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30"/>
  </p:notesMasterIdLst>
  <p:handoutMasterIdLst>
    <p:handoutMasterId r:id="rId31"/>
  </p:handoutMasterIdLst>
  <p:sldIdLst>
    <p:sldId id="456" r:id="rId2"/>
    <p:sldId id="256" r:id="rId3"/>
    <p:sldId id="286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5" r:id="rId25"/>
    <p:sldId id="281" r:id="rId26"/>
    <p:sldId id="282" r:id="rId27"/>
    <p:sldId id="283" r:id="rId28"/>
    <p:sldId id="284" r:id="rId29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18" autoAdjust="0"/>
    <p:restoredTop sz="78973" autoAdjust="0"/>
  </p:normalViewPr>
  <p:slideViewPr>
    <p:cSldViewPr snapToGrid="0" snapToObjects="1">
      <p:cViewPr varScale="1">
        <p:scale>
          <a:sx n="99" d="100"/>
          <a:sy n="99" d="100"/>
        </p:scale>
        <p:origin x="1776" y="176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04/07/2024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C6C5D-BA67-DC41-9F3A-021EBDA58AE6}" type="datetimeFigureOut">
              <a:rPr lang="en-US" smtClean="0"/>
              <a:t>7/4/24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F8117-DA51-9E4C-A535-A72A4A041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84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63E62-E844-F343-AF22-F4BFE6BDF7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5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7/4/24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506536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OT1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7/4/24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OT1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OT1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OT1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Ocean Diver  |   OT1 Adapting to the underwater world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B3D78E40-2FCF-0827-1782-83B92A3ADA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820899"/>
              </p:ext>
            </p:extLst>
          </p:nvPr>
        </p:nvGraphicFramePr>
        <p:xfrm>
          <a:off x="265470" y="1315868"/>
          <a:ext cx="8563899" cy="16888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20850">
                  <a:extLst>
                    <a:ext uri="{9D8B030D-6E8A-4147-A177-3AD203B41FA5}">
                      <a16:colId xmlns:a16="http://schemas.microsoft.com/office/drawing/2014/main" val="1102543530"/>
                    </a:ext>
                  </a:extLst>
                </a:gridCol>
                <a:gridCol w="736679">
                  <a:extLst>
                    <a:ext uri="{9D8B030D-6E8A-4147-A177-3AD203B41FA5}">
                      <a16:colId xmlns:a16="http://schemas.microsoft.com/office/drawing/2014/main" val="1510608812"/>
                    </a:ext>
                  </a:extLst>
                </a:gridCol>
                <a:gridCol w="767375">
                  <a:extLst>
                    <a:ext uri="{9D8B030D-6E8A-4147-A177-3AD203B41FA5}">
                      <a16:colId xmlns:a16="http://schemas.microsoft.com/office/drawing/2014/main" val="2678862734"/>
                    </a:ext>
                  </a:extLst>
                </a:gridCol>
                <a:gridCol w="4426215">
                  <a:extLst>
                    <a:ext uri="{9D8B030D-6E8A-4147-A177-3AD203B41FA5}">
                      <a16:colId xmlns:a16="http://schemas.microsoft.com/office/drawing/2014/main" val="863492555"/>
                    </a:ext>
                  </a:extLst>
                </a:gridCol>
                <a:gridCol w="1712780">
                  <a:extLst>
                    <a:ext uri="{9D8B030D-6E8A-4147-A177-3AD203B41FA5}">
                      <a16:colId xmlns:a16="http://schemas.microsoft.com/office/drawing/2014/main" val="361864232"/>
                    </a:ext>
                  </a:extLst>
                </a:gridCol>
              </a:tblGrid>
              <a:tr h="513154">
                <a:tc>
                  <a:txBody>
                    <a:bodyPr/>
                    <a:lstStyle/>
                    <a:p>
                      <a:r>
                        <a:rPr lang="en-GB" sz="800" dirty="0"/>
                        <a:t>Date published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Document Version Number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Slide(s) affected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Description of changes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lt1"/>
                          </a:solidFill>
                          <a:effectLst/>
                        </a:rPr>
                        <a:t>Author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9552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</a:rPr>
                        <a:t>v1.0</a:t>
                      </a: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All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New course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3065879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4/7/24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dk1"/>
                          </a:solidFill>
                          <a:effectLst/>
                        </a:rPr>
                        <a:t>v1.1</a:t>
                      </a: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Add document change record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Adrian Collier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3334670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8075352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5429801"/>
                  </a:ext>
                </a:extLst>
              </a:tr>
              <a:tr h="240584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76430"/>
                  </a:ext>
                </a:extLst>
              </a:tr>
            </a:tbl>
          </a:graphicData>
        </a:graphic>
      </p:graphicFrame>
      <p:sp>
        <p:nvSpPr>
          <p:cNvPr id="11" name="Title 10">
            <a:extLst>
              <a:ext uri="{FF2B5EF4-FFF2-40B4-BE49-F238E27FC236}">
                <a16:creationId xmlns:a16="http://schemas.microsoft.com/office/drawing/2014/main" id="{23F37D32-5337-F52E-B3AB-836370ED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29" y="903519"/>
            <a:ext cx="8229600" cy="307777"/>
          </a:xfrm>
        </p:spPr>
        <p:txBody>
          <a:bodyPr/>
          <a:lstStyle/>
          <a:p>
            <a:r>
              <a:rPr lang="en-GB" sz="1400" dirty="0"/>
              <a:t>Document change record</a:t>
            </a:r>
          </a:p>
        </p:txBody>
      </p:sp>
    </p:spTree>
    <p:extLst>
      <p:ext uri="{BB962C8B-B14F-4D97-AF65-F5344CB8AC3E}">
        <p14:creationId xmlns:p14="http://schemas.microsoft.com/office/powerpoint/2010/main" val="9477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83250" y="-108432"/>
            <a:ext cx="10712838" cy="7095469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845" y="2738507"/>
            <a:ext cx="4101357" cy="832586"/>
          </a:xfrm>
        </p:spPr>
        <p:txBody>
          <a:bodyPr/>
          <a:lstStyle/>
          <a:p>
            <a:r>
              <a:rPr lang="en-US" dirty="0"/>
              <a:t>Ocean Diver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7593" y="3584061"/>
            <a:ext cx="7070609" cy="3602603"/>
          </a:xfrm>
        </p:spPr>
        <p:txBody>
          <a:bodyPr/>
          <a:lstStyle/>
          <a:p>
            <a:r>
              <a:rPr lang="en-US" dirty="0"/>
              <a:t>Adapting to the underwater world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Module OT1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5271248" cy="3157275"/>
          </a:xfrm>
        </p:spPr>
        <p:txBody>
          <a:bodyPr/>
          <a:lstStyle/>
          <a:p>
            <a:pPr indent="-252000"/>
            <a:r>
              <a:rPr lang="en-US" dirty="0"/>
              <a:t>Understanding air and water pressure and the physical effects on the diver in the underwater environment</a:t>
            </a:r>
          </a:p>
          <a:p>
            <a:pPr lvl="1"/>
            <a:r>
              <a:rPr lang="en-GB" altLang="en-US"/>
              <a:t>Effects </a:t>
            </a:r>
            <a:r>
              <a:rPr lang="en-GB" altLang="en-US" dirty="0"/>
              <a:t>of depth and pressure</a:t>
            </a:r>
          </a:p>
          <a:p>
            <a:pPr lvl="1"/>
            <a:r>
              <a:rPr lang="en-GB" altLang="en-US" dirty="0"/>
              <a:t>Snorkelling equipment</a:t>
            </a:r>
          </a:p>
          <a:p>
            <a:pPr lvl="1"/>
            <a:r>
              <a:rPr lang="en-GB" altLang="en-US" dirty="0"/>
              <a:t>Scuba equipment</a:t>
            </a:r>
          </a:p>
          <a:p>
            <a:pPr lvl="1"/>
            <a:r>
              <a:rPr lang="en-GB" altLang="en-US" dirty="0"/>
              <a:t>Buoyancy</a:t>
            </a:r>
          </a:p>
          <a:p>
            <a:pPr lvl="1"/>
            <a:r>
              <a:rPr lang="en-GB" altLang="en-US" dirty="0"/>
              <a:t>Thermal protection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6241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Air pressure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567643"/>
          </a:xfrm>
        </p:spPr>
        <p:txBody>
          <a:bodyPr/>
          <a:lstStyle/>
          <a:p>
            <a:r>
              <a:rPr lang="en-US" altLang="en-US" dirty="0"/>
              <a:t>Air</a:t>
            </a:r>
          </a:p>
          <a:p>
            <a:pPr lvl="1"/>
            <a:r>
              <a:rPr lang="en-US" altLang="en-US" dirty="0"/>
              <a:t>Compressible gas</a:t>
            </a:r>
          </a:p>
          <a:p>
            <a:pPr lvl="1"/>
            <a:r>
              <a:rPr lang="en-US" altLang="en-US" dirty="0"/>
              <a:t>Surrounds the Earth</a:t>
            </a:r>
          </a:p>
          <a:p>
            <a:pPr lvl="1"/>
            <a:r>
              <a:rPr lang="en-US" altLang="en-US" dirty="0"/>
              <a:t>Exerts force in all directions</a:t>
            </a:r>
          </a:p>
          <a:p>
            <a:r>
              <a:rPr lang="en-US" altLang="en-US" dirty="0"/>
              <a:t>Atmospheric pressure </a:t>
            </a:r>
          </a:p>
          <a:p>
            <a:pPr lvl="1"/>
            <a:r>
              <a:rPr lang="en-GB" altLang="en-US" dirty="0"/>
              <a:t>What is atmospheric pressure?</a:t>
            </a:r>
          </a:p>
          <a:p>
            <a:pPr lvl="1"/>
            <a:r>
              <a:rPr lang="en-GB" altLang="en-US" dirty="0"/>
              <a:t>1kg/cm</a:t>
            </a:r>
            <a:r>
              <a:rPr lang="en-GB" altLang="en-US" baseline="30000" dirty="0"/>
              <a:t>2</a:t>
            </a:r>
            <a:r>
              <a:rPr lang="en-GB" altLang="en-US" dirty="0"/>
              <a:t> = 1 bar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6344" y="756526"/>
            <a:ext cx="2301432" cy="22118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663" y="3105518"/>
            <a:ext cx="4344515" cy="307207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530767" y="3564374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ea typeface="Calibri" charset="0"/>
                <a:cs typeface="Times New Roman" charset="0"/>
              </a:rPr>
              <a:t>1 square cm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02033" y="5195751"/>
            <a:ext cx="1217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1 bar pressure 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at the surface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52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8899" y="272796"/>
            <a:ext cx="9143999" cy="64658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Water pressure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849624" cy="4537139"/>
          </a:xfrm>
        </p:spPr>
        <p:txBody>
          <a:bodyPr/>
          <a:lstStyle/>
          <a:p>
            <a:r>
              <a:rPr lang="en-GB" altLang="en-US" dirty="0"/>
              <a:t>Water</a:t>
            </a:r>
          </a:p>
          <a:p>
            <a:pPr lvl="1"/>
            <a:r>
              <a:rPr lang="en-US" altLang="en-US" dirty="0"/>
              <a:t>Non-compressible liquid</a:t>
            </a:r>
          </a:p>
          <a:p>
            <a:pPr lvl="1"/>
            <a:r>
              <a:rPr lang="en-US" altLang="en-US" dirty="0"/>
              <a:t>Exerts force in directions</a:t>
            </a:r>
          </a:p>
          <a:p>
            <a:pPr lvl="1"/>
            <a:r>
              <a:rPr lang="en-GB" altLang="en-US" dirty="0"/>
              <a:t>Weight of water exerts a pressure of one bar for every 10m of depth</a:t>
            </a:r>
          </a:p>
          <a:p>
            <a:r>
              <a:rPr lang="en-GB" altLang="en-US" dirty="0"/>
              <a:t>Absolute </a:t>
            </a:r>
            <a:r>
              <a:rPr lang="en-US" altLang="en-US" dirty="0"/>
              <a:t>p</a:t>
            </a:r>
            <a:r>
              <a:rPr lang="en-GB" altLang="en-US" dirty="0" err="1"/>
              <a:t>ressure</a:t>
            </a:r>
            <a:r>
              <a:rPr lang="en-GB" altLang="en-US" dirty="0"/>
              <a:t> </a:t>
            </a:r>
          </a:p>
          <a:p>
            <a:pPr lvl="1"/>
            <a:r>
              <a:rPr lang="en-GB" altLang="en-US" dirty="0"/>
              <a:t>Water (or gauge) pressure + atmospheric pressure</a:t>
            </a:r>
          </a:p>
          <a:p>
            <a:pPr lvl="2"/>
            <a:r>
              <a:rPr lang="en-GB" altLang="en-US" dirty="0"/>
              <a:t>at 10m depth, absolute pressure = two bar</a:t>
            </a:r>
          </a:p>
          <a:p>
            <a:pPr lvl="1"/>
            <a:endParaRPr lang="en-GB" altLang="en-US" dirty="0"/>
          </a:p>
          <a:p>
            <a:endParaRPr lang="en-GB" alt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4306824" y="1751140"/>
            <a:ext cx="4288536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306824" y="3102826"/>
            <a:ext cx="4288536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306824" y="4460646"/>
            <a:ext cx="4288536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572939" y="1487793"/>
            <a:ext cx="15888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  <a:ea typeface="Calibri" charset="0"/>
                <a:cs typeface="Times New Roman" charset="0"/>
              </a:rPr>
              <a:t>Sea surface = 1 Bar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306824" y="411707"/>
            <a:ext cx="4288536" cy="1339433"/>
            <a:chOff x="4306824" y="411707"/>
            <a:chExt cx="4288536" cy="1339433"/>
          </a:xfrm>
        </p:grpSpPr>
        <p:sp>
          <p:nvSpPr>
            <p:cNvPr id="31" name="Right Arrow 30"/>
            <p:cNvSpPr/>
            <p:nvPr/>
          </p:nvSpPr>
          <p:spPr>
            <a:xfrm rot="5400000">
              <a:off x="5059268" y="583717"/>
              <a:ext cx="1299386" cy="1035460"/>
            </a:xfrm>
            <a:prstGeom prst="rightArrow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796699" y="411707"/>
              <a:ext cx="116570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200" dirty="0">
                  <a:ea typeface="Calibri" charset="0"/>
                  <a:cs typeface="Times New Roman" charset="0"/>
                </a:rPr>
                <a:t>10,000 metres</a:t>
              </a:r>
              <a:endParaRPr lang="en-US" sz="12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4306824" y="444742"/>
              <a:ext cx="4288536" cy="0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5530867" y="936005"/>
              <a:ext cx="3561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800" dirty="0">
                  <a:ea typeface="Calibri" charset="0"/>
                  <a:cs typeface="Times New Roman" charset="0"/>
                </a:rPr>
                <a:t>AIR</a:t>
              </a:r>
              <a:endParaRPr lang="en-US" sz="800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297846" y="1764792"/>
            <a:ext cx="4116469" cy="1353948"/>
            <a:chOff x="4297846" y="1764792"/>
            <a:chExt cx="4116469" cy="1353948"/>
          </a:xfrm>
        </p:grpSpPr>
        <p:sp>
          <p:nvSpPr>
            <p:cNvPr id="30" name="Right Arrow 29"/>
            <p:cNvSpPr/>
            <p:nvPr/>
          </p:nvSpPr>
          <p:spPr>
            <a:xfrm rot="5400000">
              <a:off x="5059268" y="1896755"/>
              <a:ext cx="1299386" cy="1035460"/>
            </a:xfrm>
            <a:prstGeom prst="rightArrow">
              <a:avLst/>
            </a:prstGeom>
            <a:solidFill>
              <a:schemeClr val="accent3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31481" y="2286980"/>
              <a:ext cx="55496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800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WATER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661907" y="2610909"/>
              <a:ext cx="141096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10 metres = 1 Bar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320472" y="2794190"/>
              <a:ext cx="20938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Absolute pressure = 2 Bar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297846" y="2749408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10m</a:t>
              </a:r>
              <a:endParaRPr lang="en-US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297846" y="3116478"/>
            <a:ext cx="3769417" cy="1353313"/>
            <a:chOff x="4297846" y="3116478"/>
            <a:chExt cx="3769417" cy="1353313"/>
          </a:xfrm>
        </p:grpSpPr>
        <p:sp>
          <p:nvSpPr>
            <p:cNvPr id="32" name="Right Arrow 31"/>
            <p:cNvSpPr/>
            <p:nvPr/>
          </p:nvSpPr>
          <p:spPr>
            <a:xfrm rot="5400000">
              <a:off x="5059268" y="3248441"/>
              <a:ext cx="1299386" cy="1035460"/>
            </a:xfrm>
            <a:prstGeom prst="rightArrow">
              <a:avLst/>
            </a:prstGeom>
            <a:solidFill>
              <a:schemeClr val="accent3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667521" y="4147081"/>
              <a:ext cx="139974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Pressure = 3 Bar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297846" y="4100459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20m</a:t>
              </a:r>
              <a:endParaRPr lang="en-US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297846" y="4478934"/>
            <a:ext cx="3769417" cy="1351552"/>
            <a:chOff x="4297846" y="4478934"/>
            <a:chExt cx="3769417" cy="1351552"/>
          </a:xfrm>
        </p:grpSpPr>
        <p:sp>
          <p:nvSpPr>
            <p:cNvPr id="33" name="Right Arrow 32"/>
            <p:cNvSpPr/>
            <p:nvPr/>
          </p:nvSpPr>
          <p:spPr>
            <a:xfrm rot="5400000">
              <a:off x="5059268" y="4610897"/>
              <a:ext cx="1299386" cy="1035460"/>
            </a:xfrm>
            <a:prstGeom prst="rightArrow">
              <a:avLst/>
            </a:prstGeom>
            <a:solidFill>
              <a:schemeClr val="accent3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667521" y="5461154"/>
              <a:ext cx="139974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Pressure = 4 Bar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297846" y="546115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  <a:ea typeface="Calibri" charset="0"/>
                  <a:cs typeface="Times New Roman" charset="0"/>
                </a:rPr>
                <a:t>30m</a:t>
              </a:r>
              <a:endParaRPr lang="en-US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306823" y="3511296"/>
            <a:ext cx="4260707" cy="2313432"/>
            <a:chOff x="4306823" y="3511296"/>
            <a:chExt cx="4260707" cy="2313432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6823" y="3511296"/>
              <a:ext cx="4260707" cy="2313432"/>
            </a:xfrm>
            <a:prstGeom prst="rect">
              <a:avLst/>
            </a:prstGeom>
          </p:spPr>
        </p:pic>
        <p:grpSp>
          <p:nvGrpSpPr>
            <p:cNvPr id="59" name="Group 58"/>
            <p:cNvGrpSpPr/>
            <p:nvPr/>
          </p:nvGrpSpPr>
          <p:grpSpPr>
            <a:xfrm>
              <a:off x="4813667" y="3710324"/>
              <a:ext cx="3560977" cy="1947025"/>
              <a:chOff x="4813667" y="3710324"/>
              <a:chExt cx="3560977" cy="1947025"/>
            </a:xfrm>
          </p:grpSpPr>
          <p:sp>
            <p:nvSpPr>
              <p:cNvPr id="60" name="Right Arrow 59"/>
              <p:cNvSpPr/>
              <p:nvPr/>
            </p:nvSpPr>
            <p:spPr>
              <a:xfrm rot="14865074">
                <a:off x="6797549" y="5286811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Arrow 60"/>
              <p:cNvSpPr/>
              <p:nvPr/>
            </p:nvSpPr>
            <p:spPr>
              <a:xfrm rot="16583092">
                <a:off x="5999737" y="5257204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ight Arrow 61"/>
              <p:cNvSpPr/>
              <p:nvPr/>
            </p:nvSpPr>
            <p:spPr>
              <a:xfrm rot="17508397">
                <a:off x="5414208" y="5146687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ight Arrow 62"/>
              <p:cNvSpPr/>
              <p:nvPr/>
            </p:nvSpPr>
            <p:spPr>
              <a:xfrm rot="18132220">
                <a:off x="4661249" y="5227113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Arrow 63"/>
              <p:cNvSpPr/>
              <p:nvPr/>
            </p:nvSpPr>
            <p:spPr>
              <a:xfrm rot="1881214">
                <a:off x="4828741" y="4199557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ight Arrow 64"/>
              <p:cNvSpPr/>
              <p:nvPr/>
            </p:nvSpPr>
            <p:spPr>
              <a:xfrm rot="4306163">
                <a:off x="5347750" y="3879444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ight Arrow 65"/>
              <p:cNvSpPr/>
              <p:nvPr/>
            </p:nvSpPr>
            <p:spPr>
              <a:xfrm rot="5143285">
                <a:off x="6070126" y="4080098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ight Arrow 66"/>
              <p:cNvSpPr/>
              <p:nvPr/>
            </p:nvSpPr>
            <p:spPr>
              <a:xfrm rot="5400000">
                <a:off x="6615893" y="3970371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ight Arrow 67"/>
              <p:cNvSpPr/>
              <p:nvPr/>
            </p:nvSpPr>
            <p:spPr>
              <a:xfrm rot="8254900">
                <a:off x="7750033" y="4053682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ight Arrow 68"/>
              <p:cNvSpPr/>
              <p:nvPr/>
            </p:nvSpPr>
            <p:spPr>
              <a:xfrm rot="11953013">
                <a:off x="7851688" y="4733154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ight Arrow 69"/>
              <p:cNvSpPr/>
              <p:nvPr/>
            </p:nvSpPr>
            <p:spPr>
              <a:xfrm rot="13871856">
                <a:off x="7517326" y="5131379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ight Arrow 70"/>
              <p:cNvSpPr/>
              <p:nvPr/>
            </p:nvSpPr>
            <p:spPr>
              <a:xfrm rot="5571897">
                <a:off x="7300261" y="3862742"/>
                <a:ext cx="522956" cy="218120"/>
              </a:xfrm>
              <a:prstGeom prst="rightArrow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754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Depth and pressure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/>
          <a:lstStyle/>
          <a:p>
            <a:r>
              <a:rPr lang="en-US" altLang="en-US" dirty="0"/>
              <a:t>Effect of pressure on an air space</a:t>
            </a:r>
          </a:p>
          <a:p>
            <a:pPr lvl="1"/>
            <a:r>
              <a:rPr lang="en-GB" dirty="0"/>
              <a:t>As pressure increases, volume decreases </a:t>
            </a:r>
          </a:p>
          <a:p>
            <a:pPr lvl="1"/>
            <a:r>
              <a:rPr lang="en-GB" dirty="0"/>
              <a:t>As pressure decreases, volume increases </a:t>
            </a:r>
          </a:p>
          <a:p>
            <a:endParaRPr lang="en-US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6217920" y="1677988"/>
            <a:ext cx="3383280" cy="127214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Impact on divers</a:t>
            </a:r>
          </a:p>
          <a:p>
            <a:pPr lvl="1">
              <a:defRPr/>
            </a:pPr>
            <a:r>
              <a:rPr lang="en-GB" altLang="en-US" dirty="0"/>
              <a:t>Lungs</a:t>
            </a:r>
          </a:p>
          <a:p>
            <a:pPr lvl="1">
              <a:defRPr/>
            </a:pPr>
            <a:r>
              <a:rPr lang="en-GB" altLang="en-US" dirty="0"/>
              <a:t>Diving equipment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424" y="3240099"/>
            <a:ext cx="5509768" cy="2767434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5557132" y="3172968"/>
            <a:ext cx="2224412" cy="1801368"/>
            <a:chOff x="5557132" y="3172968"/>
            <a:chExt cx="2224412" cy="1801368"/>
          </a:xfrm>
        </p:grpSpPr>
        <p:sp>
          <p:nvSpPr>
            <p:cNvPr id="13" name="Rectangle 12"/>
            <p:cNvSpPr/>
            <p:nvPr/>
          </p:nvSpPr>
          <p:spPr>
            <a:xfrm>
              <a:off x="5806440" y="3172968"/>
              <a:ext cx="1975104" cy="1801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557132" y="3578954"/>
              <a:ext cx="1483748" cy="727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424044" y="4645678"/>
            <a:ext cx="4304404" cy="14289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Quiz 1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662108"/>
          </a:xfrm>
        </p:spPr>
        <p:txBody>
          <a:bodyPr/>
          <a:lstStyle/>
          <a:p>
            <a:r>
              <a:rPr lang="en-GB" altLang="en-US" dirty="0"/>
              <a:t>A diver is at a depth of 15m; what is the water pressure?</a:t>
            </a:r>
          </a:p>
          <a:p>
            <a:pPr lvl="1"/>
            <a:r>
              <a:rPr lang="en-GB" altLang="en-US" dirty="0"/>
              <a:t>1.5 bar</a:t>
            </a:r>
          </a:p>
          <a:p>
            <a:r>
              <a:rPr lang="en-GB" altLang="en-US" dirty="0"/>
              <a:t>What is the absolute pressure?</a:t>
            </a:r>
          </a:p>
          <a:p>
            <a:pPr lvl="1"/>
            <a:r>
              <a:rPr lang="en-GB" altLang="en-US" dirty="0"/>
              <a:t>2.5 bar</a:t>
            </a:r>
          </a:p>
          <a:p>
            <a:r>
              <a:rPr lang="en-GB" altLang="en-US" dirty="0"/>
              <a:t>The diver now descends to 25m; what is the absolute pressure?</a:t>
            </a:r>
          </a:p>
          <a:p>
            <a:pPr lvl="1"/>
            <a:r>
              <a:rPr lang="en-GB" altLang="en-US" dirty="0"/>
              <a:t>3.5 bar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6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Snorkelling equipment – mask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640516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GB" altLang="en-US" dirty="0"/>
              <a:t>Allows underwater vision</a:t>
            </a:r>
          </a:p>
          <a:p>
            <a:r>
              <a:rPr lang="en-GB" altLang="en-US" dirty="0"/>
              <a:t>Features</a:t>
            </a:r>
          </a:p>
          <a:p>
            <a:pPr lvl="1"/>
            <a:r>
              <a:rPr lang="en-GB" altLang="en-US" dirty="0"/>
              <a:t>Rigid frame</a:t>
            </a:r>
          </a:p>
          <a:p>
            <a:pPr lvl="1"/>
            <a:r>
              <a:rPr lang="en-GB" altLang="en-US" dirty="0"/>
              <a:t>Tempered glass</a:t>
            </a:r>
          </a:p>
          <a:p>
            <a:pPr lvl="1"/>
            <a:r>
              <a:rPr lang="en-GB" altLang="en-US" dirty="0"/>
              <a:t>Prescription lenses, if needed</a:t>
            </a:r>
          </a:p>
          <a:p>
            <a:pPr lvl="1"/>
            <a:r>
              <a:rPr lang="en-GB" altLang="en-US" dirty="0"/>
              <a:t>Flexible seal or ‘skirt’</a:t>
            </a:r>
          </a:p>
          <a:p>
            <a:pPr lvl="1"/>
            <a:r>
              <a:rPr lang="en-GB" altLang="en-US" dirty="0"/>
              <a:t>Nose pocket</a:t>
            </a:r>
          </a:p>
          <a:p>
            <a:pPr lvl="1"/>
            <a:r>
              <a:rPr lang="en-GB" altLang="en-US" dirty="0"/>
              <a:t>Adjustable strap</a:t>
            </a:r>
          </a:p>
          <a:p>
            <a:r>
              <a:rPr lang="en-GB" altLang="en-US" dirty="0"/>
              <a:t>Fit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Rinse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pPr lvl="1"/>
            <a:endParaRPr lang="en-GB" altLang="en-US" dirty="0"/>
          </a:p>
          <a:p>
            <a:endParaRPr lang="en-GB" altLang="en-US" dirty="0"/>
          </a:p>
        </p:txBody>
      </p:sp>
      <p:pic>
        <p:nvPicPr>
          <p:cNvPr id="2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4413" y="2776538"/>
            <a:ext cx="3774335" cy="25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7130312" y="2232025"/>
            <a:ext cx="1468437" cy="876299"/>
            <a:chOff x="7130312" y="2232025"/>
            <a:chExt cx="1468437" cy="876299"/>
          </a:xfrm>
        </p:grpSpPr>
        <p:sp>
          <p:nvSpPr>
            <p:cNvPr id="25" name="TextBox 24"/>
            <p:cNvSpPr txBox="1"/>
            <p:nvPr/>
          </p:nvSpPr>
          <p:spPr bwMode="auto">
            <a:xfrm>
              <a:off x="7130312" y="2232025"/>
              <a:ext cx="1468437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Adjustable strap</a:t>
              </a:r>
            </a:p>
          </p:txBody>
        </p:sp>
        <p:cxnSp>
          <p:nvCxnSpPr>
            <p:cNvPr id="29" name="Straight Arrow Connector 28"/>
            <p:cNvCxnSpPr>
              <a:stCxn id="26" idx="2"/>
            </p:cNvCxnSpPr>
            <p:nvPr/>
          </p:nvCxnSpPr>
          <p:spPr bwMode="auto">
            <a:xfrm flipH="1">
              <a:off x="7358911" y="2539999"/>
              <a:ext cx="504825" cy="56832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5530480" y="1855012"/>
            <a:ext cx="1181100" cy="1208088"/>
            <a:chOff x="5530480" y="1855012"/>
            <a:chExt cx="1181100" cy="1208088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5530480" y="1855012"/>
              <a:ext cx="1181100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Flexible seal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>
              <a:off x="6108106" y="2186800"/>
              <a:ext cx="206375" cy="87630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7339069" y="4225926"/>
            <a:ext cx="919162" cy="762000"/>
            <a:chOff x="7339069" y="4225926"/>
            <a:chExt cx="919162" cy="762000"/>
          </a:xfrm>
        </p:grpSpPr>
        <p:sp>
          <p:nvSpPr>
            <p:cNvPr id="27" name="TextBox 26"/>
            <p:cNvSpPr txBox="1"/>
            <p:nvPr/>
          </p:nvSpPr>
          <p:spPr bwMode="auto">
            <a:xfrm>
              <a:off x="7558144" y="4679951"/>
              <a:ext cx="700087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Frame</a:t>
              </a:r>
            </a:p>
          </p:txBody>
        </p:sp>
        <p:cxnSp>
          <p:nvCxnSpPr>
            <p:cNvPr id="31" name="Straight Arrow Connector 30"/>
            <p:cNvCxnSpPr>
              <a:stCxn id="28" idx="0"/>
            </p:cNvCxnSpPr>
            <p:nvPr/>
          </p:nvCxnSpPr>
          <p:spPr bwMode="auto">
            <a:xfrm flipH="1" flipV="1">
              <a:off x="7339069" y="4225926"/>
              <a:ext cx="569912" cy="45402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5048251" y="4605254"/>
            <a:ext cx="1181100" cy="908051"/>
            <a:chOff x="5048251" y="4605254"/>
            <a:chExt cx="1181100" cy="908051"/>
          </a:xfrm>
        </p:grpSpPr>
        <p:sp>
          <p:nvSpPr>
            <p:cNvPr id="28" name="TextBox 27"/>
            <p:cNvSpPr txBox="1"/>
            <p:nvPr/>
          </p:nvSpPr>
          <p:spPr bwMode="auto">
            <a:xfrm>
              <a:off x="5048251" y="5205330"/>
              <a:ext cx="1181100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Nose pocket</a:t>
              </a:r>
            </a:p>
          </p:txBody>
        </p:sp>
        <p:cxnSp>
          <p:nvCxnSpPr>
            <p:cNvPr id="32" name="Straight Arrow Connector 31"/>
            <p:cNvCxnSpPr>
              <a:stCxn id="29" idx="0"/>
            </p:cNvCxnSpPr>
            <p:nvPr/>
          </p:nvCxnSpPr>
          <p:spPr bwMode="auto">
            <a:xfrm flipV="1">
              <a:off x="5638801" y="4605254"/>
              <a:ext cx="352425" cy="60007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188621" y="3806032"/>
            <a:ext cx="1411287" cy="1135063"/>
            <a:chOff x="4188621" y="3806032"/>
            <a:chExt cx="1411287" cy="1135063"/>
          </a:xfrm>
        </p:grpSpPr>
        <p:sp>
          <p:nvSpPr>
            <p:cNvPr id="26" name="TextBox 25"/>
            <p:cNvSpPr txBox="1"/>
            <p:nvPr/>
          </p:nvSpPr>
          <p:spPr bwMode="auto">
            <a:xfrm>
              <a:off x="4188621" y="4418807"/>
              <a:ext cx="979487" cy="5222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Tempered</a:t>
              </a:r>
            </a:p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 glass</a:t>
              </a:r>
            </a:p>
          </p:txBody>
        </p:sp>
        <p:cxnSp>
          <p:nvCxnSpPr>
            <p:cNvPr id="33" name="Straight Arrow Connector 32"/>
            <p:cNvCxnSpPr>
              <a:stCxn id="27" idx="0"/>
            </p:cNvCxnSpPr>
            <p:nvPr/>
          </p:nvCxnSpPr>
          <p:spPr bwMode="auto">
            <a:xfrm flipV="1">
              <a:off x="4677571" y="3806032"/>
              <a:ext cx="922337" cy="61277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295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774" y="2072389"/>
            <a:ext cx="4017759" cy="40177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35567">
            <a:off x="6344074" y="936625"/>
            <a:ext cx="2284736" cy="38247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5101087" y="5387877"/>
            <a:ext cx="8509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accent1"/>
                </a:solidFill>
                <a:latin typeface="+mn-lt"/>
              </a:rPr>
              <a:t>Strap fin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Snorkelling equipment – fins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585652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GB" altLang="en-US" dirty="0"/>
              <a:t>Give underwater propulsion</a:t>
            </a:r>
          </a:p>
          <a:p>
            <a:r>
              <a:rPr lang="en-GB" altLang="en-US" dirty="0"/>
              <a:t>Features</a:t>
            </a:r>
          </a:p>
          <a:p>
            <a:pPr lvl="1"/>
            <a:r>
              <a:rPr lang="en-GB" altLang="en-US" dirty="0"/>
              <a:t>Two basic styles</a:t>
            </a:r>
          </a:p>
          <a:p>
            <a:pPr lvl="1"/>
            <a:r>
              <a:rPr lang="en-US" altLang="en-US" dirty="0"/>
              <a:t>Flexible blade</a:t>
            </a:r>
          </a:p>
          <a:p>
            <a:pPr lvl="1"/>
            <a:r>
              <a:rPr lang="en-US" altLang="en-US" dirty="0"/>
              <a:t>Stiffening ridges</a:t>
            </a:r>
          </a:p>
          <a:p>
            <a:pPr lvl="1"/>
            <a:r>
              <a:rPr lang="en-US" altLang="en-US" dirty="0"/>
              <a:t>Shaped to </a:t>
            </a:r>
            <a:r>
              <a:rPr lang="en-US" altLang="en-US" dirty="0" err="1"/>
              <a:t>maximise</a:t>
            </a:r>
            <a:r>
              <a:rPr lang="en-US" altLang="en-US" dirty="0"/>
              <a:t> efficiency</a:t>
            </a:r>
          </a:p>
          <a:p>
            <a:r>
              <a:rPr lang="en-GB" altLang="en-US" dirty="0"/>
              <a:t>Fit</a:t>
            </a:r>
          </a:p>
          <a:p>
            <a:pPr lvl="1"/>
            <a:r>
              <a:rPr lang="en-US" altLang="en-US" dirty="0"/>
              <a:t>Comfortable foot pocket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Rinse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pPr lvl="1"/>
            <a:endParaRPr lang="en-GB" altLang="en-US" dirty="0"/>
          </a:p>
          <a:p>
            <a:endParaRPr lang="en-GB" alt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7478253" y="1676465"/>
            <a:ext cx="8413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accent1"/>
                </a:solidFill>
                <a:latin typeface="+mn-lt"/>
              </a:rPr>
              <a:t>Shoe fin</a:t>
            </a:r>
          </a:p>
        </p:txBody>
      </p:sp>
    </p:spTree>
    <p:extLst>
      <p:ext uri="{BB962C8B-B14F-4D97-AF65-F5344CB8AC3E}">
        <p14:creationId xmlns:p14="http://schemas.microsoft.com/office/powerpoint/2010/main" val="57596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7498081" cy="515526"/>
          </a:xfrm>
        </p:spPr>
        <p:txBody>
          <a:bodyPr/>
          <a:lstStyle/>
          <a:p>
            <a:r>
              <a:rPr lang="en-GB"/>
              <a:t>Snorkelling equipment – snorkel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649660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/>
              <a:t>Allows surface breathing</a:t>
            </a:r>
          </a:p>
          <a:p>
            <a:r>
              <a:rPr lang="en-GB" altLang="en-US" dirty="0"/>
              <a:t>Features</a:t>
            </a:r>
          </a:p>
          <a:p>
            <a:pPr lvl="1"/>
            <a:r>
              <a:rPr lang="en-GB" altLang="en-US" dirty="0"/>
              <a:t>Tube</a:t>
            </a:r>
          </a:p>
          <a:p>
            <a:pPr lvl="1"/>
            <a:r>
              <a:rPr lang="en-GB" altLang="en-US" dirty="0"/>
              <a:t>40-45cm long</a:t>
            </a:r>
          </a:p>
          <a:p>
            <a:pPr lvl="1"/>
            <a:r>
              <a:rPr lang="en-GB" altLang="en-US" dirty="0"/>
              <a:t>20mm diameter</a:t>
            </a:r>
          </a:p>
          <a:p>
            <a:pPr lvl="1"/>
            <a:r>
              <a:rPr lang="en-GB" altLang="en-US" dirty="0"/>
              <a:t>Self-drain valves</a:t>
            </a:r>
          </a:p>
          <a:p>
            <a:r>
              <a:rPr lang="en-GB" altLang="en-US" dirty="0"/>
              <a:t>Fit</a:t>
            </a:r>
          </a:p>
          <a:p>
            <a:pPr lvl="1"/>
            <a:r>
              <a:rPr lang="en-GB" altLang="en-US" dirty="0"/>
              <a:t>Mouthpiece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Rinse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pPr lvl="1"/>
            <a:endParaRPr lang="en-GB" altLang="en-US" dirty="0"/>
          </a:p>
          <a:p>
            <a:endParaRPr lang="en-GB" altLang="en-US" dirty="0"/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9177" y="2194560"/>
            <a:ext cx="2576912" cy="3329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652710" y="1446212"/>
            <a:ext cx="2798511" cy="4335462"/>
            <a:chOff x="4652849" y="1445882"/>
            <a:chExt cx="2798535" cy="4335562"/>
          </a:xfrm>
        </p:grpSpPr>
        <p:sp>
          <p:nvSpPr>
            <p:cNvPr id="10" name="TextBox 9"/>
            <p:cNvSpPr txBox="1"/>
            <p:nvPr/>
          </p:nvSpPr>
          <p:spPr>
            <a:xfrm>
              <a:off x="4652849" y="5473462"/>
              <a:ext cx="1081096" cy="3079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rgbClr val="FF0000"/>
                  </a:solidFill>
                  <a:latin typeface="+mn-lt"/>
                </a:rPr>
                <a:t>Drain valve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22635" y="1445882"/>
              <a:ext cx="1238260" cy="3079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rgbClr val="FF0000"/>
                  </a:solidFill>
                  <a:latin typeface="+mn-lt"/>
                </a:rPr>
                <a:t>Splash guard</a:t>
              </a:r>
            </a:p>
          </p:txBody>
        </p:sp>
        <p:cxnSp>
          <p:nvCxnSpPr>
            <p:cNvPr id="12" name="Straight Arrow Connector 11"/>
            <p:cNvCxnSpPr>
              <a:stCxn id="13" idx="2"/>
            </p:cNvCxnSpPr>
            <p:nvPr/>
          </p:nvCxnSpPr>
          <p:spPr bwMode="auto">
            <a:xfrm flipH="1">
              <a:off x="6584602" y="1753864"/>
              <a:ext cx="157163" cy="584213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3" idx="2"/>
            </p:cNvCxnSpPr>
            <p:nvPr/>
          </p:nvCxnSpPr>
          <p:spPr bwMode="auto">
            <a:xfrm>
              <a:off x="6741765" y="1753864"/>
              <a:ext cx="709619" cy="66994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0"/>
            </p:cNvCxnSpPr>
            <p:nvPr/>
          </p:nvCxnSpPr>
          <p:spPr bwMode="auto">
            <a:xfrm flipV="1">
              <a:off x="5192605" y="5181355"/>
              <a:ext cx="541342" cy="292107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225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Breathing underwater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114353" cy="1833835"/>
          </a:xfrm>
        </p:spPr>
        <p:txBody>
          <a:bodyPr/>
          <a:lstStyle/>
          <a:p>
            <a:r>
              <a:rPr lang="en-GB" altLang="en-US" dirty="0"/>
              <a:t>Snorkelling equipment</a:t>
            </a:r>
          </a:p>
          <a:p>
            <a:pPr lvl="1"/>
            <a:r>
              <a:rPr lang="en-GB" altLang="en-US" dirty="0"/>
              <a:t>Diver breathes gas at atmospheric pressure</a:t>
            </a:r>
          </a:p>
          <a:p>
            <a:pPr lvl="1"/>
            <a:r>
              <a:rPr lang="en-GB" altLang="en-US" dirty="0"/>
              <a:t>Lungs are compressed on descent</a:t>
            </a:r>
          </a:p>
          <a:p>
            <a:r>
              <a:rPr lang="en-GB" altLang="en-US" dirty="0"/>
              <a:t>Scuba equipment</a:t>
            </a:r>
          </a:p>
          <a:p>
            <a:pPr lvl="1"/>
            <a:r>
              <a:rPr lang="en-GB" altLang="en-US" dirty="0"/>
              <a:t>Diver breathes gas at surrounding pressure</a:t>
            </a:r>
          </a:p>
          <a:p>
            <a:pPr lvl="1"/>
            <a:r>
              <a:rPr lang="en-GB" altLang="en-US" dirty="0"/>
              <a:t>Lungs are not compressed on descent</a:t>
            </a:r>
          </a:p>
          <a:p>
            <a:pPr lvl="1"/>
            <a:endParaRPr lang="en-GB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3864" y="354329"/>
            <a:ext cx="7223760" cy="5214367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687148" y="1530410"/>
            <a:ext cx="633356" cy="6333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Air 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1 Bar</a:t>
            </a:r>
          </a:p>
        </p:txBody>
      </p:sp>
      <p:sp>
        <p:nvSpPr>
          <p:cNvPr id="12" name="Oval 11"/>
          <p:cNvSpPr/>
          <p:nvPr/>
        </p:nvSpPr>
        <p:spPr>
          <a:xfrm>
            <a:off x="7687148" y="3155151"/>
            <a:ext cx="633356" cy="6333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Air 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2 Bar</a:t>
            </a:r>
          </a:p>
        </p:txBody>
      </p:sp>
      <p:sp>
        <p:nvSpPr>
          <p:cNvPr id="16" name="Oval 15"/>
          <p:cNvSpPr/>
          <p:nvPr/>
        </p:nvSpPr>
        <p:spPr>
          <a:xfrm>
            <a:off x="7687148" y="4779892"/>
            <a:ext cx="633356" cy="6333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Air 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3 Bar</a:t>
            </a:r>
          </a:p>
        </p:txBody>
      </p:sp>
      <p:sp>
        <p:nvSpPr>
          <p:cNvPr id="18" name="Oval 17"/>
          <p:cNvSpPr/>
          <p:nvPr/>
        </p:nvSpPr>
        <p:spPr>
          <a:xfrm>
            <a:off x="6135176" y="1530410"/>
            <a:ext cx="633356" cy="6333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Air 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1 Bar</a:t>
            </a:r>
          </a:p>
        </p:txBody>
      </p:sp>
      <p:sp>
        <p:nvSpPr>
          <p:cNvPr id="19" name="Oval 18"/>
          <p:cNvSpPr/>
          <p:nvPr/>
        </p:nvSpPr>
        <p:spPr>
          <a:xfrm>
            <a:off x="6211996" y="3310599"/>
            <a:ext cx="477908" cy="477908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1/2</a:t>
            </a:r>
          </a:p>
        </p:txBody>
      </p:sp>
      <p:sp>
        <p:nvSpPr>
          <p:cNvPr id="20" name="Oval 19"/>
          <p:cNvSpPr/>
          <p:nvPr/>
        </p:nvSpPr>
        <p:spPr>
          <a:xfrm>
            <a:off x="6274756" y="5045068"/>
            <a:ext cx="368180" cy="36818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1/3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26198" y="1880302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ea typeface="Calibri" charset="0"/>
                <a:cs typeface="Times New Roman" charset="0"/>
              </a:rPr>
              <a:t>0m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5626198" y="351297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>
                <a:solidFill>
                  <a:schemeClr val="bg1"/>
                </a:solidFill>
                <a:ea typeface="Calibri" charset="0"/>
                <a:cs typeface="Times New Roman" charset="0"/>
              </a:rPr>
              <a:t>10m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626198" y="514908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ea typeface="Calibri" charset="0"/>
                <a:cs typeface="Times New Roman" charset="0"/>
              </a:rPr>
              <a:t>20m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043729" y="1053947"/>
            <a:ext cx="81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1000" dirty="0"/>
              <a:t>Snorkelling</a:t>
            </a:r>
            <a:br>
              <a:rPr lang="en-GB" altLang="en-US" sz="1000" dirty="0"/>
            </a:br>
            <a:r>
              <a:rPr lang="en-GB" altLang="en-US" sz="1000" dirty="0"/>
              <a:t>Equipment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77407" y="1053947"/>
            <a:ext cx="81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1000" dirty="0"/>
              <a:t>SCUBA</a:t>
            </a:r>
            <a:br>
              <a:rPr lang="en-GB" altLang="en-US" sz="1000" dirty="0"/>
            </a:br>
            <a:r>
              <a:rPr lang="en-GB" altLang="en-US" sz="1000" dirty="0"/>
              <a:t>Equipment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13605" y="1749694"/>
            <a:ext cx="5485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1000" b="1" dirty="0">
                <a:solidFill>
                  <a:schemeClr val="bg1"/>
                </a:solidFill>
              </a:rPr>
              <a:t>Depth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59978" y="1609768"/>
            <a:ext cx="72968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1000" b="1" dirty="0">
                <a:solidFill>
                  <a:schemeClr val="tx2"/>
                </a:solidFill>
              </a:rPr>
              <a:t>Air</a:t>
            </a:r>
          </a:p>
          <a:p>
            <a:pPr algn="ctr"/>
            <a:r>
              <a:rPr lang="en-GB" altLang="en-US" sz="1000" b="1" dirty="0">
                <a:solidFill>
                  <a:schemeClr val="tx2"/>
                </a:solidFill>
              </a:rPr>
              <a:t>Pressure</a:t>
            </a:r>
          </a:p>
          <a:p>
            <a:pPr algn="ctr"/>
            <a:r>
              <a:rPr lang="en-GB" altLang="en-US" sz="1400" b="1" dirty="0">
                <a:solidFill>
                  <a:schemeClr val="tx2"/>
                </a:solidFill>
              </a:rPr>
              <a:t>1 bar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92653" y="3234824"/>
            <a:ext cx="86433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1000" b="1" dirty="0">
                <a:solidFill>
                  <a:schemeClr val="bg1"/>
                </a:solidFill>
              </a:rPr>
              <a:t>Air + Water</a:t>
            </a:r>
          </a:p>
          <a:p>
            <a:pPr algn="ctr"/>
            <a:r>
              <a:rPr lang="en-GB" altLang="en-US" sz="1000" b="1" dirty="0">
                <a:solidFill>
                  <a:schemeClr val="bg1"/>
                </a:solidFill>
              </a:rPr>
              <a:t>Pressure</a:t>
            </a:r>
          </a:p>
          <a:p>
            <a:pPr algn="ctr"/>
            <a:r>
              <a:rPr lang="en-GB" altLang="en-US" sz="1400" b="1" dirty="0">
                <a:solidFill>
                  <a:schemeClr val="bg1"/>
                </a:solidFill>
              </a:rPr>
              <a:t>2 bar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92653" y="4859250"/>
            <a:ext cx="86433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1000" b="1" dirty="0">
                <a:solidFill>
                  <a:schemeClr val="bg1"/>
                </a:solidFill>
              </a:rPr>
              <a:t>Air + Water</a:t>
            </a:r>
          </a:p>
          <a:p>
            <a:pPr algn="ctr"/>
            <a:r>
              <a:rPr lang="en-GB" altLang="en-US" sz="1000" b="1" dirty="0">
                <a:solidFill>
                  <a:schemeClr val="bg1"/>
                </a:solidFill>
              </a:rPr>
              <a:t>Pressure</a:t>
            </a:r>
          </a:p>
          <a:p>
            <a:pPr algn="ctr"/>
            <a:r>
              <a:rPr lang="en-GB" altLang="en-US" sz="1400" b="1" dirty="0">
                <a:solidFill>
                  <a:schemeClr val="bg1"/>
                </a:solidFill>
              </a:rPr>
              <a:t>3 bar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8010144" y="2295354"/>
            <a:ext cx="0" cy="749598"/>
          </a:xfrm>
          <a:prstGeom prst="straightConnector1">
            <a:avLst/>
          </a:prstGeom>
          <a:ln w="22225">
            <a:solidFill>
              <a:schemeClr val="bg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446520" y="2295354"/>
            <a:ext cx="0" cy="749598"/>
          </a:xfrm>
          <a:prstGeom prst="straightConnector1">
            <a:avLst/>
          </a:prstGeom>
          <a:ln w="22225">
            <a:solidFill>
              <a:schemeClr val="bg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446520" y="3902278"/>
            <a:ext cx="0" cy="749598"/>
          </a:xfrm>
          <a:prstGeom prst="straightConnector1">
            <a:avLst/>
          </a:prstGeom>
          <a:ln w="22225">
            <a:solidFill>
              <a:schemeClr val="bg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010144" y="3902278"/>
            <a:ext cx="0" cy="749598"/>
          </a:xfrm>
          <a:prstGeom prst="straightConnector1">
            <a:avLst/>
          </a:prstGeom>
          <a:ln w="22225">
            <a:solidFill>
              <a:schemeClr val="bg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4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6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Scuba equipment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Scuba</a:t>
            </a:r>
          </a:p>
          <a:p>
            <a:pPr lvl="1"/>
            <a:r>
              <a:rPr lang="en-GB" altLang="en-US" dirty="0"/>
              <a:t>Self</a:t>
            </a:r>
          </a:p>
          <a:p>
            <a:pPr lvl="1"/>
            <a:r>
              <a:rPr lang="en-GB" altLang="en-US" dirty="0"/>
              <a:t>Contained</a:t>
            </a:r>
          </a:p>
          <a:p>
            <a:pPr lvl="1"/>
            <a:r>
              <a:rPr lang="en-GB" altLang="en-US" dirty="0"/>
              <a:t>Underwater</a:t>
            </a:r>
          </a:p>
          <a:p>
            <a:pPr lvl="1"/>
            <a:r>
              <a:rPr lang="en-GB" altLang="en-US" dirty="0"/>
              <a:t>Breathing</a:t>
            </a:r>
          </a:p>
          <a:p>
            <a:pPr lvl="1"/>
            <a:r>
              <a:rPr lang="en-GB" altLang="en-US" dirty="0"/>
              <a:t>Apparatus</a:t>
            </a:r>
          </a:p>
          <a:p>
            <a:r>
              <a:rPr lang="en-GB" altLang="en-US" dirty="0"/>
              <a:t>Components</a:t>
            </a:r>
          </a:p>
          <a:p>
            <a:pPr lvl="1"/>
            <a:r>
              <a:rPr lang="en-GB" altLang="en-US" dirty="0"/>
              <a:t>Cylinder</a:t>
            </a:r>
          </a:p>
          <a:p>
            <a:pPr lvl="1"/>
            <a:r>
              <a:rPr lang="en-GB" altLang="en-US" dirty="0"/>
              <a:t>Buoyancy compensator</a:t>
            </a:r>
          </a:p>
          <a:p>
            <a:pPr lvl="1"/>
            <a:r>
              <a:rPr lang="en-GB" altLang="en-US" dirty="0"/>
              <a:t>Regulator</a:t>
            </a:r>
          </a:p>
          <a:p>
            <a:endParaRPr lang="en-US" dirty="0"/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2196" y="1060704"/>
            <a:ext cx="3674640" cy="455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23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cylinder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549076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/>
              <a:t>Features</a:t>
            </a:r>
          </a:p>
          <a:p>
            <a:pPr lvl="1"/>
            <a:r>
              <a:rPr lang="en-GB" altLang="en-US" dirty="0"/>
              <a:t>Contains breathing gas at high pressure </a:t>
            </a:r>
          </a:p>
          <a:p>
            <a:pPr lvl="1"/>
            <a:r>
              <a:rPr lang="en-GB" altLang="en-US" dirty="0"/>
              <a:t>Steel or aluminium</a:t>
            </a:r>
          </a:p>
          <a:p>
            <a:pPr lvl="1"/>
            <a:r>
              <a:rPr lang="en-GB" altLang="en-US" dirty="0"/>
              <a:t>BS/EN standard; CE mark</a:t>
            </a:r>
          </a:p>
          <a:p>
            <a:r>
              <a:rPr lang="en-GB" altLang="en-US" dirty="0"/>
              <a:t>Testing</a:t>
            </a:r>
          </a:p>
          <a:p>
            <a:pPr lvl="1"/>
            <a:r>
              <a:rPr lang="en-US" altLang="en-US" dirty="0"/>
              <a:t>Hydrostatic every 5 years</a:t>
            </a:r>
          </a:p>
          <a:p>
            <a:pPr lvl="1"/>
            <a:r>
              <a:rPr lang="en-US" altLang="en-US" dirty="0"/>
              <a:t>Visual every 2.5 years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Rinse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pPr lvl="1"/>
            <a:r>
              <a:rPr lang="en-GB" altLang="en-US" dirty="0"/>
              <a:t>Do not store empty</a:t>
            </a:r>
          </a:p>
          <a:p>
            <a:endParaRPr lang="en-US" dirty="0"/>
          </a:p>
        </p:txBody>
      </p:sp>
      <p:pic>
        <p:nvPicPr>
          <p:cNvPr id="8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8192" y="409382"/>
            <a:ext cx="2046104" cy="559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2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Cylinder markings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562856" cy="1833835"/>
          </a:xfrm>
        </p:spPr>
        <p:txBody>
          <a:bodyPr/>
          <a:lstStyle/>
          <a:p>
            <a:r>
              <a:rPr lang="en-GB" altLang="en-US" dirty="0"/>
              <a:t>Breathing gases</a:t>
            </a:r>
          </a:p>
          <a:p>
            <a:pPr lvl="1"/>
            <a:r>
              <a:rPr lang="en-GB" altLang="en-US" dirty="0"/>
              <a:t>Air (21% oxygen)</a:t>
            </a:r>
          </a:p>
          <a:p>
            <a:pPr lvl="1"/>
            <a:r>
              <a:rPr lang="en-GB" altLang="en-US" dirty="0"/>
              <a:t>Nitrox (32% or 36% oxygen) </a:t>
            </a:r>
          </a:p>
          <a:p>
            <a:r>
              <a:rPr lang="en-GB" altLang="en-US" dirty="0"/>
              <a:t>Key marks and labels</a:t>
            </a:r>
          </a:p>
          <a:p>
            <a:pPr lvl="1"/>
            <a:r>
              <a:rPr lang="en-GB" altLang="en-US" dirty="0"/>
              <a:t>“Breathing Air” or “Nitrox” labels</a:t>
            </a:r>
          </a:p>
          <a:p>
            <a:pPr lvl="1"/>
            <a:r>
              <a:rPr lang="en-GB" altLang="en-US" dirty="0"/>
              <a:t>Cylinder size</a:t>
            </a:r>
          </a:p>
          <a:p>
            <a:pPr lvl="1"/>
            <a:r>
              <a:rPr lang="en-GB" altLang="en-US" dirty="0"/>
              <a:t>Working and test pressures</a:t>
            </a:r>
          </a:p>
          <a:p>
            <a:pPr lvl="1"/>
            <a:r>
              <a:rPr lang="en-GB" altLang="en-US" dirty="0"/>
              <a:t>Test dates</a:t>
            </a:r>
          </a:p>
          <a:p>
            <a:r>
              <a:rPr lang="en-GB" altLang="en-US" dirty="0"/>
              <a:t>Cylinders used for nitrox need periodic cleaning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6588" y="1284560"/>
            <a:ext cx="2487612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0"/>
          <p:cNvGrpSpPr>
            <a:grpSpLocks/>
          </p:cNvGrpSpPr>
          <p:nvPr/>
        </p:nvGrpSpPr>
        <p:grpSpPr bwMode="auto">
          <a:xfrm>
            <a:off x="5038725" y="3678510"/>
            <a:ext cx="3843338" cy="457200"/>
            <a:chOff x="4947930" y="4359484"/>
            <a:chExt cx="3842744" cy="457200"/>
          </a:xfrm>
        </p:grpSpPr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4947930" y="4359484"/>
              <a:ext cx="3831633" cy="457200"/>
            </a:xfrm>
            <a:prstGeom prst="roundRect">
              <a:avLst>
                <a:gd name="adj" fmla="val 16667"/>
              </a:avLst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 sz="1400" dirty="0"/>
            </a:p>
          </p:txBody>
        </p:sp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5019357" y="4427747"/>
              <a:ext cx="1282502" cy="309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>
                <a:defRPr/>
              </a:pPr>
              <a:r>
                <a:rPr lang="en-US" altLang="en-US" sz="1400" i="0" dirty="0">
                  <a:solidFill>
                    <a:schemeClr val="tx1"/>
                  </a:solidFill>
                </a:rPr>
                <a:t>BS/EN5045/7</a:t>
              </a:r>
            </a:p>
          </p:txBody>
        </p:sp>
        <p:sp>
          <p:nvSpPr>
            <p:cNvPr id="12" name="Text Box 17"/>
            <p:cNvSpPr txBox="1">
              <a:spLocks noChangeArrowheads="1"/>
            </p:cNvSpPr>
            <p:nvPr/>
          </p:nvSpPr>
          <p:spPr bwMode="auto">
            <a:xfrm>
              <a:off x="6273288" y="4427747"/>
              <a:ext cx="493636" cy="309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>
                <a:defRPr/>
              </a:pPr>
              <a:r>
                <a:rPr lang="en-US" altLang="en-US" sz="1400" i="0" dirty="0">
                  <a:solidFill>
                    <a:schemeClr val="tx1"/>
                  </a:solidFill>
                </a:rPr>
                <a:t>12L</a:t>
              </a:r>
            </a:p>
          </p:txBody>
        </p:sp>
        <p:sp>
          <p:nvSpPr>
            <p:cNvPr id="13" name="Text Box 18"/>
            <p:cNvSpPr txBox="1">
              <a:spLocks noChangeArrowheads="1"/>
            </p:cNvSpPr>
            <p:nvPr/>
          </p:nvSpPr>
          <p:spPr bwMode="auto">
            <a:xfrm>
              <a:off x="6747877" y="4427747"/>
              <a:ext cx="774580" cy="309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>
                <a:defRPr/>
              </a:pPr>
              <a:r>
                <a:rPr lang="en-US" altLang="en-US" sz="1400" i="0" dirty="0">
                  <a:solidFill>
                    <a:schemeClr val="tx1"/>
                  </a:solidFill>
                </a:rPr>
                <a:t>WP232</a:t>
              </a:r>
            </a:p>
          </p:txBody>
        </p:sp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7506584" y="4427747"/>
              <a:ext cx="712678" cy="309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>
                <a:defRPr/>
              </a:pPr>
              <a:r>
                <a:rPr lang="en-US" altLang="en-US" sz="1400" i="0" dirty="0">
                  <a:solidFill>
                    <a:schemeClr val="tx1"/>
                  </a:solidFill>
                </a:rPr>
                <a:t>TP348</a:t>
              </a:r>
            </a:p>
          </p:txBody>
        </p:sp>
        <p:sp>
          <p:nvSpPr>
            <p:cNvPr id="15" name="Text Box 20"/>
            <p:cNvSpPr txBox="1">
              <a:spLocks noChangeArrowheads="1"/>
            </p:cNvSpPr>
            <p:nvPr/>
          </p:nvSpPr>
          <p:spPr bwMode="auto">
            <a:xfrm>
              <a:off x="8257356" y="4427747"/>
              <a:ext cx="533318" cy="309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>
                <a:defRPr/>
              </a:pPr>
              <a:r>
                <a:rPr lang="en-US" altLang="en-US" sz="1400" i="0" dirty="0">
                  <a:solidFill>
                    <a:schemeClr val="tx1"/>
                  </a:solidFill>
                </a:rPr>
                <a:t>3/01</a:t>
              </a:r>
            </a:p>
          </p:txBody>
        </p:sp>
      </p:grpSp>
      <p:pic>
        <p:nvPicPr>
          <p:cNvPr id="16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20056" y="4470470"/>
            <a:ext cx="3916934" cy="56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0056" y="4469961"/>
            <a:ext cx="391318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968662" y="4136804"/>
            <a:ext cx="1210588" cy="1589758"/>
            <a:chOff x="5048251" y="4605253"/>
            <a:chExt cx="1210588" cy="907854"/>
          </a:xfrm>
        </p:grpSpPr>
        <p:sp>
          <p:nvSpPr>
            <p:cNvPr id="18" name="TextBox 17"/>
            <p:cNvSpPr txBox="1"/>
            <p:nvPr/>
          </p:nvSpPr>
          <p:spPr bwMode="auto">
            <a:xfrm>
              <a:off x="5048251" y="5205330"/>
              <a:ext cx="1210588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1"/>
                  </a:solidFill>
                </a:rPr>
                <a:t>Cylinder size</a:t>
              </a:r>
              <a:endParaRPr lang="en-US" sz="1400" b="0" i="0" dirty="0">
                <a:solidFill>
                  <a:schemeClr val="accent1"/>
                </a:solidFill>
                <a:latin typeface="+mn-lt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5638801" y="4605253"/>
              <a:ext cx="0" cy="600076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8204200" y="4066994"/>
            <a:ext cx="532518" cy="1953677"/>
            <a:chOff x="4166780" y="4610226"/>
            <a:chExt cx="2631975" cy="829893"/>
          </a:xfrm>
        </p:grpSpPr>
        <p:sp>
          <p:nvSpPr>
            <p:cNvPr id="27" name="TextBox 26"/>
            <p:cNvSpPr txBox="1"/>
            <p:nvPr/>
          </p:nvSpPr>
          <p:spPr bwMode="auto">
            <a:xfrm>
              <a:off x="4166780" y="5217863"/>
              <a:ext cx="2631975" cy="2222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1"/>
                  </a:solidFill>
                </a:rPr>
                <a:t>Test</a:t>
              </a:r>
            </a:p>
            <a:p>
              <a:pPr>
                <a:defRPr/>
              </a:pPr>
              <a:r>
                <a:rPr lang="en-US" sz="1400" dirty="0">
                  <a:solidFill>
                    <a:schemeClr val="accent1"/>
                  </a:solidFill>
                </a:rPr>
                <a:t>date</a:t>
              </a:r>
              <a:endParaRPr lang="en-US" sz="1400" b="0" i="0" dirty="0">
                <a:solidFill>
                  <a:schemeClr val="accent1"/>
                </a:solidFill>
                <a:latin typeface="+mn-lt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5622097" y="4610226"/>
              <a:ext cx="0" cy="607637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6764412" y="4108534"/>
            <a:ext cx="1461490" cy="1714247"/>
            <a:chOff x="6764412" y="4108534"/>
            <a:chExt cx="1461490" cy="1714247"/>
          </a:xfrm>
        </p:grpSpPr>
        <p:grpSp>
          <p:nvGrpSpPr>
            <p:cNvPr id="20" name="Group 19"/>
            <p:cNvGrpSpPr/>
            <p:nvPr/>
          </p:nvGrpSpPr>
          <p:grpSpPr>
            <a:xfrm>
              <a:off x="6764412" y="4108534"/>
              <a:ext cx="1461490" cy="1714247"/>
              <a:chOff x="5275150" y="4586087"/>
              <a:chExt cx="1461490" cy="978946"/>
            </a:xfrm>
          </p:grpSpPr>
          <p:sp>
            <p:nvSpPr>
              <p:cNvPr id="21" name="TextBox 20"/>
              <p:cNvSpPr txBox="1"/>
              <p:nvPr/>
            </p:nvSpPr>
            <p:spPr bwMode="auto">
              <a:xfrm>
                <a:off x="5275150" y="5266240"/>
                <a:ext cx="1461490" cy="29879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400" dirty="0">
                    <a:solidFill>
                      <a:schemeClr val="accent1"/>
                    </a:solidFill>
                  </a:rPr>
                  <a:t>Working     Test</a:t>
                </a:r>
              </a:p>
              <a:p>
                <a:pPr algn="ctr">
                  <a:defRPr/>
                </a:pPr>
                <a:r>
                  <a:rPr lang="en-US" sz="1400" b="0" i="0" dirty="0">
                    <a:solidFill>
                      <a:schemeClr val="accent1"/>
                    </a:solidFill>
                    <a:latin typeface="+mn-lt"/>
                  </a:rPr>
                  <a:t>Pressures</a:t>
                </a:r>
              </a:p>
            </p:txBody>
          </p:sp>
          <p:cxnSp>
            <p:nvCxnSpPr>
              <p:cNvPr id="22" name="Straight Arrow Connector 21"/>
              <p:cNvCxnSpPr/>
              <p:nvPr/>
            </p:nvCxnSpPr>
            <p:spPr bwMode="auto">
              <a:xfrm flipV="1">
                <a:off x="5614066" y="4586087"/>
                <a:ext cx="12367" cy="680154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Arrow Connector 33"/>
            <p:cNvCxnSpPr/>
            <p:nvPr/>
          </p:nvCxnSpPr>
          <p:spPr bwMode="auto">
            <a:xfrm flipV="1">
              <a:off x="7890978" y="4136805"/>
              <a:ext cx="6184" cy="1162756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44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Pillar / crossflow valves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247043"/>
          </a:xfrm>
        </p:spPr>
        <p:txBody>
          <a:bodyPr/>
          <a:lstStyle/>
          <a:p>
            <a:r>
              <a:rPr lang="en-GB" altLang="en-US" dirty="0"/>
              <a:t>A-clamp (yoke)</a:t>
            </a:r>
          </a:p>
          <a:p>
            <a:pPr lvl="1"/>
            <a:r>
              <a:rPr lang="en-GB" altLang="en-US" dirty="0"/>
              <a:t>232 bar cylinders (max)</a:t>
            </a:r>
          </a:p>
          <a:p>
            <a:r>
              <a:rPr lang="en-GB" altLang="en-US" dirty="0"/>
              <a:t>DIN</a:t>
            </a:r>
          </a:p>
          <a:p>
            <a:pPr lvl="1"/>
            <a:r>
              <a:rPr lang="en-GB" altLang="en-US" dirty="0"/>
              <a:t>232 - 300 bar cylinders</a:t>
            </a:r>
          </a:p>
          <a:p>
            <a:r>
              <a:rPr lang="en-GB" altLang="en-US" dirty="0"/>
              <a:t>M26</a:t>
            </a:r>
          </a:p>
          <a:p>
            <a:pPr lvl="1"/>
            <a:r>
              <a:rPr lang="en-GB" altLang="en-US" dirty="0"/>
              <a:t>Nitrox cylinders</a:t>
            </a:r>
          </a:p>
          <a:p>
            <a:endParaRPr lang="en-US" dirty="0"/>
          </a:p>
        </p:txBody>
      </p:sp>
      <p:pic>
        <p:nvPicPr>
          <p:cNvPr id="8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9850" y="3725863"/>
            <a:ext cx="1646238" cy="1322387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3175" y="1911350"/>
            <a:ext cx="1776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726113" y="1711325"/>
            <a:ext cx="9318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accent1"/>
                </a:solidFill>
                <a:latin typeface="+mn-lt"/>
              </a:rPr>
              <a:t>A - clamp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86438" y="3525838"/>
            <a:ext cx="4953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accent1"/>
                </a:solidFill>
                <a:latin typeface="+mn-lt"/>
              </a:rPr>
              <a:t>DIN</a:t>
            </a:r>
          </a:p>
        </p:txBody>
      </p:sp>
    </p:spTree>
    <p:extLst>
      <p:ext uri="{BB962C8B-B14F-4D97-AF65-F5344CB8AC3E}">
        <p14:creationId xmlns:p14="http://schemas.microsoft.com/office/powerpoint/2010/main" val="141493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Buoyancy compensator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731956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dirty="0"/>
              <a:t>Supports the cylinder</a:t>
            </a:r>
          </a:p>
          <a:p>
            <a:r>
              <a:rPr lang="en-GB" altLang="en-US" dirty="0"/>
              <a:t>Buoyancy adjustment</a:t>
            </a:r>
          </a:p>
          <a:p>
            <a:r>
              <a:rPr lang="en-GB" altLang="en-US" dirty="0"/>
              <a:t>Features</a:t>
            </a:r>
          </a:p>
          <a:p>
            <a:pPr lvl="1"/>
            <a:r>
              <a:rPr lang="en-GB" altLang="en-US" dirty="0"/>
              <a:t>Gas bladder</a:t>
            </a:r>
          </a:p>
          <a:p>
            <a:pPr lvl="1"/>
            <a:r>
              <a:rPr lang="en-GB" altLang="en-US" dirty="0"/>
              <a:t>Direct feed</a:t>
            </a:r>
          </a:p>
          <a:p>
            <a:pPr lvl="1"/>
            <a:r>
              <a:rPr lang="en-GB" altLang="en-US" dirty="0"/>
              <a:t>Oral inflator</a:t>
            </a:r>
          </a:p>
          <a:p>
            <a:pPr lvl="1"/>
            <a:r>
              <a:rPr lang="en-GB" altLang="en-US" dirty="0"/>
              <a:t>Dump valves</a:t>
            </a:r>
          </a:p>
          <a:p>
            <a:pPr lvl="1"/>
            <a:r>
              <a:rPr lang="en-GB" altLang="en-US" dirty="0"/>
              <a:t>Over-pressure relief valve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Rinse in fresh water (inside and out)</a:t>
            </a:r>
          </a:p>
          <a:p>
            <a:pPr lvl="1"/>
            <a:r>
              <a:rPr lang="en-GB" altLang="en-US" dirty="0"/>
              <a:t>Dry before storing slightly inflated</a:t>
            </a:r>
          </a:p>
          <a:p>
            <a:pPr lvl="1"/>
            <a:r>
              <a:rPr lang="en-GB" altLang="en-US" dirty="0"/>
              <a:t>Service to manufacturer recommendations</a:t>
            </a:r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0944" y="1409212"/>
            <a:ext cx="2506663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5105019" y="4088912"/>
            <a:ext cx="2016125" cy="1155700"/>
            <a:chOff x="5105019" y="4088912"/>
            <a:chExt cx="2016125" cy="1155700"/>
          </a:xfrm>
        </p:grpSpPr>
        <p:sp>
          <p:nvSpPr>
            <p:cNvPr id="12" name="TextBox 11"/>
            <p:cNvSpPr txBox="1"/>
            <p:nvPr/>
          </p:nvSpPr>
          <p:spPr bwMode="auto">
            <a:xfrm>
              <a:off x="5105019" y="4936637"/>
              <a:ext cx="1636713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Integrated bladder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flipV="1">
              <a:off x="6009894" y="4088912"/>
              <a:ext cx="1111250" cy="84772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105019" y="1196487"/>
            <a:ext cx="982663" cy="1157288"/>
            <a:chOff x="5105021" y="1196487"/>
            <a:chExt cx="982663" cy="1157288"/>
          </a:xfrm>
        </p:grpSpPr>
        <p:sp>
          <p:nvSpPr>
            <p:cNvPr id="10" name="TextBox 9"/>
            <p:cNvSpPr txBox="1"/>
            <p:nvPr/>
          </p:nvSpPr>
          <p:spPr bwMode="auto">
            <a:xfrm>
              <a:off x="5105021" y="1196487"/>
              <a:ext cx="982663" cy="3079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Pull dump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5486019" y="1504463"/>
              <a:ext cx="523875" cy="849312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6328982" y="896450"/>
            <a:ext cx="1050925" cy="1571625"/>
            <a:chOff x="6328982" y="896450"/>
            <a:chExt cx="1050925" cy="1571625"/>
          </a:xfrm>
        </p:grpSpPr>
        <p:sp>
          <p:nvSpPr>
            <p:cNvPr id="11" name="TextBox 10"/>
            <p:cNvSpPr txBox="1"/>
            <p:nvPr/>
          </p:nvSpPr>
          <p:spPr bwMode="auto">
            <a:xfrm>
              <a:off x="6328982" y="896450"/>
              <a:ext cx="1050925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Direct feed</a:t>
              </a:r>
            </a:p>
          </p:txBody>
        </p:sp>
        <p:cxnSp>
          <p:nvCxnSpPr>
            <p:cNvPr id="17" name="Straight Arrow Connector 16"/>
            <p:cNvCxnSpPr>
              <a:stCxn id="13" idx="2"/>
            </p:cNvCxnSpPr>
            <p:nvPr/>
          </p:nvCxnSpPr>
          <p:spPr bwMode="auto">
            <a:xfrm flipH="1">
              <a:off x="6811582" y="1204425"/>
              <a:ext cx="42862" cy="126365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4560507" y="2649050"/>
            <a:ext cx="2084387" cy="628650"/>
            <a:chOff x="4560507" y="2649050"/>
            <a:chExt cx="2084387" cy="628650"/>
          </a:xfrm>
        </p:grpSpPr>
        <p:sp>
          <p:nvSpPr>
            <p:cNvPr id="13" name="TextBox 12"/>
            <p:cNvSpPr txBox="1"/>
            <p:nvPr/>
          </p:nvSpPr>
          <p:spPr bwMode="auto">
            <a:xfrm>
              <a:off x="4560507" y="2969725"/>
              <a:ext cx="1090612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Push dump</a:t>
              </a:r>
            </a:p>
          </p:txBody>
        </p:sp>
        <p:cxnSp>
          <p:nvCxnSpPr>
            <p:cNvPr id="18" name="Straight Arrow Connector 17"/>
            <p:cNvCxnSpPr>
              <a:stCxn id="16" idx="0"/>
            </p:cNvCxnSpPr>
            <p:nvPr/>
          </p:nvCxnSpPr>
          <p:spPr bwMode="auto">
            <a:xfrm flipV="1">
              <a:off x="5105019" y="2649050"/>
              <a:ext cx="1539875" cy="32067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7652163" y="2707787"/>
            <a:ext cx="1113631" cy="523875"/>
            <a:chOff x="7652163" y="2707787"/>
            <a:chExt cx="1113631" cy="523875"/>
          </a:xfrm>
        </p:grpSpPr>
        <p:sp>
          <p:nvSpPr>
            <p:cNvPr id="14" name="TextBox 13"/>
            <p:cNvSpPr txBox="1"/>
            <p:nvPr/>
          </p:nvSpPr>
          <p:spPr bwMode="auto">
            <a:xfrm>
              <a:off x="7924419" y="2707787"/>
              <a:ext cx="841375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Cylinder</a:t>
              </a:r>
            </a:p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support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H="1" flipV="1">
              <a:off x="7652163" y="2897493"/>
              <a:ext cx="272256" cy="72233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9" name="Group 238"/>
          <p:cNvGrpSpPr/>
          <p:nvPr/>
        </p:nvGrpSpPr>
        <p:grpSpPr>
          <a:xfrm>
            <a:off x="4250771" y="2314186"/>
            <a:ext cx="2052701" cy="307777"/>
            <a:chOff x="4560507" y="2969725"/>
            <a:chExt cx="2052701" cy="307777"/>
          </a:xfrm>
        </p:grpSpPr>
        <p:sp>
          <p:nvSpPr>
            <p:cNvPr id="240" name="TextBox 239"/>
            <p:cNvSpPr txBox="1"/>
            <p:nvPr/>
          </p:nvSpPr>
          <p:spPr bwMode="auto">
            <a:xfrm>
              <a:off x="4560507" y="2969725"/>
              <a:ext cx="1109599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1"/>
                  </a:solidFill>
                </a:rPr>
                <a:t>Oral inflator</a:t>
              </a:r>
              <a:endParaRPr lang="en-US" sz="1400" b="0" i="0" dirty="0">
                <a:solidFill>
                  <a:schemeClr val="accent1"/>
                </a:solidFill>
                <a:latin typeface="+mn-lt"/>
              </a:endParaRPr>
            </a:p>
          </p:txBody>
        </p:sp>
        <p:cxnSp>
          <p:nvCxnSpPr>
            <p:cNvPr id="241" name="Straight Arrow Connector 240"/>
            <p:cNvCxnSpPr>
              <a:stCxn id="240" idx="3"/>
            </p:cNvCxnSpPr>
            <p:nvPr/>
          </p:nvCxnSpPr>
          <p:spPr bwMode="auto">
            <a:xfrm>
              <a:off x="5670106" y="3123614"/>
              <a:ext cx="943102" cy="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059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Regulator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603940"/>
          </a:xfrm>
        </p:spPr>
        <p:txBody>
          <a:bodyPr>
            <a:normAutofit fontScale="85000" lnSpcReduction="20000"/>
          </a:bodyPr>
          <a:lstStyle/>
          <a:p>
            <a:r>
              <a:rPr lang="en-GB" altLang="en-US" dirty="0"/>
              <a:t>Delivers breathing gas</a:t>
            </a:r>
          </a:p>
          <a:p>
            <a:r>
              <a:rPr lang="en-GB" altLang="en-US" dirty="0"/>
              <a:t>Features</a:t>
            </a:r>
          </a:p>
          <a:p>
            <a:pPr lvl="1"/>
            <a:r>
              <a:rPr lang="en-GB" altLang="en-US" dirty="0"/>
              <a:t>First and second stages</a:t>
            </a:r>
          </a:p>
          <a:p>
            <a:pPr lvl="1"/>
            <a:r>
              <a:rPr lang="en-GB" altLang="en-US" dirty="0"/>
              <a:t>Hoses</a:t>
            </a:r>
          </a:p>
          <a:p>
            <a:pPr lvl="1"/>
            <a:r>
              <a:rPr lang="en-GB" altLang="en-US" dirty="0"/>
              <a:t>Alternative supply (AS)</a:t>
            </a:r>
          </a:p>
          <a:p>
            <a:pPr lvl="1"/>
            <a:r>
              <a:rPr lang="en-GB" altLang="en-US" dirty="0"/>
              <a:t>Contents/pressure gauge</a:t>
            </a:r>
          </a:p>
          <a:p>
            <a:r>
              <a:rPr lang="en-GB" altLang="en-US" dirty="0"/>
              <a:t>Types</a:t>
            </a:r>
          </a:p>
          <a:p>
            <a:pPr lvl="1"/>
            <a:r>
              <a:rPr lang="en-GB" altLang="en-US" dirty="0"/>
              <a:t>Cold water (less than 10</a:t>
            </a:r>
            <a:r>
              <a:rPr lang="en-GB" altLang="en-US" baseline="30000" dirty="0"/>
              <a:t>o</a:t>
            </a:r>
            <a:r>
              <a:rPr lang="en-GB" altLang="en-US" dirty="0"/>
              <a:t>C)</a:t>
            </a:r>
          </a:p>
          <a:p>
            <a:pPr lvl="1"/>
            <a:r>
              <a:rPr lang="en-GB" altLang="en-US" dirty="0"/>
              <a:t>Nitrox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Rinse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pPr lvl="1"/>
            <a:r>
              <a:rPr lang="en-GB" altLang="en-US" dirty="0"/>
              <a:t>Service to manufacturer recommendations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2493" y="2504377"/>
            <a:ext cx="3548062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5834382" y="1112139"/>
            <a:ext cx="2642368" cy="2459038"/>
            <a:chOff x="5834382" y="1112139"/>
            <a:chExt cx="2642368" cy="2459038"/>
          </a:xfrm>
        </p:grpSpPr>
        <p:sp>
          <p:nvSpPr>
            <p:cNvPr id="10" name="TextBox 9"/>
            <p:cNvSpPr txBox="1"/>
            <p:nvPr/>
          </p:nvSpPr>
          <p:spPr bwMode="auto">
            <a:xfrm>
              <a:off x="5834382" y="1112139"/>
              <a:ext cx="1049338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First Stage</a:t>
              </a: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7117082" y="2324989"/>
              <a:ext cx="1359668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Second Stage </a:t>
              </a:r>
            </a:p>
          </p:txBody>
        </p:sp>
        <p:cxnSp>
          <p:nvCxnSpPr>
            <p:cNvPr id="14" name="Straight Arrow Connector 13"/>
            <p:cNvCxnSpPr>
              <a:stCxn id="12" idx="2"/>
            </p:cNvCxnSpPr>
            <p:nvPr/>
          </p:nvCxnSpPr>
          <p:spPr bwMode="auto">
            <a:xfrm>
              <a:off x="6358256" y="1420114"/>
              <a:ext cx="117475" cy="1084263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7636194" y="2648839"/>
              <a:ext cx="354012" cy="922338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4981894" y="1924939"/>
            <a:ext cx="569913" cy="658813"/>
            <a:chOff x="4981894" y="1924939"/>
            <a:chExt cx="569913" cy="658813"/>
          </a:xfrm>
        </p:grpSpPr>
        <p:sp>
          <p:nvSpPr>
            <p:cNvPr id="12" name="TextBox 11"/>
            <p:cNvSpPr txBox="1"/>
            <p:nvPr/>
          </p:nvSpPr>
          <p:spPr bwMode="auto">
            <a:xfrm>
              <a:off x="4981894" y="1924939"/>
              <a:ext cx="425116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AS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5437507" y="2248789"/>
              <a:ext cx="114300" cy="334963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4526281" y="3329877"/>
            <a:ext cx="1447800" cy="1938337"/>
            <a:chOff x="4526281" y="3329877"/>
            <a:chExt cx="1447800" cy="1938337"/>
          </a:xfrm>
        </p:grpSpPr>
        <p:sp>
          <p:nvSpPr>
            <p:cNvPr id="13" name="TextBox 12"/>
            <p:cNvSpPr txBox="1"/>
            <p:nvPr/>
          </p:nvSpPr>
          <p:spPr bwMode="auto">
            <a:xfrm>
              <a:off x="4526281" y="4960239"/>
              <a:ext cx="1447800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Contents gauge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4981894" y="3329877"/>
              <a:ext cx="173037" cy="1630362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764055" y="4145058"/>
            <a:ext cx="1752803" cy="1396008"/>
            <a:chOff x="4261386" y="3872008"/>
            <a:chExt cx="1752803" cy="1396008"/>
          </a:xfrm>
        </p:grpSpPr>
        <p:sp>
          <p:nvSpPr>
            <p:cNvPr id="19" name="TextBox 18"/>
            <p:cNvSpPr txBox="1"/>
            <p:nvPr/>
          </p:nvSpPr>
          <p:spPr bwMode="auto">
            <a:xfrm>
              <a:off x="4526281" y="4960239"/>
              <a:ext cx="1487908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1"/>
                  </a:solidFill>
                </a:rPr>
                <a:t>Direct feed hose</a:t>
              </a:r>
              <a:endParaRPr lang="en-US" sz="1400" b="0" i="0" dirty="0">
                <a:solidFill>
                  <a:schemeClr val="accent1"/>
                </a:solidFill>
                <a:latin typeface="+mn-lt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 flipH="1" flipV="1">
              <a:off x="4261386" y="3872008"/>
              <a:ext cx="893546" cy="1088231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623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042406"/>
          </a:xfrm>
        </p:spPr>
        <p:txBody>
          <a:bodyPr/>
          <a:lstStyle/>
          <a:p>
            <a:r>
              <a:rPr lang="en-GB" altLang="en-US" dirty="0"/>
              <a:t>Types</a:t>
            </a:r>
          </a:p>
          <a:p>
            <a:pPr lvl="1"/>
            <a:r>
              <a:rPr lang="en-GB" altLang="en-US" dirty="0"/>
              <a:t>Weight belts</a:t>
            </a:r>
          </a:p>
          <a:p>
            <a:pPr lvl="1"/>
            <a:r>
              <a:rPr lang="en-GB" altLang="en-US" dirty="0"/>
              <a:t>Weight harness</a:t>
            </a:r>
          </a:p>
          <a:p>
            <a:pPr lvl="1"/>
            <a:r>
              <a:rPr lang="en-GB" altLang="en-US" dirty="0"/>
              <a:t>Integrated weights</a:t>
            </a:r>
          </a:p>
          <a:p>
            <a:r>
              <a:rPr lang="en-GB" altLang="en-US" dirty="0"/>
              <a:t>Quick-release mechanisms</a:t>
            </a:r>
          </a:p>
          <a:p>
            <a:r>
              <a:rPr lang="en-GB" altLang="en-US" dirty="0"/>
              <a:t>Trim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Wash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pPr lvl="1"/>
            <a:endParaRPr lang="en-GB" altLang="en-US" dirty="0"/>
          </a:p>
          <a:p>
            <a:endParaRPr lang="en-GB" altLang="en-US" dirty="0"/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5084890" y="893686"/>
            <a:ext cx="2551112" cy="1397000"/>
            <a:chOff x="5240338" y="1223902"/>
            <a:chExt cx="2551281" cy="1397061"/>
          </a:xfrm>
        </p:grpSpPr>
        <p:pic>
          <p:nvPicPr>
            <p:cNvPr id="9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0338" y="1390650"/>
              <a:ext cx="1812925" cy="1230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713636" y="1223902"/>
              <a:ext cx="1077983" cy="3079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Weight belt</a:t>
              </a:r>
            </a:p>
          </p:txBody>
        </p:sp>
      </p:grpSp>
      <p:grpSp>
        <p:nvGrpSpPr>
          <p:cNvPr id="11" name="Group 2"/>
          <p:cNvGrpSpPr>
            <a:grpSpLocks/>
          </p:cNvGrpSpPr>
          <p:nvPr/>
        </p:nvGrpSpPr>
        <p:grpSpPr bwMode="auto">
          <a:xfrm>
            <a:off x="6210427" y="2170036"/>
            <a:ext cx="2552700" cy="2076450"/>
            <a:chOff x="6365875" y="2500313"/>
            <a:chExt cx="2552700" cy="2076252"/>
          </a:xfrm>
        </p:grpSpPr>
        <p:pic>
          <p:nvPicPr>
            <p:cNvPr id="12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5875" y="2500313"/>
              <a:ext cx="2552700" cy="1768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196138" y="4268619"/>
              <a:ext cx="1425575" cy="30794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Weight harness</a:t>
              </a:r>
            </a:p>
          </p:txBody>
        </p:sp>
      </p:grpSp>
      <p:grpSp>
        <p:nvGrpSpPr>
          <p:cNvPr id="14" name="Group 1"/>
          <p:cNvGrpSpPr>
            <a:grpSpLocks/>
          </p:cNvGrpSpPr>
          <p:nvPr/>
        </p:nvGrpSpPr>
        <p:grpSpPr bwMode="auto">
          <a:xfrm>
            <a:off x="4416552" y="3665461"/>
            <a:ext cx="2376488" cy="2416175"/>
            <a:chOff x="4572000" y="3995738"/>
            <a:chExt cx="2376488" cy="2415589"/>
          </a:xfrm>
        </p:grpSpPr>
        <p:pic>
          <p:nvPicPr>
            <p:cNvPr id="15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4325" y="3995738"/>
              <a:ext cx="1554163" cy="1836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572000" y="5887579"/>
              <a:ext cx="1039813" cy="5237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Integrated</a:t>
              </a:r>
            </a:p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Weight BC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907434" y="2170036"/>
            <a:ext cx="2650656" cy="2928057"/>
            <a:chOff x="3907434" y="2170036"/>
            <a:chExt cx="2650656" cy="2928057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 flipV="1">
              <a:off x="3907434" y="2170036"/>
              <a:ext cx="2302993" cy="149542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3907434" y="3231716"/>
              <a:ext cx="2650656" cy="43374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 bwMode="auto">
            <a:xfrm>
              <a:off x="3907434" y="3665461"/>
              <a:ext cx="1821014" cy="1432632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408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scuba equipment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279392" cy="1833835"/>
          </a:xfrm>
        </p:spPr>
        <p:txBody>
          <a:bodyPr/>
          <a:lstStyle/>
          <a:p>
            <a:r>
              <a:rPr lang="en-US" altLang="en-US" dirty="0"/>
              <a:t>Warning</a:t>
            </a:r>
          </a:p>
          <a:p>
            <a:pPr lvl="1"/>
            <a:r>
              <a:rPr lang="en-US" altLang="en-US" dirty="0"/>
              <a:t>Scuba delivers breathing gas at ambient pressure</a:t>
            </a:r>
          </a:p>
          <a:p>
            <a:pPr lvl="1"/>
            <a:r>
              <a:rPr lang="en-GB" altLang="en-US" dirty="0"/>
              <a:t>Breathe normally at all times</a:t>
            </a:r>
          </a:p>
          <a:p>
            <a:pPr lvl="1"/>
            <a:r>
              <a:rPr lang="en-US" altLang="en-US" dirty="0"/>
              <a:t>Or gas in lungs will expand on ascent resulting in damage</a:t>
            </a:r>
          </a:p>
          <a:p>
            <a:pPr lvl="1"/>
            <a:r>
              <a:rPr lang="en-US" altLang="en-US" dirty="0"/>
              <a:t>Breathe normally on ascent</a:t>
            </a:r>
          </a:p>
          <a:p>
            <a:pPr lvl="1"/>
            <a:endParaRPr lang="en-US" altLang="en-US" dirty="0"/>
          </a:p>
          <a:p>
            <a:endParaRPr lang="en-US" alt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3429000" y="350890"/>
            <a:ext cx="7223760" cy="5214367"/>
            <a:chOff x="3429000" y="350890"/>
            <a:chExt cx="7223760" cy="5214367"/>
          </a:xfrm>
        </p:grpSpPr>
        <p:grpSp>
          <p:nvGrpSpPr>
            <p:cNvPr id="39" name="Group 38"/>
            <p:cNvGrpSpPr/>
            <p:nvPr/>
          </p:nvGrpSpPr>
          <p:grpSpPr>
            <a:xfrm>
              <a:off x="3429000" y="350890"/>
              <a:ext cx="7223760" cy="5214367"/>
              <a:chOff x="3429000" y="350890"/>
              <a:chExt cx="7223760" cy="521436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429000" y="350890"/>
                <a:ext cx="7223760" cy="5214367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5626198" y="1880302"/>
                <a:ext cx="518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ea typeface="Calibri" charset="0"/>
                    <a:cs typeface="Times New Roman" charset="0"/>
                  </a:rPr>
                  <a:t>0m</a:t>
                </a:r>
                <a:endParaRPr lang="en-US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626198" y="3512977"/>
                <a:ext cx="6463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>
                    <a:solidFill>
                      <a:schemeClr val="bg1"/>
                    </a:solidFill>
                    <a:ea typeface="Calibri" charset="0"/>
                    <a:cs typeface="Times New Roman" charset="0"/>
                  </a:rPr>
                  <a:t>10m</a:t>
                </a:r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626198" y="5149086"/>
                <a:ext cx="6463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>
                    <a:solidFill>
                      <a:schemeClr val="bg1"/>
                    </a:solidFill>
                    <a:ea typeface="Calibri" charset="0"/>
                    <a:cs typeface="Times New Roman" charset="0"/>
                  </a:rPr>
                  <a:t>20m</a:t>
                </a:r>
                <a:endParaRPr lang="en-US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613605" y="1749694"/>
                <a:ext cx="54854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altLang="en-US" sz="1000" b="1" dirty="0">
                    <a:solidFill>
                      <a:schemeClr val="bg1"/>
                    </a:solidFill>
                  </a:rPr>
                  <a:t>Depth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8001485" y="1880302"/>
                <a:ext cx="7360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bg1"/>
                    </a:solidFill>
                    <a:ea typeface="Calibri" charset="0"/>
                    <a:cs typeface="Times New Roman" charset="0"/>
                  </a:rPr>
                  <a:t>1 bar</a:t>
                </a:r>
                <a:endParaRPr lang="en-US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8019349" y="1749694"/>
                <a:ext cx="72968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altLang="en-US" sz="1000" b="1" dirty="0">
                    <a:solidFill>
                      <a:schemeClr val="bg1"/>
                    </a:solidFill>
                  </a:rPr>
                  <a:t>Pressure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8001485" y="3502889"/>
                <a:ext cx="7360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b="1">
                    <a:solidFill>
                      <a:schemeClr val="bg1"/>
                    </a:solidFill>
                    <a:ea typeface="Calibri" charset="0"/>
                    <a:cs typeface="Times New Roman" charset="0"/>
                  </a:rPr>
                  <a:t>2 </a:t>
                </a:r>
                <a:r>
                  <a:rPr lang="en-GB" b="1" dirty="0">
                    <a:solidFill>
                      <a:schemeClr val="bg1"/>
                    </a:solidFill>
                    <a:ea typeface="Calibri" charset="0"/>
                    <a:cs typeface="Times New Roman" charset="0"/>
                  </a:rPr>
                  <a:t>bar</a:t>
                </a:r>
                <a:endParaRPr lang="en-US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8001485" y="5146144"/>
                <a:ext cx="7360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bg1"/>
                    </a:solidFill>
                    <a:ea typeface="Calibri" charset="0"/>
                    <a:cs typeface="Times New Roman" charset="0"/>
                  </a:rPr>
                  <a:t>3 bar</a:t>
                </a:r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6198907" y="4785569"/>
                <a:ext cx="633356" cy="63335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rmAutofit/>
              </a:bodyPr>
              <a:lstStyle/>
              <a:p>
                <a:pPr algn="ctr"/>
                <a:r>
                  <a:rPr lang="en-US" sz="1000" b="1" dirty="0">
                    <a:solidFill>
                      <a:schemeClr val="tx1"/>
                    </a:solidFill>
                  </a:rPr>
                  <a:t>Air </a:t>
                </a:r>
                <a:br>
                  <a:rPr lang="en-US" sz="1000" b="1" dirty="0">
                    <a:solidFill>
                      <a:schemeClr val="tx1"/>
                    </a:solidFill>
                  </a:rPr>
                </a:br>
                <a:r>
                  <a:rPr lang="en-US" sz="1000" b="1" dirty="0">
                    <a:solidFill>
                      <a:schemeClr val="tx1"/>
                    </a:solidFill>
                  </a:rPr>
                  <a:t>3 Bar</a:t>
                </a:r>
              </a:p>
            </p:txBody>
          </p:sp>
        </p:grpSp>
        <p:sp>
          <p:nvSpPr>
            <p:cNvPr id="9" name="Oval 8"/>
            <p:cNvSpPr/>
            <p:nvPr/>
          </p:nvSpPr>
          <p:spPr>
            <a:xfrm>
              <a:off x="6198907" y="1530410"/>
              <a:ext cx="633356" cy="63335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Air </a:t>
              </a:r>
              <a:br>
                <a:rPr lang="en-US" sz="1000" b="1" dirty="0">
                  <a:solidFill>
                    <a:schemeClr val="tx1"/>
                  </a:solidFill>
                </a:rPr>
              </a:br>
              <a:r>
                <a:rPr lang="en-US" sz="1000" b="1" dirty="0">
                  <a:solidFill>
                    <a:schemeClr val="tx1"/>
                  </a:solidFill>
                </a:rPr>
                <a:t>1 Bar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6198907" y="3186211"/>
              <a:ext cx="633356" cy="63335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Air </a:t>
              </a:r>
              <a:br>
                <a:rPr lang="en-US" sz="1000" b="1" dirty="0">
                  <a:solidFill>
                    <a:schemeClr val="tx1"/>
                  </a:solidFill>
                </a:rPr>
              </a:br>
              <a:r>
                <a:rPr lang="en-US" sz="1000" b="1" dirty="0">
                  <a:solidFill>
                    <a:schemeClr val="tx1"/>
                  </a:solidFill>
                </a:rPr>
                <a:t>2 Bar</a:t>
              </a:r>
            </a:p>
          </p:txBody>
        </p:sp>
      </p:grp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6342" y="1006724"/>
            <a:ext cx="1498613" cy="1355547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6666945" y="2899176"/>
            <a:ext cx="1549611" cy="1038210"/>
            <a:chOff x="6666945" y="2899176"/>
            <a:chExt cx="1549611" cy="103821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66945" y="2899176"/>
              <a:ext cx="1549611" cy="103821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6973940" y="3231889"/>
              <a:ext cx="9904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/>
                <a:t>Air </a:t>
              </a:r>
              <a:br>
                <a:rPr lang="en-US" sz="1000" b="1" dirty="0"/>
              </a:br>
              <a:r>
                <a:rPr lang="en-US" sz="1000" b="1" dirty="0"/>
                <a:t>2 Bar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533463" y="4607977"/>
            <a:ext cx="1778282" cy="957280"/>
            <a:chOff x="6533463" y="4607977"/>
            <a:chExt cx="1778282" cy="95728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33463" y="4607977"/>
              <a:ext cx="1778282" cy="957280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6973940" y="4886562"/>
              <a:ext cx="9904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/>
                <a:t>Air </a:t>
              </a:r>
              <a:br>
                <a:rPr lang="en-US" sz="1000" b="1" dirty="0"/>
              </a:br>
              <a:r>
                <a:rPr lang="en-US" sz="1000" b="1" dirty="0"/>
                <a:t>3 Bar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883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Buoyancy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187952" cy="5221942"/>
          </a:xfrm>
        </p:spPr>
        <p:txBody>
          <a:bodyPr/>
          <a:lstStyle/>
          <a:p>
            <a:r>
              <a:rPr lang="en-US" altLang="en-US" dirty="0"/>
              <a:t>Water displacement</a:t>
            </a:r>
          </a:p>
          <a:p>
            <a:pPr lvl="1"/>
            <a:r>
              <a:rPr lang="en-US" altLang="en-US" dirty="0"/>
              <a:t>Occurs when an object is placed in water</a:t>
            </a:r>
          </a:p>
          <a:p>
            <a:pPr lvl="1"/>
            <a:r>
              <a:rPr lang="en-US" altLang="en-US" dirty="0"/>
              <a:t>Creates an upwards force equal to the weight of water displaced</a:t>
            </a:r>
          </a:p>
          <a:p>
            <a:r>
              <a:rPr lang="en-US" altLang="en-US" dirty="0"/>
              <a:t>Density is relevant</a:t>
            </a:r>
          </a:p>
          <a:p>
            <a:pPr lvl="1"/>
            <a:r>
              <a:rPr lang="en-US" altLang="en-US" dirty="0"/>
              <a:t>Objects sink when they are heavier than water displaced</a:t>
            </a:r>
          </a:p>
          <a:p>
            <a:pPr lvl="1"/>
            <a:r>
              <a:rPr lang="en-US" altLang="en-US" dirty="0"/>
              <a:t>Objects float when they are lighter than water displaced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6327331" y="4149583"/>
            <a:ext cx="1908186" cy="56119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323607" y="3137282"/>
            <a:ext cx="1904104" cy="118532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6331413" y="2537730"/>
            <a:ext cx="0" cy="2173044"/>
          </a:xfrm>
          <a:prstGeom prst="line">
            <a:avLst/>
          </a:prstGeom>
          <a:ln w="28575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8235517" y="2537730"/>
            <a:ext cx="0" cy="2173044"/>
          </a:xfrm>
          <a:prstGeom prst="line">
            <a:avLst/>
          </a:prstGeom>
          <a:ln w="28575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H="1">
            <a:off x="6342171" y="4710774"/>
            <a:ext cx="1904104" cy="0"/>
          </a:xfrm>
          <a:prstGeom prst="line">
            <a:avLst/>
          </a:prstGeom>
          <a:ln w="28575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7025282" y="1523756"/>
            <a:ext cx="537882" cy="5627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072272" y="2846825"/>
            <a:ext cx="1269899" cy="307777"/>
            <a:chOff x="5044840" y="3267449"/>
            <a:chExt cx="1269899" cy="307777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5782757" y="3267450"/>
              <a:ext cx="40879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auto">
            <a:xfrm>
              <a:off x="5782758" y="3557906"/>
              <a:ext cx="40879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044840" y="3267449"/>
              <a:ext cx="1269899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0" i="0" dirty="0">
                  <a:solidFill>
                    <a:schemeClr val="accent1"/>
                  </a:solidFill>
                  <a:latin typeface="+mn-lt"/>
                </a:rPr>
                <a:t>Displacement</a:t>
              </a:r>
            </a:p>
          </p:txBody>
        </p:sp>
      </p:grpSp>
      <p:sp>
        <p:nvSpPr>
          <p:cNvPr id="18" name="Up Arrow 17"/>
          <p:cNvSpPr/>
          <p:nvPr/>
        </p:nvSpPr>
        <p:spPr bwMode="auto">
          <a:xfrm>
            <a:off x="7025282" y="4140923"/>
            <a:ext cx="537882" cy="480797"/>
          </a:xfrm>
          <a:prstGeom prst="up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31413" y="4707777"/>
            <a:ext cx="188849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0" i="0" dirty="0">
                <a:solidFill>
                  <a:schemeClr val="accent1"/>
                </a:solidFill>
                <a:latin typeface="+mn-lt"/>
              </a:rPr>
              <a:t>Upwards force equal to weight of displaced water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40264" y="3367955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bg1"/>
                </a:solidFill>
              </a:rPr>
              <a:t>1 kg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78712" y="2838165"/>
            <a:ext cx="6719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bg1"/>
                </a:solidFill>
              </a:rPr>
              <a:t>0.5 kg</a:t>
            </a:r>
          </a:p>
        </p:txBody>
      </p:sp>
      <p:sp>
        <p:nvSpPr>
          <p:cNvPr id="22" name="Up Arrow 21"/>
          <p:cNvSpPr/>
          <p:nvPr/>
        </p:nvSpPr>
        <p:spPr bwMode="auto">
          <a:xfrm rot="10800000">
            <a:off x="5737315" y="3342360"/>
            <a:ext cx="537882" cy="343656"/>
          </a:xfrm>
          <a:prstGeom prst="upArrow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65281" y="3742288"/>
            <a:ext cx="534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0" i="0" dirty="0">
                <a:solidFill>
                  <a:schemeClr val="accent1"/>
                </a:solidFill>
              </a:rPr>
              <a:t>Sink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45121" y="3742288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0" i="0" dirty="0">
                <a:solidFill>
                  <a:schemeClr val="accent1"/>
                </a:solidFill>
              </a:rPr>
              <a:t>Float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25" name="Up Arrow 24"/>
          <p:cNvSpPr/>
          <p:nvPr/>
        </p:nvSpPr>
        <p:spPr bwMode="auto">
          <a:xfrm>
            <a:off x="5745121" y="3300074"/>
            <a:ext cx="537882" cy="343656"/>
          </a:xfrm>
          <a:prstGeom prst="upArrow">
            <a:avLst/>
          </a:prstGeom>
          <a:solidFill>
            <a:schemeClr val="accent4">
              <a:lumMod val="65000"/>
              <a:lumOff val="3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42320" y="3367481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bg1"/>
                </a:solidFill>
              </a:rPr>
              <a:t>1 kg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57161" y="2845556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chemeClr val="bg1"/>
                </a:solidFill>
              </a:rPr>
              <a:t>1.25 kg</a:t>
            </a:r>
          </a:p>
        </p:txBody>
      </p:sp>
    </p:spTree>
    <p:extLst>
      <p:ext uri="{BB962C8B-B14F-4D97-AF65-F5344CB8AC3E}">
        <p14:creationId xmlns:p14="http://schemas.microsoft.com/office/powerpoint/2010/main" val="164584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5.55556E-7 0.2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3" grpId="0" animBg="1"/>
      <p:bldP spid="13" grpId="1" animBg="1"/>
      <p:bldP spid="18" grpId="0" animBg="1"/>
      <p:bldP spid="19" grpId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Buoyancy and divers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594796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/>
              <a:t>Neutral buoyancy</a:t>
            </a:r>
          </a:p>
          <a:p>
            <a:pPr lvl="1"/>
            <a:r>
              <a:rPr lang="en-US" altLang="en-US" dirty="0"/>
              <a:t>Weightless state</a:t>
            </a:r>
          </a:p>
          <a:p>
            <a:pPr lvl="1"/>
            <a:r>
              <a:rPr lang="en-US" altLang="en-US" dirty="0"/>
              <a:t>Reduces physical effort</a:t>
            </a:r>
          </a:p>
          <a:p>
            <a:r>
              <a:rPr lang="en-US" altLang="en-US" dirty="0"/>
              <a:t>Positive buoyancy</a:t>
            </a:r>
          </a:p>
          <a:p>
            <a:pPr lvl="1"/>
            <a:r>
              <a:rPr lang="en-US" altLang="en-US" dirty="0"/>
              <a:t>Too light</a:t>
            </a:r>
          </a:p>
          <a:p>
            <a:pPr lvl="1"/>
            <a:r>
              <a:rPr lang="en-US" altLang="en-US" dirty="0"/>
              <a:t>Physically tiring</a:t>
            </a:r>
          </a:p>
          <a:p>
            <a:pPr lvl="1"/>
            <a:r>
              <a:rPr lang="en-US" altLang="en-US" dirty="0"/>
              <a:t>Uncontrolled upward movement</a:t>
            </a:r>
          </a:p>
          <a:p>
            <a:r>
              <a:rPr lang="en-US" altLang="en-US" dirty="0"/>
              <a:t>Negative buoyancy</a:t>
            </a:r>
          </a:p>
          <a:p>
            <a:pPr lvl="1"/>
            <a:r>
              <a:rPr lang="en-US" altLang="en-US" dirty="0"/>
              <a:t>Too heavy</a:t>
            </a:r>
          </a:p>
          <a:p>
            <a:pPr lvl="1"/>
            <a:r>
              <a:rPr lang="en-US" altLang="en-US" dirty="0"/>
              <a:t>Physically tiring</a:t>
            </a:r>
          </a:p>
          <a:p>
            <a:pPr lvl="1"/>
            <a:r>
              <a:rPr lang="en-US" altLang="en-US" dirty="0"/>
              <a:t>Risk of going too deep</a:t>
            </a:r>
          </a:p>
          <a:p>
            <a:pPr lvl="1"/>
            <a:r>
              <a:rPr lang="en-US" altLang="en-US" dirty="0"/>
              <a:t>Self or marine life damaged</a:t>
            </a:r>
          </a:p>
          <a:p>
            <a:pPr lvl="1"/>
            <a:r>
              <a:rPr lang="en-US" altLang="en-US" dirty="0"/>
              <a:t>Sinking on surface</a:t>
            </a:r>
          </a:p>
          <a:p>
            <a:endParaRPr lang="en-US" dirty="0"/>
          </a:p>
        </p:txBody>
      </p:sp>
      <p:pic>
        <p:nvPicPr>
          <p:cNvPr id="19" name="Picture Placeholder 18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277" y="539496"/>
            <a:ext cx="2600683" cy="1458074"/>
          </a:xfrm>
        </p:spPr>
      </p:pic>
      <p:pic>
        <p:nvPicPr>
          <p:cNvPr id="20" name="Picture Placeholder 1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277" y="2066544"/>
            <a:ext cx="2600683" cy="2234846"/>
          </a:xfrm>
        </p:spPr>
      </p:pic>
      <p:pic>
        <p:nvPicPr>
          <p:cNvPr id="21" name="Picture Placeholder 20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277" y="4370364"/>
            <a:ext cx="2600683" cy="1408644"/>
          </a:xfrm>
        </p:spPr>
      </p:pic>
    </p:spTree>
    <p:extLst>
      <p:ext uri="{BB962C8B-B14F-4D97-AF65-F5344CB8AC3E}">
        <p14:creationId xmlns:p14="http://schemas.microsoft.com/office/powerpoint/2010/main" val="204839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Buoyancy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55822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Descent</a:t>
            </a:r>
          </a:p>
          <a:p>
            <a:pPr lvl="1"/>
            <a:r>
              <a:rPr lang="en-US" altLang="en-US" dirty="0"/>
              <a:t>Diving suits + scuba kit normally cause positive buoyancy at surface</a:t>
            </a:r>
          </a:p>
          <a:p>
            <a:pPr lvl="1"/>
            <a:r>
              <a:rPr lang="en-US" altLang="en-US" dirty="0"/>
              <a:t>Add weight to achieve neutral buoyancy </a:t>
            </a:r>
          </a:p>
          <a:p>
            <a:r>
              <a:rPr lang="en-US" altLang="en-US" dirty="0"/>
              <a:t>During dive</a:t>
            </a:r>
          </a:p>
          <a:p>
            <a:pPr lvl="1"/>
            <a:r>
              <a:rPr lang="en-GB" altLang="en-US" dirty="0"/>
              <a:t>Compensate with BC or </a:t>
            </a:r>
            <a:r>
              <a:rPr lang="en-GB" altLang="en-US" dirty="0" err="1"/>
              <a:t>drysuit</a:t>
            </a:r>
            <a:endParaRPr lang="en-GB" altLang="en-US" dirty="0"/>
          </a:p>
          <a:p>
            <a:pPr lvl="1"/>
            <a:r>
              <a:rPr lang="en-US" altLang="en-US" dirty="0"/>
              <a:t>Fine tuning with lungs</a:t>
            </a:r>
          </a:p>
          <a:p>
            <a:r>
              <a:rPr lang="en-US" altLang="en-US" dirty="0"/>
              <a:t>Ascent</a:t>
            </a:r>
          </a:p>
          <a:p>
            <a:pPr lvl="1"/>
            <a:r>
              <a:rPr lang="en-US" altLang="en-US" dirty="0"/>
              <a:t>Gas will expand</a:t>
            </a:r>
          </a:p>
          <a:p>
            <a:pPr lvl="1"/>
            <a:r>
              <a:rPr lang="en-US" altLang="en-US" dirty="0"/>
              <a:t>Controlled dumping of air </a:t>
            </a:r>
            <a:r>
              <a:rPr lang="en-US" altLang="en-US" dirty="0" err="1"/>
              <a:t>equalises</a:t>
            </a:r>
            <a:r>
              <a:rPr lang="en-US" altLang="en-US" dirty="0"/>
              <a:t> diver’s buoyancy</a:t>
            </a:r>
          </a:p>
          <a:p>
            <a:r>
              <a:rPr lang="en-US" altLang="en-US" dirty="0"/>
              <a:t>Buoyancy check – correct weighting</a:t>
            </a:r>
          </a:p>
        </p:txBody>
      </p:sp>
      <p:pic>
        <p:nvPicPr>
          <p:cNvPr id="8" name="Picture Placeholder 18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277" y="539496"/>
            <a:ext cx="2600684" cy="1458074"/>
          </a:xfrm>
          <a:prstGeom prst="rect">
            <a:avLst/>
          </a:prstGeom>
        </p:spPr>
      </p:pic>
      <p:pic>
        <p:nvPicPr>
          <p:cNvPr id="9" name="Picture Placeholder 1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277" y="2075689"/>
            <a:ext cx="2600683" cy="2216556"/>
          </a:xfrm>
        </p:spPr>
      </p:pic>
      <p:pic>
        <p:nvPicPr>
          <p:cNvPr id="10" name="Picture Placeholder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277" y="4370364"/>
            <a:ext cx="2600684" cy="140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4297681" cy="515526"/>
          </a:xfrm>
        </p:spPr>
        <p:txBody>
          <a:bodyPr/>
          <a:lstStyle/>
          <a:p>
            <a:r>
              <a:rPr lang="en-GB" dirty="0"/>
              <a:t>Body temperature and heat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199" y="1952308"/>
            <a:ext cx="5271248" cy="4721805"/>
          </a:xfrm>
        </p:spPr>
        <p:txBody>
          <a:bodyPr/>
          <a:lstStyle/>
          <a:p>
            <a:r>
              <a:rPr lang="en-US" altLang="en-US" dirty="0"/>
              <a:t>Core body temperature</a:t>
            </a:r>
          </a:p>
          <a:p>
            <a:pPr lvl="1"/>
            <a:r>
              <a:rPr lang="en-US" altLang="en-US" dirty="0"/>
              <a:t>Maintained at 37°C</a:t>
            </a:r>
          </a:p>
          <a:p>
            <a:r>
              <a:rPr lang="en-US" altLang="en-US" dirty="0"/>
              <a:t>Heat loss</a:t>
            </a:r>
          </a:p>
          <a:p>
            <a:pPr lvl="1"/>
            <a:r>
              <a:rPr lang="en-US" altLang="en-US" dirty="0"/>
              <a:t>Caused by cooler surroundings</a:t>
            </a:r>
          </a:p>
          <a:p>
            <a:pPr lvl="1"/>
            <a:r>
              <a:rPr lang="en-US" altLang="en-US" dirty="0"/>
              <a:t>Blood supply to periphery is restricted to reduce heat loss</a:t>
            </a:r>
          </a:p>
          <a:p>
            <a:r>
              <a:rPr lang="en-US" altLang="en-US" dirty="0"/>
              <a:t>Signs and symptoms</a:t>
            </a:r>
          </a:p>
          <a:p>
            <a:pPr lvl="1"/>
            <a:r>
              <a:rPr lang="en-US" altLang="en-US" dirty="0"/>
              <a:t>Blue/numb extremities</a:t>
            </a:r>
          </a:p>
          <a:p>
            <a:pPr lvl="1"/>
            <a:r>
              <a:rPr lang="en-US" altLang="en-US" dirty="0"/>
              <a:t>Shivering</a:t>
            </a:r>
          </a:p>
          <a:p>
            <a:pPr lvl="1"/>
            <a:r>
              <a:rPr lang="en-US" altLang="en-US" dirty="0"/>
              <a:t>Hypothermia</a:t>
            </a:r>
          </a:p>
          <a:p>
            <a:pPr lvl="1"/>
            <a:endParaRPr lang="en-US" alt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872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Heat loss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In water</a:t>
            </a:r>
          </a:p>
          <a:p>
            <a:pPr lvl="1"/>
            <a:r>
              <a:rPr lang="en-GB" altLang="en-US" dirty="0"/>
              <a:t>Heat loss is 25 times faster than in air</a:t>
            </a:r>
          </a:p>
          <a:p>
            <a:pPr lvl="1"/>
            <a:r>
              <a:rPr lang="en-GB" altLang="en-US" dirty="0"/>
              <a:t>Water temperature determines </a:t>
            </a:r>
            <a:br>
              <a:rPr lang="en-GB" altLang="en-US" dirty="0"/>
            </a:br>
            <a:r>
              <a:rPr lang="en-GB" altLang="en-US" dirty="0"/>
              <a:t>insulation required</a:t>
            </a:r>
          </a:p>
          <a:p>
            <a:pPr lvl="1"/>
            <a:r>
              <a:rPr lang="en-GB" altLang="en-US" dirty="0"/>
              <a:t>End the dive if getting cold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90020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938719"/>
          </a:xfrm>
        </p:spPr>
        <p:txBody>
          <a:bodyPr/>
          <a:lstStyle/>
          <a:p>
            <a:r>
              <a:rPr lang="en-GB" dirty="0"/>
              <a:t>Insulation </a:t>
            </a:r>
            <a:r>
              <a:rPr lang="mr-IN" dirty="0"/>
              <a:t>–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w</a:t>
            </a:r>
            <a:r>
              <a:rPr lang="en-GB" altLang="en-US" dirty="0"/>
              <a:t>et and semi-dry suits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988884"/>
            <a:ext cx="5271248" cy="4721805"/>
          </a:xfrm>
        </p:spPr>
        <p:txBody>
          <a:bodyPr/>
          <a:lstStyle/>
          <a:p>
            <a:r>
              <a:rPr lang="en-US" altLang="en-US" dirty="0"/>
              <a:t>Features</a:t>
            </a:r>
          </a:p>
          <a:p>
            <a:pPr lvl="1"/>
            <a:r>
              <a:rPr lang="en-US" altLang="en-US" dirty="0"/>
              <a:t>Comfortable close fit</a:t>
            </a:r>
          </a:p>
          <a:p>
            <a:pPr lvl="1"/>
            <a:r>
              <a:rPr lang="en-US" altLang="en-US" dirty="0"/>
              <a:t>One or two piece</a:t>
            </a:r>
          </a:p>
          <a:p>
            <a:pPr lvl="1"/>
            <a:r>
              <a:rPr lang="en-GB" altLang="en-US" dirty="0"/>
              <a:t>Semi-dry suits have seals to reduce flushing</a:t>
            </a:r>
            <a:endParaRPr lang="en-US" altLang="en-US" dirty="0"/>
          </a:p>
          <a:p>
            <a:pPr lvl="1"/>
            <a:r>
              <a:rPr lang="en-US" altLang="en-US" dirty="0"/>
              <a:t>Hood and gloves</a:t>
            </a:r>
          </a:p>
          <a:p>
            <a:pPr lvl="1"/>
            <a:r>
              <a:rPr lang="en-US" altLang="en-US" dirty="0"/>
              <a:t>Boots with strap fins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Wash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93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Insulation – drysuits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640516"/>
          </a:xfrm>
        </p:spPr>
        <p:txBody>
          <a:bodyPr>
            <a:normAutofit fontScale="85000" lnSpcReduction="20000"/>
          </a:bodyPr>
          <a:lstStyle/>
          <a:p>
            <a:r>
              <a:rPr lang="en-GB" altLang="en-US" dirty="0"/>
              <a:t>Types</a:t>
            </a:r>
          </a:p>
          <a:p>
            <a:pPr lvl="1"/>
            <a:r>
              <a:rPr lang="en-GB" altLang="en-US" dirty="0"/>
              <a:t>Neoprene</a:t>
            </a:r>
          </a:p>
          <a:p>
            <a:pPr lvl="1"/>
            <a:r>
              <a:rPr lang="en-GB" altLang="en-US" dirty="0"/>
              <a:t>Membrane</a:t>
            </a:r>
          </a:p>
          <a:p>
            <a:r>
              <a:rPr lang="en-GB" altLang="en-US" dirty="0"/>
              <a:t>Features</a:t>
            </a:r>
          </a:p>
          <a:p>
            <a:pPr lvl="1"/>
            <a:r>
              <a:rPr lang="en-GB" altLang="en-US" dirty="0"/>
              <a:t>Comfortable fit</a:t>
            </a:r>
          </a:p>
          <a:p>
            <a:pPr lvl="1"/>
            <a:r>
              <a:rPr lang="en-GB" altLang="en-US" dirty="0"/>
              <a:t>Seals to prevent water entering</a:t>
            </a:r>
          </a:p>
          <a:p>
            <a:pPr lvl="1"/>
            <a:r>
              <a:rPr lang="en-GB" altLang="en-US" dirty="0"/>
              <a:t>Waterproof entry zip</a:t>
            </a:r>
          </a:p>
          <a:p>
            <a:pPr lvl="1"/>
            <a:r>
              <a:rPr lang="en-GB" altLang="en-US" dirty="0"/>
              <a:t>Under suits</a:t>
            </a:r>
          </a:p>
          <a:p>
            <a:pPr lvl="1"/>
            <a:r>
              <a:rPr lang="en-GB" altLang="en-US" dirty="0"/>
              <a:t>Hood and gloves</a:t>
            </a:r>
          </a:p>
          <a:p>
            <a:r>
              <a:rPr lang="en-GB" altLang="en-US" dirty="0"/>
              <a:t>Care</a:t>
            </a:r>
          </a:p>
          <a:p>
            <a:pPr lvl="1"/>
            <a:r>
              <a:rPr lang="en-GB" altLang="en-US" dirty="0"/>
              <a:t>Wash in fresh water</a:t>
            </a:r>
          </a:p>
          <a:p>
            <a:pPr lvl="1"/>
            <a:r>
              <a:rPr lang="en-GB" altLang="en-US" dirty="0"/>
              <a:t>Dry before storing</a:t>
            </a:r>
          </a:p>
          <a:p>
            <a:pPr lvl="1"/>
            <a:r>
              <a:rPr lang="en-GB" altLang="en-US" dirty="0"/>
              <a:t>Dust seals, lubricate zip</a:t>
            </a:r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 bwMode="auto">
          <a:xfrm>
            <a:off x="6347988" y="595511"/>
            <a:ext cx="9699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rgbClr val="FF0000"/>
                </a:solidFill>
                <a:latin typeface="+mn-lt"/>
              </a:rPr>
              <a:t>Neoprene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7547610" y="605311"/>
            <a:ext cx="10382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i="0" dirty="0">
                <a:solidFill>
                  <a:srgbClr val="FF0000"/>
                </a:solidFill>
                <a:latin typeface="+mn-lt"/>
              </a:rPr>
              <a:t>Membrane</a:t>
            </a:r>
          </a:p>
        </p:txBody>
      </p:sp>
    </p:spTree>
    <p:extLst>
      <p:ext uri="{BB962C8B-B14F-4D97-AF65-F5344CB8AC3E}">
        <p14:creationId xmlns:p14="http://schemas.microsoft.com/office/powerpoint/2010/main" val="202582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Quiz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670236"/>
          </a:xfrm>
        </p:spPr>
        <p:txBody>
          <a:bodyPr/>
          <a:lstStyle/>
          <a:p>
            <a:r>
              <a:rPr lang="en-GB" altLang="en-US" dirty="0"/>
              <a:t>What are three main parts of a scuba set?</a:t>
            </a:r>
          </a:p>
          <a:p>
            <a:pPr lvl="1"/>
            <a:r>
              <a:rPr lang="en-GB" altLang="en-US" dirty="0"/>
              <a:t>Cylinder, BC and regulator</a:t>
            </a:r>
          </a:p>
          <a:p>
            <a:r>
              <a:rPr lang="en-GB" altLang="en-US" dirty="0"/>
              <a:t>When breathing from scuba, equipment what must you never do?</a:t>
            </a:r>
          </a:p>
          <a:p>
            <a:pPr lvl="1"/>
            <a:r>
              <a:rPr lang="en-GB" altLang="en-US" dirty="0"/>
              <a:t>Hold your breath</a:t>
            </a:r>
          </a:p>
          <a:p>
            <a:r>
              <a:rPr lang="en-GB" altLang="en-US" dirty="0"/>
              <a:t>While underwater, divers should maintain, what type of buoyancy?</a:t>
            </a:r>
          </a:p>
          <a:p>
            <a:pPr lvl="1"/>
            <a:r>
              <a:rPr lang="en-GB" altLang="en-US" dirty="0"/>
              <a:t>Neutral</a:t>
            </a:r>
          </a:p>
        </p:txBody>
      </p:sp>
    </p:spTree>
    <p:extLst>
      <p:ext uri="{BB962C8B-B14F-4D97-AF65-F5344CB8AC3E}">
        <p14:creationId xmlns:p14="http://schemas.microsoft.com/office/powerpoint/2010/main" val="180481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Understand the significance of the physical effects of the diving environment</a:t>
            </a:r>
            <a:br>
              <a:rPr lang="en-GB" alt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2512082"/>
            <a:ext cx="4947390" cy="1833835"/>
          </a:xfrm>
        </p:spPr>
        <p:txBody>
          <a:bodyPr/>
          <a:lstStyle/>
          <a:p>
            <a:pPr lvl="1"/>
            <a:r>
              <a:rPr lang="en-GB" altLang="en-US" dirty="0"/>
              <a:t>Effects of depth and pressure</a:t>
            </a:r>
          </a:p>
          <a:p>
            <a:pPr lvl="1"/>
            <a:r>
              <a:rPr lang="en-GB" altLang="en-US" dirty="0"/>
              <a:t>Snorkelling equipment</a:t>
            </a:r>
          </a:p>
          <a:p>
            <a:pPr lvl="1"/>
            <a:r>
              <a:rPr lang="en-GB" altLang="en-US" dirty="0"/>
              <a:t>Scuba equipment</a:t>
            </a:r>
          </a:p>
          <a:p>
            <a:pPr lvl="1"/>
            <a:r>
              <a:rPr lang="en-GB" altLang="en-US" dirty="0"/>
              <a:t>Buoyancy</a:t>
            </a:r>
          </a:p>
          <a:p>
            <a:pPr lvl="1"/>
            <a:r>
              <a:rPr lang="en-GB" altLang="en-US" dirty="0"/>
              <a:t>Thermal protection</a:t>
            </a:r>
          </a:p>
          <a:p>
            <a:endParaRPr lang="en-US" dirty="0"/>
          </a:p>
        </p:txBody>
      </p:sp>
      <p:sp>
        <p:nvSpPr>
          <p:cNvPr id="9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307</TotalTime>
  <Words>1121</Words>
  <Application>Microsoft Macintosh PowerPoint</Application>
  <PresentationFormat>On-screen Show (4:3)</PresentationFormat>
  <Paragraphs>367</Paragraphs>
  <Slides>28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Arial</vt:lpstr>
      <vt:lpstr>Calibri</vt:lpstr>
      <vt:lpstr>Lucida Grande</vt:lpstr>
      <vt:lpstr>Wingdings</vt:lpstr>
      <vt:lpstr>BSAC VA template</vt:lpstr>
      <vt:lpstr>Document change record</vt:lpstr>
      <vt:lpstr>Adapting to the underwater world</vt:lpstr>
      <vt:lpstr>Module content</vt:lpstr>
      <vt:lpstr>Air pressure</vt:lpstr>
      <vt:lpstr>Water pressure</vt:lpstr>
      <vt:lpstr>Depth and pressure</vt:lpstr>
      <vt:lpstr>Quiz 1</vt:lpstr>
      <vt:lpstr>Snorkelling equipment – mask</vt:lpstr>
      <vt:lpstr>Snorkelling equipment – fins</vt:lpstr>
      <vt:lpstr>Snorkelling equipment – snorkel</vt:lpstr>
      <vt:lpstr>Breathing underwater</vt:lpstr>
      <vt:lpstr>Scuba equipment</vt:lpstr>
      <vt:lpstr>The cylinder</vt:lpstr>
      <vt:lpstr>Cylinder markings</vt:lpstr>
      <vt:lpstr>Pillar / crossflow valves</vt:lpstr>
      <vt:lpstr>Buoyancy compensator</vt:lpstr>
      <vt:lpstr>Regulator</vt:lpstr>
      <vt:lpstr>Weights</vt:lpstr>
      <vt:lpstr>Using scuba equipment</vt:lpstr>
      <vt:lpstr>Buoyancy</vt:lpstr>
      <vt:lpstr>Buoyancy and divers</vt:lpstr>
      <vt:lpstr>Buoyancy in practice</vt:lpstr>
      <vt:lpstr>Body temperature and heat loss</vt:lpstr>
      <vt:lpstr>Heat loss (2)</vt:lpstr>
      <vt:lpstr>Insulation –  wet and semi-dry suits</vt:lpstr>
      <vt:lpstr>Insulation – drysuits</vt:lpstr>
      <vt:lpstr>Quiz 2</vt:lpstr>
      <vt:lpstr>Understand the significance of the physical effects of the diving environment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Adrian Collier</cp:lastModifiedBy>
  <cp:revision>40</cp:revision>
  <cp:lastPrinted>2017-07-20T11:49:36Z</cp:lastPrinted>
  <dcterms:created xsi:type="dcterms:W3CDTF">2017-05-21T08:18:40Z</dcterms:created>
  <dcterms:modified xsi:type="dcterms:W3CDTF">2024-07-04T12:38:59Z</dcterms:modified>
</cp:coreProperties>
</file>