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300" r:id="rId11"/>
    <p:sldId id="296" r:id="rId12"/>
    <p:sldId id="297" r:id="rId13"/>
    <p:sldId id="298" r:id="rId14"/>
    <p:sldId id="299" r:id="rId15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408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10/10/2017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10/10/2017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Search and Recovery</a:t>
            </a:r>
            <a:endParaRPr lang="en-GB" sz="1250" b="0" i="0" u="none" strike="noStrike" kern="1200" baseline="0" dirty="0" smtClean="0">
              <a:solidFill>
                <a:schemeClr val="accent2"/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209" y="-117175"/>
            <a:ext cx="10502002" cy="6955871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1619" y="2551490"/>
            <a:ext cx="2476584" cy="2618666"/>
          </a:xfrm>
        </p:spPr>
        <p:txBody>
          <a:bodyPr/>
          <a:lstStyle/>
          <a:p>
            <a:r>
              <a:rPr lang="en-US" dirty="0" smtClean="0"/>
              <a:t>Search and Recovery</a:t>
            </a:r>
          </a:p>
          <a:p>
            <a:r>
              <a:rPr lang="en-US" dirty="0" smtClean="0"/>
              <a:t>The Shot-line and its Uses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Simple shot-line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4343400" cy="248016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Simple shot</a:t>
            </a:r>
          </a:p>
          <a:p>
            <a:pPr lvl="1"/>
            <a:r>
              <a:rPr lang="en-GB" altLang="en-US" dirty="0"/>
              <a:t>A</a:t>
            </a:r>
            <a:r>
              <a:rPr lang="en-GB" altLang="en-US" dirty="0" smtClean="0"/>
              <a:t>dvantages - it’s simple</a:t>
            </a:r>
          </a:p>
          <a:p>
            <a:pPr lvl="1"/>
            <a:r>
              <a:rPr lang="en-GB" altLang="en-US" dirty="0"/>
              <a:t>D</a:t>
            </a:r>
            <a:r>
              <a:rPr lang="en-GB" altLang="en-US" dirty="0" smtClean="0"/>
              <a:t>isadvantages</a:t>
            </a:r>
          </a:p>
          <a:p>
            <a:pPr lvl="2"/>
            <a:r>
              <a:rPr lang="en-GB" altLang="en-US" dirty="0" smtClean="0"/>
              <a:t>not easily made vertical</a:t>
            </a:r>
          </a:p>
          <a:p>
            <a:pPr lvl="2"/>
            <a:r>
              <a:rPr lang="en-GB" altLang="en-US" dirty="0" smtClean="0"/>
              <a:t>does not adjust for tidal rise / fall</a:t>
            </a:r>
          </a:p>
          <a:p>
            <a:r>
              <a:rPr lang="en-GB" altLang="en-US" dirty="0" smtClean="0"/>
              <a:t>Keep line as short as practical</a:t>
            </a:r>
            <a:endParaRPr lang="en-GB" altLang="en-US" dirty="0" smtClean="0"/>
          </a:p>
        </p:txBody>
      </p:sp>
      <p:pic>
        <p:nvPicPr>
          <p:cNvPr id="5" name="Picture 4" descr="ssh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2009775"/>
            <a:ext cx="2028825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Outline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685800" y="1600200"/>
            <a:ext cx="4343400" cy="197746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Why use a shot-line?</a:t>
            </a:r>
          </a:p>
          <a:p>
            <a:r>
              <a:rPr lang="en-GB" altLang="en-US" dirty="0" smtClean="0"/>
              <a:t>Types of shot-line</a:t>
            </a:r>
          </a:p>
          <a:p>
            <a:r>
              <a:rPr lang="en-GB" altLang="en-US" dirty="0" smtClean="0"/>
              <a:t>Construction</a:t>
            </a:r>
          </a:p>
          <a:p>
            <a:r>
              <a:rPr lang="en-GB" altLang="en-US" dirty="0" smtClean="0"/>
              <a:t>Deployment / recovery</a:t>
            </a:r>
            <a:endParaRPr lang="en-GB" altLang="en-US" dirty="0" smtClean="0"/>
          </a:p>
        </p:txBody>
      </p:sp>
      <p:pic>
        <p:nvPicPr>
          <p:cNvPr id="5" name="Picture 10" descr="Deco off wre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1649413"/>
            <a:ext cx="3440113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359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What is a shot-line?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2" descr="ssh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63" y="2517775"/>
            <a:ext cx="22129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685800" y="1600200"/>
            <a:ext cx="4343400" cy="13350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A datum point comprising:</a:t>
            </a:r>
            <a:endParaRPr lang="en-GB" altLang="en-US" dirty="0" smtClean="0"/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2525713" y="2630488"/>
            <a:ext cx="1938337" cy="396875"/>
            <a:chOff x="1591" y="1657"/>
            <a:chExt cx="1221" cy="250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1591" y="1657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/>
              <a:r>
                <a:rPr lang="en-GB" altLang="en-US" sz="2000" b="1">
                  <a:solidFill>
                    <a:schemeClr val="accent2"/>
                  </a:solidFill>
                </a:rPr>
                <a:t>Buoy</a:t>
              </a: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146" y="1796"/>
              <a:ext cx="666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5181600" y="3941763"/>
            <a:ext cx="2246313" cy="396875"/>
            <a:chOff x="3264" y="2483"/>
            <a:chExt cx="1415" cy="250"/>
          </a:xfrm>
        </p:grpSpPr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4234" y="2483"/>
              <a:ext cx="44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/>
              <a:r>
                <a:rPr lang="en-GB" altLang="en-US" sz="2000" b="1">
                  <a:solidFill>
                    <a:schemeClr val="accent2"/>
                  </a:solidFill>
                </a:rPr>
                <a:t>Line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3264" y="2609"/>
              <a:ext cx="926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</p:grp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2525713" y="5246688"/>
            <a:ext cx="2100262" cy="396875"/>
            <a:chOff x="1591" y="3305"/>
            <a:chExt cx="1323" cy="250"/>
          </a:xfrm>
        </p:grpSpPr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591" y="3305"/>
              <a:ext cx="64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 algn="l"/>
              <a:r>
                <a:rPr lang="en-GB" altLang="en-US" sz="2000" b="1">
                  <a:solidFill>
                    <a:schemeClr val="accent2"/>
                  </a:solidFill>
                </a:rPr>
                <a:t>Weight</a:t>
              </a: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293" y="3433"/>
              <a:ext cx="621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160559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Shot-line usage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2"/>
          <p:cNvSpPr txBox="1">
            <a:spLocks noChangeArrowheads="1"/>
          </p:cNvSpPr>
          <p:nvPr/>
        </p:nvSpPr>
        <p:spPr>
          <a:xfrm>
            <a:off x="685800" y="1600200"/>
            <a:ext cx="4343400" cy="483722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Why use a shot line?</a:t>
            </a:r>
          </a:p>
          <a:p>
            <a:pPr lvl="1"/>
            <a:r>
              <a:rPr lang="en-GB" altLang="en-US" dirty="0"/>
              <a:t>M</a:t>
            </a:r>
            <a:r>
              <a:rPr lang="en-GB" altLang="en-US" dirty="0" smtClean="0"/>
              <a:t>arked entry / exit point - aids dive management and boat cover </a:t>
            </a:r>
          </a:p>
          <a:p>
            <a:pPr lvl="1"/>
            <a:r>
              <a:rPr lang="en-GB" altLang="en-US" dirty="0"/>
              <a:t>S</a:t>
            </a:r>
            <a:r>
              <a:rPr lang="en-GB" altLang="en-US" dirty="0" smtClean="0"/>
              <a:t>hortest route to / from surface</a:t>
            </a:r>
          </a:p>
          <a:p>
            <a:pPr lvl="1"/>
            <a:r>
              <a:rPr lang="en-GB" altLang="en-US" dirty="0"/>
              <a:t>M</a:t>
            </a:r>
            <a:r>
              <a:rPr lang="en-GB" altLang="en-US" dirty="0" smtClean="0"/>
              <a:t>ore comfortable/secure </a:t>
            </a:r>
          </a:p>
          <a:p>
            <a:pPr lvl="1"/>
            <a:r>
              <a:rPr lang="en-GB" altLang="en-US" dirty="0"/>
              <a:t>D</a:t>
            </a:r>
            <a:r>
              <a:rPr lang="en-GB" altLang="en-US" dirty="0" smtClean="0"/>
              <a:t>atum point for searches</a:t>
            </a:r>
          </a:p>
          <a:p>
            <a:r>
              <a:rPr lang="en-GB" altLang="en-US" dirty="0" smtClean="0"/>
              <a:t>Why not use boat’s anchor?</a:t>
            </a:r>
          </a:p>
          <a:p>
            <a:pPr lvl="1"/>
            <a:r>
              <a:rPr lang="en-GB" altLang="en-US" dirty="0"/>
              <a:t>N</a:t>
            </a:r>
            <a:r>
              <a:rPr lang="en-GB" altLang="en-US" dirty="0" smtClean="0"/>
              <a:t>ot vertical - useful dive time is shortened</a:t>
            </a:r>
          </a:p>
          <a:p>
            <a:pPr lvl="1"/>
            <a:r>
              <a:rPr lang="en-GB" altLang="en-US" dirty="0"/>
              <a:t>L</a:t>
            </a:r>
            <a:r>
              <a:rPr lang="en-GB" altLang="en-US" dirty="0" smtClean="0"/>
              <a:t>ine moves with boat movement</a:t>
            </a:r>
          </a:p>
          <a:p>
            <a:pPr lvl="1"/>
            <a:r>
              <a:rPr lang="en-GB" altLang="en-US" dirty="0"/>
              <a:t>C</a:t>
            </a:r>
            <a:r>
              <a:rPr lang="en-GB" altLang="en-US" dirty="0" smtClean="0"/>
              <a:t>over boat should be mobile at all times</a:t>
            </a:r>
            <a:endParaRPr lang="en-GB" altLang="en-US" dirty="0" smtClean="0"/>
          </a:p>
        </p:txBody>
      </p:sp>
      <p:pic>
        <p:nvPicPr>
          <p:cNvPr id="5" name="Picture 3" descr="ssh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3" y="1752600"/>
            <a:ext cx="1498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nchored RI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4676775"/>
            <a:ext cx="3008312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65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5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Top tensioned shot-line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4814248" cy="250324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Adjusts for tidal rise and fall</a:t>
            </a:r>
          </a:p>
          <a:p>
            <a:r>
              <a:rPr lang="en-GB" altLang="en-US" dirty="0" smtClean="0"/>
              <a:t>Near vertical line for descent / ascent</a:t>
            </a:r>
          </a:p>
          <a:p>
            <a:r>
              <a:rPr lang="en-GB" altLang="en-US" dirty="0" smtClean="0"/>
              <a:t>Doesn’t remain vertical in a current</a:t>
            </a:r>
          </a:p>
          <a:p>
            <a:r>
              <a:rPr lang="en-GB" altLang="en-US" dirty="0" smtClean="0"/>
              <a:t>More complex</a:t>
            </a:r>
          </a:p>
          <a:p>
            <a:r>
              <a:rPr lang="en-GB" altLang="en-US" dirty="0" smtClean="0"/>
              <a:t>Top weight can become entangled</a:t>
            </a:r>
            <a:endParaRPr lang="en-GB" altLang="en-US" dirty="0" smtClean="0"/>
          </a:p>
        </p:txBody>
      </p:sp>
      <p:pic>
        <p:nvPicPr>
          <p:cNvPr id="5" name="Picture 4" descr="ttsh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2182813"/>
            <a:ext cx="1704975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7054850" y="3282950"/>
            <a:ext cx="2133600" cy="533400"/>
            <a:chOff x="4272" y="2736"/>
            <a:chExt cx="1344" cy="336"/>
          </a:xfrm>
        </p:grpSpPr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272" y="2736"/>
              <a:ext cx="13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pPr>
                <a:spcBef>
                  <a:spcPct val="40000"/>
                </a:spcBef>
                <a:buClr>
                  <a:schemeClr val="accent2"/>
                </a:buClr>
              </a:pPr>
              <a:r>
                <a:rPr lang="en-US" altLang="en-US" sz="2000" b="1">
                  <a:solidFill>
                    <a:schemeClr val="accent2"/>
                  </a:solidFill>
                </a:rPr>
                <a:t>Counterweight</a:t>
              </a: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H="1">
              <a:off x="4272" y="2928"/>
              <a:ext cx="720" cy="144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6503988" y="3479800"/>
            <a:ext cx="606425" cy="6064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341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autoUpdateAnimBg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Bottom tensioned shot-line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4691418" cy="345222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Similar to top tensioned</a:t>
            </a:r>
          </a:p>
          <a:p>
            <a:pPr lvl="1"/>
            <a:r>
              <a:rPr lang="en-GB" altLang="en-US" dirty="0"/>
              <a:t>A</a:t>
            </a:r>
            <a:r>
              <a:rPr lang="en-GB" altLang="en-US" dirty="0" smtClean="0"/>
              <a:t>djusts for tidal rise and fall</a:t>
            </a:r>
          </a:p>
          <a:p>
            <a:pPr lvl="1"/>
            <a:r>
              <a:rPr lang="en-GB" altLang="en-US" dirty="0"/>
              <a:t>N</a:t>
            </a:r>
            <a:r>
              <a:rPr lang="en-GB" altLang="en-US" dirty="0" smtClean="0"/>
              <a:t>ear vertical line for descent / ascent</a:t>
            </a:r>
          </a:p>
          <a:p>
            <a:pPr lvl="1"/>
            <a:r>
              <a:rPr lang="en-GB" altLang="en-US" dirty="0"/>
              <a:t>D</a:t>
            </a:r>
            <a:r>
              <a:rPr lang="en-GB" altLang="en-US" dirty="0" smtClean="0"/>
              <a:t>oesn’t remain vertical in a current</a:t>
            </a:r>
          </a:p>
          <a:p>
            <a:pPr lvl="1"/>
            <a:r>
              <a:rPr lang="en-GB" altLang="en-US" dirty="0"/>
              <a:t>C</a:t>
            </a:r>
            <a:r>
              <a:rPr lang="en-GB" altLang="en-US" dirty="0" smtClean="0"/>
              <a:t>an tangle </a:t>
            </a:r>
          </a:p>
          <a:p>
            <a:r>
              <a:rPr lang="en-GB" altLang="en-US" dirty="0" smtClean="0"/>
              <a:t>Aids shot recovery</a:t>
            </a:r>
          </a:p>
          <a:p>
            <a:r>
              <a:rPr lang="en-GB" altLang="en-US" dirty="0" smtClean="0"/>
              <a:t>May require work / effort at depth to set up</a:t>
            </a:r>
            <a:endParaRPr lang="en-GB" altLang="en-US" dirty="0" smtClean="0"/>
          </a:p>
        </p:txBody>
      </p:sp>
      <p:pic>
        <p:nvPicPr>
          <p:cNvPr id="5" name="Picture 4" descr="btsh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1901825"/>
            <a:ext cx="2103438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768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Shot-line with waster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4343400" cy="311880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Keeps shot-line securely on wreck</a:t>
            </a:r>
          </a:p>
          <a:p>
            <a:r>
              <a:rPr lang="en-GB" altLang="en-US" dirty="0" smtClean="0"/>
              <a:t>Reduces risk of shot entanglement on recovery</a:t>
            </a:r>
          </a:p>
          <a:p>
            <a:r>
              <a:rPr lang="en-GB" altLang="en-US" dirty="0" smtClean="0"/>
              <a:t>Strength of ‘waster’ line critical</a:t>
            </a:r>
          </a:p>
          <a:p>
            <a:r>
              <a:rPr lang="en-GB" altLang="en-US" dirty="0" smtClean="0"/>
              <a:t>Requires work / effort at depth</a:t>
            </a:r>
          </a:p>
          <a:p>
            <a:r>
              <a:rPr lang="en-GB" altLang="en-US" dirty="0" smtClean="0"/>
              <a:t>Dive management</a:t>
            </a:r>
            <a:endParaRPr lang="en-GB" altLang="en-US" dirty="0" smtClean="0"/>
          </a:p>
        </p:txBody>
      </p:sp>
      <p:pic>
        <p:nvPicPr>
          <p:cNvPr id="5" name="Picture 4" descr="wa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1974850"/>
            <a:ext cx="28829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0557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Trail or ‘tide’ buoy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3" descr="Tide buoy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8" y="1817688"/>
            <a:ext cx="42005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4237038" y="2990850"/>
            <a:ext cx="849312" cy="652463"/>
          </a:xfrm>
          <a:custGeom>
            <a:avLst/>
            <a:gdLst>
              <a:gd name="T0" fmla="*/ 636984 w 21600"/>
              <a:gd name="T1" fmla="*/ 0 h 21600"/>
              <a:gd name="T2" fmla="*/ 0 w 21600"/>
              <a:gd name="T3" fmla="*/ 326232 h 21600"/>
              <a:gd name="T4" fmla="*/ 636984 w 21600"/>
              <a:gd name="T5" fmla="*/ 652463 h 21600"/>
              <a:gd name="T6" fmla="*/ 849312 w 21600"/>
              <a:gd name="T7" fmla="*/ 32623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339933"/>
          </a:solidFill>
          <a:ln w="9525">
            <a:solidFill>
              <a:srgbClr val="33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r>
              <a:rPr lang="en-GB" altLang="en-US" sz="1800" b="1">
                <a:solidFill>
                  <a:srgbClr val="FFFF00"/>
                </a:solidFill>
              </a:rPr>
              <a:t>Tide</a:t>
            </a:r>
          </a:p>
        </p:txBody>
      </p:sp>
      <p:pic>
        <p:nvPicPr>
          <p:cNvPr id="7" name="Picture 5" descr="Tide buoy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188" y="4000500"/>
            <a:ext cx="4208462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4202113" y="5303838"/>
            <a:ext cx="2038350" cy="957262"/>
          </a:xfrm>
          <a:custGeom>
            <a:avLst/>
            <a:gdLst>
              <a:gd name="T0" fmla="*/ 1528763 w 21600"/>
              <a:gd name="T1" fmla="*/ 0 h 21600"/>
              <a:gd name="T2" fmla="*/ 0 w 21600"/>
              <a:gd name="T3" fmla="*/ 478631 h 21600"/>
              <a:gd name="T4" fmla="*/ 1528763 w 21600"/>
              <a:gd name="T5" fmla="*/ 957262 h 21600"/>
              <a:gd name="T6" fmla="*/ 2038350 w 21600"/>
              <a:gd name="T7" fmla="*/ 47863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339933"/>
          </a:solidFill>
          <a:ln w="9525">
            <a:solidFill>
              <a:srgbClr val="33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r>
              <a:rPr lang="en-GB" altLang="en-US" sz="2800" b="1">
                <a:solidFill>
                  <a:srgbClr val="FFFF00"/>
                </a:solidFill>
              </a:rPr>
              <a:t>Tide</a:t>
            </a:r>
          </a:p>
        </p:txBody>
      </p:sp>
    </p:spTree>
    <p:extLst>
      <p:ext uri="{BB962C8B-B14F-4D97-AF65-F5344CB8AC3E}">
        <p14:creationId xmlns:p14="http://schemas.microsoft.com/office/powerpoint/2010/main" val="1181645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animBg="1" autoUpdateAnimBg="0"/>
      <p:bldP spid="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Shot-line construction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2"/>
          <p:cNvSpPr txBox="1">
            <a:spLocks noChangeArrowheads="1"/>
          </p:cNvSpPr>
          <p:nvPr/>
        </p:nvSpPr>
        <p:spPr>
          <a:xfrm>
            <a:off x="685800" y="1600200"/>
            <a:ext cx="5969000" cy="506805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Line</a:t>
            </a:r>
          </a:p>
          <a:p>
            <a:pPr lvl="1"/>
            <a:r>
              <a:rPr lang="en-GB" altLang="en-US" dirty="0"/>
              <a:t>E</a:t>
            </a:r>
            <a:r>
              <a:rPr lang="en-GB" altLang="en-US" dirty="0" smtClean="0"/>
              <a:t>ase of handling: 15-20mm diameter</a:t>
            </a:r>
          </a:p>
          <a:p>
            <a:r>
              <a:rPr lang="en-GB" altLang="en-US" dirty="0" smtClean="0"/>
              <a:t>Length</a:t>
            </a:r>
          </a:p>
          <a:p>
            <a:pPr lvl="1"/>
            <a:r>
              <a:rPr lang="en-GB" altLang="en-US" dirty="0"/>
              <a:t>D</a:t>
            </a:r>
            <a:r>
              <a:rPr lang="en-GB" altLang="en-US" dirty="0" smtClean="0"/>
              <a:t>epth plus a couple of metres</a:t>
            </a:r>
          </a:p>
          <a:p>
            <a:pPr lvl="1"/>
            <a:r>
              <a:rPr lang="en-GB" altLang="en-US" dirty="0"/>
              <a:t>S</a:t>
            </a:r>
            <a:r>
              <a:rPr lang="en-GB" altLang="en-US" dirty="0" smtClean="0"/>
              <a:t>urplus line tidied at surface</a:t>
            </a:r>
          </a:p>
          <a:p>
            <a:r>
              <a:rPr lang="en-GB" altLang="en-US" dirty="0" smtClean="0"/>
              <a:t>Buoy</a:t>
            </a:r>
          </a:p>
          <a:p>
            <a:pPr lvl="1"/>
            <a:r>
              <a:rPr lang="en-GB" altLang="en-US" dirty="0" smtClean="0"/>
              <a:t>50% more buoyancy than total hanging weight</a:t>
            </a:r>
          </a:p>
          <a:p>
            <a:r>
              <a:rPr lang="en-GB" altLang="en-US" dirty="0" smtClean="0"/>
              <a:t>Shot weight</a:t>
            </a:r>
          </a:p>
          <a:p>
            <a:pPr lvl="1"/>
            <a:r>
              <a:rPr lang="en-GB" altLang="en-US" dirty="0"/>
              <a:t>A</a:t>
            </a:r>
            <a:r>
              <a:rPr lang="en-GB" altLang="en-US" dirty="0" smtClean="0"/>
              <a:t>dequate size to prevent dragging ~25kg</a:t>
            </a:r>
          </a:p>
          <a:p>
            <a:r>
              <a:rPr lang="en-GB" altLang="en-US" dirty="0" smtClean="0"/>
              <a:t>Counterweight</a:t>
            </a:r>
          </a:p>
          <a:p>
            <a:pPr lvl="1"/>
            <a:r>
              <a:rPr lang="en-GB" altLang="en-US" dirty="0" smtClean="0"/>
              <a:t>5-10kg dependent on conditions</a:t>
            </a:r>
            <a:endParaRPr lang="en-GB" altLang="en-US" dirty="0" smtClean="0"/>
          </a:p>
        </p:txBody>
      </p:sp>
      <p:pic>
        <p:nvPicPr>
          <p:cNvPr id="5" name="Picture 13" descr="ttsh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0" y="1981200"/>
            <a:ext cx="1922463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651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Shot-line connections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8"/>
          <p:cNvSpPr txBox="1">
            <a:spLocks noChangeArrowheads="1"/>
          </p:cNvSpPr>
          <p:nvPr/>
        </p:nvSpPr>
        <p:spPr>
          <a:xfrm>
            <a:off x="685800" y="1600200"/>
            <a:ext cx="4343400" cy="493981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Buoy, line, weights</a:t>
            </a:r>
          </a:p>
          <a:p>
            <a:pPr lvl="1"/>
            <a:r>
              <a:rPr lang="en-GB" altLang="en-US" dirty="0"/>
              <a:t>K</a:t>
            </a:r>
            <a:r>
              <a:rPr lang="en-GB" altLang="en-US" dirty="0" smtClean="0"/>
              <a:t>arabiners</a:t>
            </a:r>
          </a:p>
          <a:p>
            <a:r>
              <a:rPr lang="en-GB" altLang="en-US" dirty="0" smtClean="0"/>
              <a:t>Attachments</a:t>
            </a:r>
          </a:p>
          <a:p>
            <a:pPr lvl="1"/>
            <a:r>
              <a:rPr lang="en-GB" altLang="en-US" dirty="0"/>
              <a:t>K</a:t>
            </a:r>
            <a:r>
              <a:rPr lang="en-GB" altLang="en-US" dirty="0" smtClean="0"/>
              <a:t>arabiners</a:t>
            </a:r>
          </a:p>
          <a:p>
            <a:pPr lvl="1"/>
            <a:r>
              <a:rPr lang="en-GB" altLang="en-US" dirty="0" err="1"/>
              <a:t>P</a:t>
            </a:r>
            <a:r>
              <a:rPr lang="en-GB" altLang="en-US" dirty="0" err="1" smtClean="0"/>
              <a:t>rusik</a:t>
            </a:r>
            <a:r>
              <a:rPr lang="en-GB" altLang="en-US" dirty="0" smtClean="0"/>
              <a:t> knots</a:t>
            </a:r>
          </a:p>
          <a:p>
            <a:pPr lvl="1"/>
            <a:r>
              <a:rPr lang="en-GB" altLang="en-US" dirty="0"/>
              <a:t>R</a:t>
            </a:r>
            <a:r>
              <a:rPr lang="en-GB" altLang="en-US" dirty="0" smtClean="0"/>
              <a:t>olling hitch</a:t>
            </a:r>
          </a:p>
          <a:p>
            <a:r>
              <a:rPr lang="en-GB" altLang="en-US" dirty="0" smtClean="0"/>
              <a:t>Shortening line</a:t>
            </a:r>
          </a:p>
          <a:p>
            <a:pPr lvl="1"/>
            <a:r>
              <a:rPr lang="en-GB" altLang="en-US" dirty="0"/>
              <a:t>K</a:t>
            </a:r>
            <a:r>
              <a:rPr lang="en-GB" altLang="en-US" dirty="0" smtClean="0"/>
              <a:t>arabiners</a:t>
            </a:r>
          </a:p>
          <a:p>
            <a:pPr lvl="1"/>
            <a:r>
              <a:rPr lang="en-GB" altLang="en-US" dirty="0"/>
              <a:t>C</a:t>
            </a:r>
            <a:r>
              <a:rPr lang="en-GB" altLang="en-US" dirty="0" smtClean="0"/>
              <a:t>hain </a:t>
            </a:r>
            <a:r>
              <a:rPr lang="en-GB" altLang="en-US" dirty="0" err="1" smtClean="0"/>
              <a:t>senneting</a:t>
            </a:r>
            <a:endParaRPr lang="en-GB" altLang="en-US" dirty="0" smtClean="0"/>
          </a:p>
          <a:p>
            <a:pPr lvl="1"/>
            <a:r>
              <a:rPr lang="en-GB" altLang="en-US" dirty="0"/>
              <a:t>K</a:t>
            </a:r>
            <a:r>
              <a:rPr lang="en-GB" altLang="en-US" dirty="0" smtClean="0"/>
              <a:t>notted sheepshank</a:t>
            </a:r>
          </a:p>
          <a:p>
            <a:endParaRPr lang="en-GB" altLang="en-US" dirty="0" smtClean="0"/>
          </a:p>
        </p:txBody>
      </p:sp>
      <p:pic>
        <p:nvPicPr>
          <p:cNvPr id="5" name="Picture 3" descr="Karabi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76400"/>
            <a:ext cx="5461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Prusik Kn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19400"/>
            <a:ext cx="7302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Rolling Hit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86200"/>
            <a:ext cx="15240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Knotted sheepshan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5829300"/>
            <a:ext cx="339248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hain senne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5048250"/>
            <a:ext cx="38147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373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Shot-line deployment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12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0"/>
          <p:cNvSpPr txBox="1">
            <a:spLocks noChangeArrowheads="1"/>
          </p:cNvSpPr>
          <p:nvPr/>
        </p:nvSpPr>
        <p:spPr>
          <a:xfrm>
            <a:off x="685800" y="1600200"/>
            <a:ext cx="6769100" cy="48593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Prepare before reaching the site</a:t>
            </a:r>
          </a:p>
          <a:p>
            <a:r>
              <a:rPr lang="en-GB" altLang="en-US" dirty="0" smtClean="0"/>
              <a:t>GPS / transits position fix</a:t>
            </a:r>
          </a:p>
          <a:p>
            <a:r>
              <a:rPr lang="en-GB" altLang="en-US" dirty="0" smtClean="0"/>
              <a:t>Deploy on command from </a:t>
            </a:r>
            <a:r>
              <a:rPr lang="en-GB" altLang="en-US" dirty="0" err="1" smtClean="0"/>
              <a:t>cox’n</a:t>
            </a:r>
            <a:endParaRPr lang="en-GB" altLang="en-US" dirty="0" smtClean="0"/>
          </a:p>
          <a:p>
            <a:r>
              <a:rPr lang="en-GB" altLang="en-US" dirty="0" smtClean="0"/>
              <a:t>Tidal flow considerations</a:t>
            </a:r>
          </a:p>
          <a:p>
            <a:pPr>
              <a:spcBef>
                <a:spcPct val="750000"/>
              </a:spcBef>
            </a:pPr>
            <a:r>
              <a:rPr lang="en-GB" altLang="en-US" dirty="0" smtClean="0"/>
              <a:t>Once deployed, re-check</a:t>
            </a:r>
            <a:endParaRPr lang="en-GB" altLang="en-US" dirty="0" smtClean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029200" y="3657600"/>
            <a:ext cx="2895600" cy="2212975"/>
            <a:chOff x="3408" y="1104"/>
            <a:chExt cx="1776" cy="1536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4601" y="1210"/>
              <a:ext cx="84" cy="927"/>
              <a:chOff x="5136" y="-144"/>
              <a:chExt cx="144" cy="1680"/>
            </a:xfrm>
          </p:grpSpPr>
          <p:grpSp>
            <p:nvGrpSpPr>
              <p:cNvPr id="10" name="Group 6"/>
              <p:cNvGrpSpPr>
                <a:grpSpLocks/>
              </p:cNvGrpSpPr>
              <p:nvPr/>
            </p:nvGrpSpPr>
            <p:grpSpPr bwMode="auto">
              <a:xfrm>
                <a:off x="5136" y="-144"/>
                <a:ext cx="144" cy="1584"/>
                <a:chOff x="5040" y="1867"/>
                <a:chExt cx="144" cy="1584"/>
              </a:xfrm>
            </p:grpSpPr>
            <p:sp>
              <p:nvSpPr>
                <p:cNvPr id="12" name="Oval 7"/>
                <p:cNvSpPr>
                  <a:spLocks noChangeArrowheads="1"/>
                </p:cNvSpPr>
                <p:nvPr/>
              </p:nvSpPr>
              <p:spPr bwMode="auto">
                <a:xfrm>
                  <a:off x="5040" y="1867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5F5F5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5088" y="2011"/>
                  <a:ext cx="0" cy="1440"/>
                </a:xfrm>
                <a:prstGeom prst="line">
                  <a:avLst/>
                </a:prstGeom>
                <a:noFill/>
                <a:ln w="9525">
                  <a:solidFill>
                    <a:srgbClr val="5F5F5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5136" y="1440"/>
                <a:ext cx="96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1104"/>
              <a:ext cx="1776" cy="1536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3408" y="2534"/>
              <a:ext cx="1776" cy="0"/>
            </a:xfrm>
            <a:prstGeom prst="line">
              <a:avLst/>
            </a:prstGeom>
            <a:noFill/>
            <a:ln w="762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6172200" y="4191000"/>
            <a:ext cx="158750" cy="1355725"/>
            <a:chOff x="3216" y="1584"/>
            <a:chExt cx="96" cy="912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264" y="1680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3216" y="158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216" y="2448"/>
              <a:ext cx="96" cy="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1524000" y="3657600"/>
            <a:ext cx="2895600" cy="2212975"/>
            <a:chOff x="3387" y="2688"/>
            <a:chExt cx="1749" cy="1488"/>
          </a:xfrm>
        </p:grpSpPr>
        <p:pic>
          <p:nvPicPr>
            <p:cNvPr id="1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7" y="2688"/>
              <a:ext cx="1749" cy="1488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387" y="4080"/>
              <a:ext cx="1749" cy="0"/>
            </a:xfrm>
            <a:prstGeom prst="line">
              <a:avLst/>
            </a:prstGeom>
            <a:noFill/>
            <a:ln w="762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1" name="Group 19"/>
          <p:cNvGrpSpPr>
            <a:grpSpLocks/>
          </p:cNvGrpSpPr>
          <p:nvPr/>
        </p:nvGrpSpPr>
        <p:grpSpPr bwMode="auto">
          <a:xfrm>
            <a:off x="2895600" y="4191000"/>
            <a:ext cx="158750" cy="1355725"/>
            <a:chOff x="3216" y="1584"/>
            <a:chExt cx="96" cy="912"/>
          </a:xfrm>
        </p:grpSpPr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3264" y="1680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3216" y="158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3216" y="2448"/>
              <a:ext cx="96" cy="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1752600" y="4800600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26" name="Group 24"/>
          <p:cNvGrpSpPr>
            <a:grpSpLocks/>
          </p:cNvGrpSpPr>
          <p:nvPr/>
        </p:nvGrpSpPr>
        <p:grpSpPr bwMode="auto">
          <a:xfrm>
            <a:off x="2819400" y="4191000"/>
            <a:ext cx="981075" cy="1498600"/>
            <a:chOff x="1776" y="2544"/>
            <a:chExt cx="618" cy="944"/>
          </a:xfrm>
        </p:grpSpPr>
        <p:grpSp>
          <p:nvGrpSpPr>
            <p:cNvPr id="27" name="Group 25"/>
            <p:cNvGrpSpPr>
              <a:grpSpLocks/>
            </p:cNvGrpSpPr>
            <p:nvPr/>
          </p:nvGrpSpPr>
          <p:grpSpPr bwMode="auto">
            <a:xfrm>
              <a:off x="1920" y="2544"/>
              <a:ext cx="474" cy="944"/>
              <a:chOff x="3744" y="1152"/>
              <a:chExt cx="474" cy="944"/>
            </a:xfrm>
          </p:grpSpPr>
          <p:sp>
            <p:nvSpPr>
              <p:cNvPr id="29" name="Freeform 26"/>
              <p:cNvSpPr>
                <a:spLocks/>
              </p:cNvSpPr>
              <p:nvPr/>
            </p:nvSpPr>
            <p:spPr bwMode="auto">
              <a:xfrm>
                <a:off x="3744" y="1916"/>
                <a:ext cx="236" cy="99"/>
              </a:xfrm>
              <a:custGeom>
                <a:avLst/>
                <a:gdLst>
                  <a:gd name="T0" fmla="*/ 0 w 480"/>
                  <a:gd name="T1" fmla="*/ 29 h 272"/>
                  <a:gd name="T2" fmla="*/ 165 w 480"/>
                  <a:gd name="T3" fmla="*/ 12 h 272"/>
                  <a:gd name="T4" fmla="*/ 236 w 480"/>
                  <a:gd name="T5" fmla="*/ 99 h 27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80" h="272">
                    <a:moveTo>
                      <a:pt x="0" y="80"/>
                    </a:moveTo>
                    <a:cubicBezTo>
                      <a:pt x="128" y="40"/>
                      <a:pt x="256" y="0"/>
                      <a:pt x="336" y="32"/>
                    </a:cubicBezTo>
                    <a:cubicBezTo>
                      <a:pt x="416" y="64"/>
                      <a:pt x="448" y="168"/>
                      <a:pt x="480" y="272"/>
                    </a:cubicBezTo>
                  </a:path>
                </a:pathLst>
              </a:custGeom>
              <a:noFill/>
              <a:ln w="9525" cap="rnd" cmpd="sng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30" name="Group 27"/>
              <p:cNvGrpSpPr>
                <a:grpSpLocks/>
              </p:cNvGrpSpPr>
              <p:nvPr/>
            </p:nvGrpSpPr>
            <p:grpSpPr bwMode="auto">
              <a:xfrm>
                <a:off x="3934" y="1152"/>
                <a:ext cx="284" cy="944"/>
                <a:chOff x="4464" y="3072"/>
                <a:chExt cx="288" cy="1008"/>
              </a:xfrm>
            </p:grpSpPr>
            <p:sp>
              <p:nvSpPr>
                <p:cNvPr id="32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4512" y="3168"/>
                  <a:ext cx="192" cy="86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33" name="Oval 29"/>
                <p:cNvSpPr>
                  <a:spLocks noChangeArrowheads="1"/>
                </p:cNvSpPr>
                <p:nvPr/>
              </p:nvSpPr>
              <p:spPr bwMode="auto">
                <a:xfrm>
                  <a:off x="4656" y="307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" name="Rectangle 30"/>
                <p:cNvSpPr>
                  <a:spLocks noChangeArrowheads="1"/>
                </p:cNvSpPr>
                <p:nvPr/>
              </p:nvSpPr>
              <p:spPr bwMode="auto">
                <a:xfrm>
                  <a:off x="4464" y="4032"/>
                  <a:ext cx="96" cy="4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>
                  <a:lvl1pPr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1pPr>
                  <a:lvl2pPr marL="742950" indent="-28575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2pPr>
                  <a:lvl3pPr marL="11430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3pPr>
                  <a:lvl4pPr marL="16002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4pPr>
                  <a:lvl5pPr marL="2057400" indent="-228600"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600">
                      <a:solidFill>
                        <a:srgbClr val="00A859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 flipH="1">
                <a:off x="3744" y="1242"/>
                <a:ext cx="427" cy="71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  <p:sp>
          <p:nvSpPr>
            <p:cNvPr id="28" name="Line 32"/>
            <p:cNvSpPr>
              <a:spLocks noChangeShapeType="1"/>
            </p:cNvSpPr>
            <p:nvPr/>
          </p:nvSpPr>
          <p:spPr bwMode="auto">
            <a:xfrm>
              <a:off x="1776" y="2928"/>
              <a:ext cx="38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5105400" y="4800600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36" name="Group 34"/>
          <p:cNvGrpSpPr>
            <a:grpSpLocks/>
          </p:cNvGrpSpPr>
          <p:nvPr/>
        </p:nvGrpSpPr>
        <p:grpSpPr bwMode="auto">
          <a:xfrm>
            <a:off x="6019800" y="4233863"/>
            <a:ext cx="950913" cy="1284287"/>
            <a:chOff x="3792" y="2571"/>
            <a:chExt cx="599" cy="809"/>
          </a:xfrm>
        </p:grpSpPr>
        <p:grpSp>
          <p:nvGrpSpPr>
            <p:cNvPr id="37" name="Group 35"/>
            <p:cNvGrpSpPr>
              <a:grpSpLocks/>
            </p:cNvGrpSpPr>
            <p:nvPr/>
          </p:nvGrpSpPr>
          <p:grpSpPr bwMode="auto">
            <a:xfrm>
              <a:off x="3941" y="2571"/>
              <a:ext cx="450" cy="809"/>
              <a:chOff x="4224" y="1632"/>
              <a:chExt cx="432" cy="864"/>
            </a:xfrm>
          </p:grpSpPr>
          <p:sp>
            <p:nvSpPr>
              <p:cNvPr id="39" name="Line 36"/>
              <p:cNvSpPr>
                <a:spLocks noChangeShapeType="1"/>
              </p:cNvSpPr>
              <p:nvPr/>
            </p:nvSpPr>
            <p:spPr bwMode="auto">
              <a:xfrm flipH="1">
                <a:off x="4224" y="1728"/>
                <a:ext cx="384" cy="76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0" name="Oval 37"/>
              <p:cNvSpPr>
                <a:spLocks noChangeArrowheads="1"/>
              </p:cNvSpPr>
              <p:nvPr/>
            </p:nvSpPr>
            <p:spPr bwMode="auto">
              <a:xfrm>
                <a:off x="4560" y="163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>
              <a:off x="3792" y="2928"/>
              <a:ext cx="38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3429000" y="4191000"/>
            <a:ext cx="977900" cy="1498600"/>
            <a:chOff x="4701" y="1056"/>
            <a:chExt cx="616" cy="944"/>
          </a:xfrm>
        </p:grpSpPr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4701" y="1910"/>
              <a:ext cx="332" cy="90"/>
            </a:xfrm>
            <a:custGeom>
              <a:avLst/>
              <a:gdLst>
                <a:gd name="T0" fmla="*/ 0 w 504"/>
                <a:gd name="T1" fmla="*/ 48 h 130"/>
                <a:gd name="T2" fmla="*/ 253 w 504"/>
                <a:gd name="T3" fmla="*/ 7 h 130"/>
                <a:gd name="T4" fmla="*/ 332 w 504"/>
                <a:gd name="T5" fmla="*/ 90 h 1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04" h="130">
                  <a:moveTo>
                    <a:pt x="0" y="70"/>
                  </a:moveTo>
                  <a:cubicBezTo>
                    <a:pt x="64" y="60"/>
                    <a:pt x="300" y="0"/>
                    <a:pt x="384" y="10"/>
                  </a:cubicBezTo>
                  <a:cubicBezTo>
                    <a:pt x="468" y="20"/>
                    <a:pt x="479" y="105"/>
                    <a:pt x="504" y="130"/>
                  </a:cubicBezTo>
                </a:path>
              </a:pathLst>
            </a:custGeom>
            <a:noFill/>
            <a:ln w="9525" cap="rnd" cmpd="sng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080" y="1910"/>
              <a:ext cx="237" cy="90"/>
            </a:xfrm>
            <a:custGeom>
              <a:avLst/>
              <a:gdLst>
                <a:gd name="T0" fmla="*/ 0 w 504"/>
                <a:gd name="T1" fmla="*/ 48 h 130"/>
                <a:gd name="T2" fmla="*/ 181 w 504"/>
                <a:gd name="T3" fmla="*/ 7 h 130"/>
                <a:gd name="T4" fmla="*/ 237 w 504"/>
                <a:gd name="T5" fmla="*/ 90 h 1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04" h="130">
                  <a:moveTo>
                    <a:pt x="0" y="70"/>
                  </a:moveTo>
                  <a:cubicBezTo>
                    <a:pt x="64" y="60"/>
                    <a:pt x="300" y="0"/>
                    <a:pt x="384" y="10"/>
                  </a:cubicBezTo>
                  <a:cubicBezTo>
                    <a:pt x="468" y="20"/>
                    <a:pt x="479" y="105"/>
                    <a:pt x="504" y="130"/>
                  </a:cubicBezTo>
                </a:path>
              </a:pathLst>
            </a:custGeom>
            <a:noFill/>
            <a:ln w="9525" cap="rnd" cmpd="sng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pSp>
          <p:nvGrpSpPr>
            <p:cNvPr id="44" name="Group 43"/>
            <p:cNvGrpSpPr>
              <a:grpSpLocks/>
            </p:cNvGrpSpPr>
            <p:nvPr/>
          </p:nvGrpSpPr>
          <p:grpSpPr bwMode="auto">
            <a:xfrm>
              <a:off x="4985" y="1056"/>
              <a:ext cx="285" cy="944"/>
              <a:chOff x="4464" y="3072"/>
              <a:chExt cx="288" cy="1008"/>
            </a:xfrm>
          </p:grpSpPr>
          <p:sp>
            <p:nvSpPr>
              <p:cNvPr id="45" name="Line 44"/>
              <p:cNvSpPr>
                <a:spLocks noChangeShapeType="1"/>
              </p:cNvSpPr>
              <p:nvPr/>
            </p:nvSpPr>
            <p:spPr bwMode="auto">
              <a:xfrm flipH="1">
                <a:off x="4512" y="3168"/>
                <a:ext cx="192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46" name="Oval 45"/>
              <p:cNvSpPr>
                <a:spLocks noChangeArrowheads="1"/>
              </p:cNvSpPr>
              <p:nvPr/>
            </p:nvSpPr>
            <p:spPr bwMode="auto">
              <a:xfrm>
                <a:off x="4656" y="307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7" name="Rectangle 46"/>
              <p:cNvSpPr>
                <a:spLocks noChangeArrowheads="1"/>
              </p:cNvSpPr>
              <p:nvPr/>
            </p:nvSpPr>
            <p:spPr bwMode="auto">
              <a:xfrm>
                <a:off x="4464" y="4032"/>
                <a:ext cx="96" cy="4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>
                  <a:defRPr sz="600">
                    <a:solidFill>
                      <a:srgbClr val="00A859"/>
                    </a:solidFill>
                    <a:latin typeface="Arial" charset="0"/>
                  </a:defRPr>
                </a:lvl1pPr>
                <a:lvl2pPr marL="742950" indent="-285750">
                  <a:defRPr sz="600">
                    <a:solidFill>
                      <a:srgbClr val="00A859"/>
                    </a:solidFill>
                    <a:latin typeface="Arial" charset="0"/>
                  </a:defRPr>
                </a:lvl2pPr>
                <a:lvl3pPr marL="11430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3pPr>
                <a:lvl4pPr marL="16002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4pPr>
                <a:lvl5pPr marL="2057400" indent="-228600">
                  <a:defRPr sz="600">
                    <a:solidFill>
                      <a:srgbClr val="00A859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">
                    <a:solidFill>
                      <a:srgbClr val="00A859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2404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4"/>
      <p:bldP spid="25" grpId="0" uiExpand="1" animBg="1"/>
      <p:bldP spid="35" grpId="0" uiExpan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Lifting the Shot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13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685800" y="1600200"/>
            <a:ext cx="5511800" cy="486287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Controlled recovery</a:t>
            </a:r>
          </a:p>
          <a:p>
            <a:pPr lvl="1"/>
            <a:r>
              <a:rPr lang="en-GB" altLang="en-US" dirty="0"/>
              <a:t>L</a:t>
            </a:r>
            <a:r>
              <a:rPr lang="en-GB" altLang="en-US" dirty="0" smtClean="0"/>
              <a:t>ift bag rating = weight of shot</a:t>
            </a:r>
          </a:p>
          <a:p>
            <a:pPr lvl="1"/>
            <a:r>
              <a:rPr lang="en-GB" altLang="en-US" dirty="0"/>
              <a:t>F</a:t>
            </a:r>
            <a:r>
              <a:rPr lang="en-GB" altLang="en-US" dirty="0" smtClean="0"/>
              <a:t>ill bag</a:t>
            </a:r>
          </a:p>
          <a:p>
            <a:pPr lvl="1"/>
            <a:r>
              <a:rPr lang="en-GB" altLang="en-US" dirty="0"/>
              <a:t>L</a:t>
            </a:r>
            <a:r>
              <a:rPr lang="en-GB" altLang="en-US" dirty="0" smtClean="0"/>
              <a:t>ift to surface from boat, by pulling on line</a:t>
            </a:r>
          </a:p>
          <a:p>
            <a:r>
              <a:rPr lang="en-GB" altLang="en-US" dirty="0" smtClean="0"/>
              <a:t>Buoyant recovery</a:t>
            </a:r>
          </a:p>
          <a:p>
            <a:pPr lvl="1"/>
            <a:r>
              <a:rPr lang="en-GB" altLang="en-US" dirty="0"/>
              <a:t>L</a:t>
            </a:r>
            <a:r>
              <a:rPr lang="en-GB" altLang="en-US" dirty="0" smtClean="0"/>
              <a:t>ift bag rating &gt; weight of shot</a:t>
            </a:r>
          </a:p>
          <a:p>
            <a:pPr lvl="1"/>
            <a:r>
              <a:rPr lang="en-GB" altLang="en-US" dirty="0"/>
              <a:t>F</a:t>
            </a:r>
            <a:r>
              <a:rPr lang="en-GB" altLang="en-US" dirty="0" smtClean="0"/>
              <a:t>ill to send up, stay well clear</a:t>
            </a:r>
          </a:p>
          <a:p>
            <a:pPr lvl="1"/>
            <a:r>
              <a:rPr lang="en-GB" altLang="en-US" dirty="0"/>
              <a:t>B</a:t>
            </a:r>
            <a:r>
              <a:rPr lang="en-GB" altLang="en-US" dirty="0" smtClean="0"/>
              <a:t>oat should stay clear of area</a:t>
            </a:r>
          </a:p>
          <a:p>
            <a:r>
              <a:rPr lang="en-GB" altLang="en-US" dirty="0" smtClean="0"/>
              <a:t>Recovery into boat</a:t>
            </a:r>
          </a:p>
          <a:p>
            <a:pPr lvl="1"/>
            <a:r>
              <a:rPr lang="en-GB" altLang="en-US" dirty="0"/>
              <a:t>C</a:t>
            </a:r>
            <a:r>
              <a:rPr lang="en-GB" altLang="en-US" dirty="0" smtClean="0"/>
              <a:t>oil or ‘flake’ line </a:t>
            </a:r>
          </a:p>
          <a:p>
            <a:pPr lvl="1"/>
            <a:r>
              <a:rPr lang="en-GB" altLang="en-US" dirty="0"/>
              <a:t>D</a:t>
            </a:r>
            <a:r>
              <a:rPr lang="en-GB" altLang="en-US" dirty="0" smtClean="0"/>
              <a:t>o not tip lift bag</a:t>
            </a:r>
            <a:endParaRPr lang="en-GB" altLang="en-US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1828800"/>
            <a:ext cx="1970088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038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Summary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14</a:t>
            </a:fld>
            <a:endParaRPr lang="en-GB" altLang="en-US" dirty="0"/>
          </a:p>
          <a:p>
            <a:r>
              <a:rPr lang="en-GB" altLang="en-US" dirty="0" smtClean="0"/>
              <a:t>SR,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9" descr="Deco off wre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1649413"/>
            <a:ext cx="3440113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685800" y="1600200"/>
            <a:ext cx="4343400" cy="197746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Why use a shot-line?</a:t>
            </a:r>
          </a:p>
          <a:p>
            <a:r>
              <a:rPr lang="en-GB" altLang="en-US" dirty="0" smtClean="0"/>
              <a:t>Types of shot-line</a:t>
            </a:r>
          </a:p>
          <a:p>
            <a:r>
              <a:rPr lang="en-GB" altLang="en-US" dirty="0" smtClean="0"/>
              <a:t>Construction</a:t>
            </a:r>
          </a:p>
          <a:p>
            <a:r>
              <a:rPr lang="en-GB" altLang="en-US" dirty="0" smtClean="0"/>
              <a:t>Deployment / recovery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488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uiExpand="1" build="p" bldLvl="3" autoUpdateAnimBg="0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653</TotalTime>
  <Words>496</Words>
  <Application>Microsoft Office PowerPoint</Application>
  <PresentationFormat>On-screen Show (4:3)</PresentationFormat>
  <Paragraphs>138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BSAC VA template</vt:lpstr>
      <vt:lpstr>PowerPoint Presentation</vt:lpstr>
      <vt:lpstr>Simple shot-line</vt:lpstr>
      <vt:lpstr>Outline</vt:lpstr>
      <vt:lpstr>What is a shot-line?</vt:lpstr>
      <vt:lpstr>Shot-line usage</vt:lpstr>
      <vt:lpstr>Top tensioned shot-line</vt:lpstr>
      <vt:lpstr>Bottom tensioned shot-line</vt:lpstr>
      <vt:lpstr>Shot-line with waster</vt:lpstr>
      <vt:lpstr>Trail or ‘tide’ buoy</vt:lpstr>
      <vt:lpstr>Shot-line construction</vt:lpstr>
      <vt:lpstr>Shot-line connections</vt:lpstr>
      <vt:lpstr>Shot-line deployment</vt:lpstr>
      <vt:lpstr>Lifting the Shot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84</cp:revision>
  <cp:lastPrinted>2017-07-20T11:49:36Z</cp:lastPrinted>
  <dcterms:created xsi:type="dcterms:W3CDTF">2017-05-21T08:18:40Z</dcterms:created>
  <dcterms:modified xsi:type="dcterms:W3CDTF">2017-10-10T12:09:49Z</dcterms:modified>
</cp:coreProperties>
</file>