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6" r:id="rId3"/>
    <p:sldId id="289" r:id="rId4"/>
    <p:sldId id="287" r:id="rId5"/>
    <p:sldId id="290" r:id="rId6"/>
    <p:sldId id="291" r:id="rId7"/>
    <p:sldId id="292" r:id="rId8"/>
    <p:sldId id="301" r:id="rId9"/>
    <p:sldId id="293" r:id="rId10"/>
    <p:sldId id="294" r:id="rId11"/>
    <p:sldId id="295" r:id="rId12"/>
    <p:sldId id="296" r:id="rId13"/>
    <p:sldId id="297" r:id="rId14"/>
    <p:sldId id="298" r:id="rId15"/>
    <p:sldId id="288" r:id="rId16"/>
    <p:sldId id="300" r:id="rId17"/>
    <p:sldId id="299" r:id="rId18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29" autoAdjust="0"/>
    <p:restoredTop sz="95365" autoAdjust="0"/>
  </p:normalViewPr>
  <p:slideViewPr>
    <p:cSldViewPr snapToGrid="0" snapToObjects="1">
      <p:cViewPr>
        <p:scale>
          <a:sx n="119" d="100"/>
          <a:sy n="119" d="100"/>
        </p:scale>
        <p:origin x="-3324" y="144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21/12/2018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302" cy="498208"/>
          </a:xfrm>
          <a:prstGeom prst="rect">
            <a:avLst/>
          </a:prstGeom>
        </p:spPr>
        <p:txBody>
          <a:bodyPr vert="horz" lIns="88349" tIns="44175" rIns="88349" bIns="4417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790" y="1"/>
            <a:ext cx="2949302" cy="498208"/>
          </a:xfrm>
          <a:prstGeom prst="rect">
            <a:avLst/>
          </a:prstGeom>
        </p:spPr>
        <p:txBody>
          <a:bodyPr vert="horz" lIns="88349" tIns="44175" rIns="88349" bIns="44175" rtlCol="0"/>
          <a:lstStyle>
            <a:lvl1pPr algn="r">
              <a:defRPr sz="1200"/>
            </a:lvl1pPr>
          </a:lstStyle>
          <a:p>
            <a:fld id="{11891FF1-3E03-45F7-8739-7B2E7E836129}" type="datetimeFigureOut">
              <a:rPr lang="en-GB" smtClean="0"/>
              <a:t>21/12/2018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49" tIns="44175" rIns="88349" bIns="4417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58" y="4786187"/>
            <a:ext cx="5445099" cy="3914708"/>
          </a:xfrm>
          <a:prstGeom prst="rect">
            <a:avLst/>
          </a:prstGeom>
        </p:spPr>
        <p:txBody>
          <a:bodyPr vert="horz" lIns="88349" tIns="44175" rIns="88349" bIns="4417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892"/>
            <a:ext cx="2949302" cy="498208"/>
          </a:xfrm>
          <a:prstGeom prst="rect">
            <a:avLst/>
          </a:prstGeom>
        </p:spPr>
        <p:txBody>
          <a:bodyPr vert="horz" lIns="88349" tIns="44175" rIns="88349" bIns="4417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790" y="9445892"/>
            <a:ext cx="2949302" cy="498208"/>
          </a:xfrm>
          <a:prstGeom prst="rect">
            <a:avLst/>
          </a:prstGeom>
        </p:spPr>
        <p:txBody>
          <a:bodyPr vert="horz" lIns="88349" tIns="44175" rIns="88349" bIns="44175" rtlCol="0" anchor="b"/>
          <a:lstStyle>
            <a:lvl1pPr algn="r">
              <a:defRPr sz="1200"/>
            </a:lvl1pPr>
          </a:lstStyle>
          <a:p>
            <a:fld id="{FBF3D375-DA3F-4201-9E15-534C152D0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9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9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656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17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934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602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3D375-DA3F-4201-9E15-534C152D0E5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465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SMT1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SMT1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Snorkel Dive Manager  </a:t>
            </a:r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|   </a:t>
            </a:r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SMT3 – Risks and Emergencies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SMT3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17474"/>
            <a:ext cx="9298119" cy="6990108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3017095"/>
            <a:ext cx="4101357" cy="553998"/>
          </a:xfrm>
        </p:spPr>
        <p:txBody>
          <a:bodyPr/>
          <a:lstStyle/>
          <a:p>
            <a:r>
              <a:rPr lang="en-US" dirty="0" smtClean="0"/>
              <a:t>Snorkel Dive Manager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3584061"/>
            <a:ext cx="7070609" cy="784830"/>
          </a:xfrm>
        </p:spPr>
        <p:txBody>
          <a:bodyPr/>
          <a:lstStyle/>
          <a:p>
            <a:r>
              <a:rPr lang="en-US" dirty="0" smtClean="0"/>
              <a:t>Risks and Emergencies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Module SMT3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5250155"/>
          </a:xfrm>
        </p:spPr>
        <p:txBody>
          <a:bodyPr/>
          <a:lstStyle/>
          <a:p>
            <a:pPr indent="-252000"/>
            <a:r>
              <a:rPr lang="en-US" dirty="0"/>
              <a:t>Understanding </a:t>
            </a:r>
            <a:r>
              <a:rPr lang="en-US" dirty="0" smtClean="0"/>
              <a:t>Risks to Snorkel Divers and controlling them </a:t>
            </a:r>
          </a:p>
          <a:p>
            <a:pPr lvl="1"/>
            <a:r>
              <a:rPr lang="en-GB" altLang="en-US" dirty="0" smtClean="0"/>
              <a:t>Understanding Risk</a:t>
            </a:r>
          </a:p>
          <a:p>
            <a:pPr lvl="1"/>
            <a:r>
              <a:rPr lang="en-GB" altLang="en-US" dirty="0" smtClean="0"/>
              <a:t>Emergency Planning</a:t>
            </a:r>
          </a:p>
          <a:p>
            <a:pPr lvl="2"/>
            <a:r>
              <a:rPr lang="en-GB" altLang="en-US" dirty="0" smtClean="0"/>
              <a:t>Shore</a:t>
            </a:r>
          </a:p>
          <a:p>
            <a:pPr lvl="2"/>
            <a:r>
              <a:rPr lang="en-GB" altLang="en-US" dirty="0" smtClean="0"/>
              <a:t>Boat</a:t>
            </a:r>
          </a:p>
          <a:p>
            <a:pPr lvl="1"/>
            <a:r>
              <a:rPr lang="en-GB" altLang="en-US" dirty="0" smtClean="0"/>
              <a:t>Group Management</a:t>
            </a:r>
          </a:p>
          <a:p>
            <a:pPr lvl="1"/>
            <a:r>
              <a:rPr lang="en-GB" altLang="en-US" dirty="0" smtClean="0"/>
              <a:t>Problems</a:t>
            </a:r>
          </a:p>
          <a:p>
            <a:pPr lvl="1"/>
            <a:r>
              <a:rPr lang="en-GB" altLang="en-US" dirty="0" smtClean="0"/>
              <a:t>Delegation</a:t>
            </a:r>
          </a:p>
          <a:p>
            <a:pPr lvl="1"/>
            <a:r>
              <a:rPr lang="en-GB" altLang="en-US" dirty="0" smtClean="0"/>
              <a:t>Managing issues</a:t>
            </a:r>
          </a:p>
          <a:p>
            <a:pPr lvl="1"/>
            <a:r>
              <a:rPr lang="en-GB" altLang="en-US" dirty="0" smtClean="0"/>
              <a:t>Logging and Reporting</a:t>
            </a:r>
          </a:p>
          <a:p>
            <a:pPr lvl="1"/>
            <a:r>
              <a:rPr lang="en-GB" altLang="en-US" dirty="0" smtClean="0"/>
              <a:t>Safeguarding</a:t>
            </a:r>
            <a:endParaRPr lang="en-GB" altLang="en-US" dirty="0"/>
          </a:p>
          <a:p>
            <a:pPr lvl="1"/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6241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Risk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426853"/>
          </a:xfrm>
        </p:spPr>
        <p:txBody>
          <a:bodyPr/>
          <a:lstStyle/>
          <a:p>
            <a:pPr indent="-252000"/>
            <a:r>
              <a:rPr lang="en-US" dirty="0" smtClean="0"/>
              <a:t>Who</a:t>
            </a:r>
          </a:p>
          <a:p>
            <a:pPr lvl="1"/>
            <a:r>
              <a:rPr lang="en-GB" altLang="en-US" dirty="0" smtClean="0"/>
              <a:t>Who can be at risk during activities?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What risks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Consider the full day of snorkel activities.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What action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How can we mitigate the risk?</a:t>
            </a:r>
            <a:endParaRPr lang="en-GB" altLang="en-US" dirty="0"/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Dynamic Risk Assessment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Reassess the possible risks throughout the day</a:t>
            </a:r>
            <a:endParaRPr lang="en-GB" altLang="en-US" dirty="0"/>
          </a:p>
          <a:p>
            <a:pPr lvl="1"/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161687"/>
            <a:ext cx="3111136" cy="4148181"/>
          </a:xfrm>
        </p:spPr>
      </p:pic>
    </p:spTree>
    <p:extLst>
      <p:ext uri="{BB962C8B-B14F-4D97-AF65-F5344CB8AC3E}">
        <p14:creationId xmlns:p14="http://schemas.microsoft.com/office/powerpoint/2010/main" val="147360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Plan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791055"/>
          </a:xfrm>
        </p:spPr>
        <p:txBody>
          <a:bodyPr/>
          <a:lstStyle/>
          <a:p>
            <a:pPr indent="-252000"/>
            <a:r>
              <a:rPr lang="en-US" dirty="0" smtClean="0"/>
              <a:t>Why Do We Need a Plan?</a:t>
            </a:r>
          </a:p>
          <a:p>
            <a:pPr lvl="1"/>
            <a:r>
              <a:rPr lang="en-GB" altLang="en-US" dirty="0" smtClean="0"/>
              <a:t>Pulls together information from risk assessment</a:t>
            </a:r>
          </a:p>
          <a:p>
            <a:pPr lvl="1"/>
            <a:r>
              <a:rPr lang="en-GB" altLang="en-US" dirty="0" smtClean="0"/>
              <a:t>Planned response to follow</a:t>
            </a:r>
          </a:p>
          <a:p>
            <a:pPr lvl="1"/>
            <a:r>
              <a:rPr lang="en-GB" altLang="en-US" dirty="0" smtClean="0"/>
              <a:t>Helps with briefing team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Difference between boat and shore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Boat </a:t>
            </a:r>
          </a:p>
          <a:p>
            <a:pPr lvl="2"/>
            <a:r>
              <a:rPr lang="en-GB" altLang="en-US" dirty="0" smtClean="0"/>
              <a:t>Offers mobile support</a:t>
            </a:r>
          </a:p>
          <a:p>
            <a:pPr lvl="2"/>
            <a:r>
              <a:rPr lang="en-GB" altLang="en-US" dirty="0" smtClean="0"/>
              <a:t>Can present additional risks</a:t>
            </a:r>
          </a:p>
          <a:p>
            <a:pPr lvl="1"/>
            <a:r>
              <a:rPr lang="en-GB" altLang="en-US" dirty="0" smtClean="0"/>
              <a:t>Shore </a:t>
            </a:r>
          </a:p>
          <a:p>
            <a:pPr lvl="2"/>
            <a:r>
              <a:rPr lang="en-GB" altLang="en-US" dirty="0" smtClean="0"/>
              <a:t>Plan to return to shore</a:t>
            </a:r>
          </a:p>
          <a:p>
            <a:pPr lvl="2"/>
            <a:r>
              <a:rPr lang="en-GB" altLang="en-US" dirty="0" smtClean="0"/>
              <a:t>Plan to recover casualty</a:t>
            </a:r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591914"/>
            <a:ext cx="3111136" cy="2068574"/>
          </a:xfrm>
        </p:spPr>
      </p:pic>
      <p:pic>
        <p:nvPicPr>
          <p:cNvPr id="5" name="Picture Placeholder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3660488"/>
            <a:ext cx="3098805" cy="2324104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276390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Plan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5009064"/>
          </a:xfrm>
        </p:spPr>
        <p:txBody>
          <a:bodyPr/>
          <a:lstStyle/>
          <a:p>
            <a:pPr indent="-252000"/>
            <a:r>
              <a:rPr lang="en-US" dirty="0" smtClean="0"/>
              <a:t>Recall Signals</a:t>
            </a:r>
          </a:p>
          <a:p>
            <a:pPr lvl="1"/>
            <a:r>
              <a:rPr lang="en-GB" altLang="en-US" dirty="0"/>
              <a:t>M</a:t>
            </a:r>
            <a:r>
              <a:rPr lang="en-GB" altLang="en-US" dirty="0" smtClean="0"/>
              <a:t>onitor </a:t>
            </a:r>
            <a:r>
              <a:rPr lang="en-GB" altLang="en-US" dirty="0" smtClean="0"/>
              <a:t>shore for recall signal</a:t>
            </a:r>
          </a:p>
          <a:p>
            <a:pPr lvl="1"/>
            <a:r>
              <a:rPr lang="en-GB" altLang="en-US" dirty="0" smtClean="0"/>
              <a:t>Wave, whistle or klaxon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Responsibilities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Snorkel Dive Manager</a:t>
            </a:r>
          </a:p>
          <a:p>
            <a:pPr lvl="2"/>
            <a:r>
              <a:rPr lang="en-GB" altLang="en-US" dirty="0" smtClean="0"/>
              <a:t>Safe management of all snorkel </a:t>
            </a:r>
            <a:r>
              <a:rPr lang="en-GB" altLang="en-US" dirty="0" smtClean="0"/>
              <a:t>activities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Lead Snorkel Diver</a:t>
            </a:r>
          </a:p>
          <a:p>
            <a:pPr lvl="2"/>
            <a:r>
              <a:rPr lang="en-GB" altLang="en-US" dirty="0" smtClean="0"/>
              <a:t>In-water lead</a:t>
            </a:r>
          </a:p>
          <a:p>
            <a:pPr lvl="2"/>
            <a:r>
              <a:rPr lang="en-GB" altLang="en-US" dirty="0" smtClean="0"/>
              <a:t>Initial responsibility for in-water issues</a:t>
            </a:r>
          </a:p>
          <a:p>
            <a:pPr lvl="2"/>
            <a:r>
              <a:rPr lang="en-GB" altLang="en-US" dirty="0" smtClean="0"/>
              <a:t>Communicate with SDM</a:t>
            </a:r>
          </a:p>
          <a:p>
            <a:pPr indent="-252000"/>
            <a:r>
              <a:rPr lang="en-US" dirty="0" smtClean="0"/>
              <a:t>Equipment</a:t>
            </a:r>
          </a:p>
          <a:p>
            <a:pPr lvl="1"/>
            <a:r>
              <a:rPr lang="en-GB" altLang="en-US" dirty="0" smtClean="0"/>
              <a:t>First aid kit, oxygen, whistle, SMB</a:t>
            </a:r>
            <a:endParaRPr lang="en-GB" altLang="en-US" dirty="0" smtClean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05240"/>
            <a:ext cx="3111136" cy="4661075"/>
          </a:xfrm>
        </p:spPr>
      </p:pic>
    </p:spTree>
    <p:extLst>
      <p:ext uri="{BB962C8B-B14F-4D97-AF65-F5344CB8AC3E}">
        <p14:creationId xmlns:p14="http://schemas.microsoft.com/office/powerpoint/2010/main" val="230970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Plan - Shore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016484"/>
          </a:xfrm>
        </p:spPr>
        <p:txBody>
          <a:bodyPr/>
          <a:lstStyle/>
          <a:p>
            <a:pPr indent="-252000"/>
            <a:r>
              <a:rPr lang="en-US" dirty="0" smtClean="0"/>
              <a:t>Shore Cover</a:t>
            </a:r>
          </a:p>
          <a:p>
            <a:pPr lvl="1"/>
            <a:r>
              <a:rPr lang="en-GB" altLang="en-US" dirty="0" smtClean="0"/>
              <a:t>What cover is available? 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Assess Issues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Entry/exit</a:t>
            </a:r>
          </a:p>
          <a:p>
            <a:pPr indent="-252000"/>
            <a:r>
              <a:rPr lang="en-US" dirty="0" smtClean="0"/>
              <a:t>Safety Equipment</a:t>
            </a:r>
            <a:endParaRPr lang="en-US" dirty="0"/>
          </a:p>
          <a:p>
            <a:pPr lvl="1"/>
            <a:r>
              <a:rPr lang="en-GB" altLang="en-US" dirty="0" smtClean="0"/>
              <a:t>What do we have and who can use it?</a:t>
            </a:r>
          </a:p>
          <a:p>
            <a:pPr indent="-252000"/>
            <a:r>
              <a:rPr lang="en-US" dirty="0" smtClean="0"/>
              <a:t>Contacts</a:t>
            </a:r>
            <a:endParaRPr lang="en-US" dirty="0"/>
          </a:p>
          <a:p>
            <a:pPr lvl="1"/>
            <a:r>
              <a:rPr lang="en-GB" altLang="en-US" dirty="0" smtClean="0"/>
              <a:t>Who to speak to</a:t>
            </a:r>
            <a:endParaRPr lang="en-GB" altLang="en-US" dirty="0"/>
          </a:p>
          <a:p>
            <a:pPr lvl="1"/>
            <a:endParaRPr lang="en-GB" altLang="en-US" dirty="0" smtClean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396682"/>
            <a:ext cx="3111136" cy="3678190"/>
          </a:xfrm>
        </p:spPr>
      </p:pic>
    </p:spTree>
    <p:extLst>
      <p:ext uri="{BB962C8B-B14F-4D97-AF65-F5344CB8AC3E}">
        <p14:creationId xmlns:p14="http://schemas.microsoft.com/office/powerpoint/2010/main" val="261119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Plan - Boat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965462"/>
          </a:xfrm>
        </p:spPr>
        <p:txBody>
          <a:bodyPr/>
          <a:lstStyle/>
          <a:p>
            <a:pPr indent="-252000"/>
            <a:r>
              <a:rPr lang="en-US" dirty="0" smtClean="0"/>
              <a:t>Working with the skipper/cox</a:t>
            </a:r>
          </a:p>
          <a:p>
            <a:pPr lvl="1"/>
            <a:r>
              <a:rPr lang="en-GB" altLang="en-US" dirty="0" smtClean="0"/>
              <a:t>Create a plan together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Radio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Emergency use</a:t>
            </a:r>
          </a:p>
          <a:p>
            <a:pPr indent="-252000"/>
            <a:r>
              <a:rPr lang="en-US" dirty="0" smtClean="0"/>
              <a:t>Safety Equipment</a:t>
            </a:r>
            <a:endParaRPr lang="en-US" dirty="0"/>
          </a:p>
          <a:p>
            <a:pPr lvl="1"/>
            <a:r>
              <a:rPr lang="en-GB" altLang="en-US" dirty="0" smtClean="0"/>
              <a:t>What does the boat carry?</a:t>
            </a:r>
          </a:p>
          <a:p>
            <a:pPr indent="-252000"/>
            <a:r>
              <a:rPr lang="en-US" dirty="0" smtClean="0"/>
              <a:t>Shelter</a:t>
            </a:r>
            <a:endParaRPr lang="en-US" dirty="0"/>
          </a:p>
          <a:p>
            <a:pPr lvl="1"/>
            <a:r>
              <a:rPr lang="en-GB" altLang="en-US" dirty="0" smtClean="0"/>
              <a:t>Cabin</a:t>
            </a:r>
            <a:endParaRPr lang="en-GB" altLang="en-US" dirty="0"/>
          </a:p>
          <a:p>
            <a:pPr indent="-252000"/>
            <a:r>
              <a:rPr lang="en-US" dirty="0" smtClean="0"/>
              <a:t>Recovering Snorkel Divers</a:t>
            </a:r>
            <a:endParaRPr lang="en-US" dirty="0"/>
          </a:p>
          <a:p>
            <a:pPr lvl="1"/>
            <a:r>
              <a:rPr lang="en-GB" altLang="en-US" dirty="0" smtClean="0"/>
              <a:t>Lift</a:t>
            </a:r>
          </a:p>
          <a:p>
            <a:pPr lvl="1"/>
            <a:r>
              <a:rPr lang="en-GB" altLang="en-US" dirty="0" smtClean="0"/>
              <a:t>Assistance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486" y="1267032"/>
            <a:ext cx="2980514" cy="2235386"/>
          </a:xfrm>
        </p:spPr>
      </p:pic>
      <p:pic>
        <p:nvPicPr>
          <p:cNvPr id="5" name="Picture Placeholder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743" y="3493182"/>
            <a:ext cx="1490257" cy="2333352"/>
          </a:xfrm>
          <a:prstGeom prst="rect">
            <a:avLst/>
          </a:prstGeom>
          <a:solidFill>
            <a:srgbClr val="E1E1E0"/>
          </a:solidFill>
        </p:spPr>
      </p:pic>
      <p:pic>
        <p:nvPicPr>
          <p:cNvPr id="6" name="Picture Placeholder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486" y="3497812"/>
            <a:ext cx="1490257" cy="2324091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42924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GB" dirty="0" smtClean="0"/>
              <a:t>Quiz 1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21669"/>
          </a:xfrm>
        </p:spPr>
        <p:txBody>
          <a:bodyPr/>
          <a:lstStyle/>
          <a:p>
            <a:r>
              <a:rPr lang="en-GB" altLang="en-US" dirty="0" smtClean="0"/>
              <a:t>What can you use as a recall signal?</a:t>
            </a:r>
          </a:p>
          <a:p>
            <a:pPr lvl="1"/>
            <a:r>
              <a:rPr lang="en-GB" altLang="en-US" dirty="0" smtClean="0"/>
              <a:t>Wave</a:t>
            </a:r>
          </a:p>
          <a:p>
            <a:pPr lvl="1"/>
            <a:r>
              <a:rPr lang="en-GB" altLang="en-US" dirty="0" smtClean="0"/>
              <a:t>Whistle</a:t>
            </a:r>
          </a:p>
          <a:p>
            <a:pPr lvl="1"/>
            <a:r>
              <a:rPr lang="en-GB" altLang="en-US" dirty="0" smtClean="0"/>
              <a:t>Klaxon</a:t>
            </a:r>
          </a:p>
          <a:p>
            <a:r>
              <a:rPr lang="en-GB" altLang="en-US" dirty="0" smtClean="0"/>
              <a:t>What should you consider for a shore dive?</a:t>
            </a:r>
          </a:p>
          <a:p>
            <a:pPr lvl="1"/>
            <a:r>
              <a:rPr lang="en-GB" altLang="en-US" dirty="0" smtClean="0"/>
              <a:t>Shore cover</a:t>
            </a:r>
          </a:p>
          <a:p>
            <a:pPr lvl="1"/>
            <a:r>
              <a:rPr lang="en-GB" altLang="en-US" dirty="0" smtClean="0"/>
              <a:t>Entry and Exit</a:t>
            </a:r>
          </a:p>
          <a:p>
            <a:pPr lvl="1"/>
            <a:r>
              <a:rPr lang="en-GB" altLang="en-US" dirty="0" smtClean="0"/>
              <a:t>Safety equipment</a:t>
            </a:r>
          </a:p>
          <a:p>
            <a:pPr lvl="1"/>
            <a:r>
              <a:rPr lang="en-GB" altLang="en-US" dirty="0" smtClean="0"/>
              <a:t>Contacts 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1782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the Group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964914"/>
          </a:xfrm>
        </p:spPr>
        <p:txBody>
          <a:bodyPr/>
          <a:lstStyle/>
          <a:p>
            <a:pPr indent="-252000"/>
            <a:r>
              <a:rPr lang="en-US" dirty="0" smtClean="0"/>
              <a:t>Keeping Together</a:t>
            </a:r>
          </a:p>
          <a:p>
            <a:pPr lvl="1"/>
            <a:r>
              <a:rPr lang="en-GB" altLang="en-US" dirty="0" smtClean="0"/>
              <a:t>Everyone back to shore safely</a:t>
            </a:r>
          </a:p>
          <a:p>
            <a:pPr lvl="1"/>
            <a:r>
              <a:rPr lang="en-GB" altLang="en-US" dirty="0" smtClean="0"/>
              <a:t>Could be delegated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Group Skills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Lifesaver</a:t>
            </a:r>
          </a:p>
          <a:p>
            <a:pPr lvl="1"/>
            <a:r>
              <a:rPr lang="en-GB" altLang="en-US" dirty="0" smtClean="0"/>
              <a:t>First Aid</a:t>
            </a:r>
          </a:p>
          <a:p>
            <a:pPr lvl="1"/>
            <a:r>
              <a:rPr lang="en-GB" altLang="en-US" dirty="0" smtClean="0"/>
              <a:t>VHF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161687"/>
            <a:ext cx="3111136" cy="4148181"/>
          </a:xfrm>
        </p:spPr>
      </p:pic>
    </p:spTree>
    <p:extLst>
      <p:ext uri="{BB962C8B-B14F-4D97-AF65-F5344CB8AC3E}">
        <p14:creationId xmlns:p14="http://schemas.microsoft.com/office/powerpoint/2010/main" val="182190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234493"/>
          </a:xfrm>
        </p:spPr>
        <p:txBody>
          <a:bodyPr/>
          <a:lstStyle/>
          <a:p>
            <a:pPr indent="-252000"/>
            <a:r>
              <a:rPr lang="en-US" dirty="0" smtClean="0"/>
              <a:t>Equipment</a:t>
            </a:r>
          </a:p>
          <a:p>
            <a:pPr lvl="1"/>
            <a:r>
              <a:rPr lang="en-GB" altLang="en-US" dirty="0" smtClean="0"/>
              <a:t>Entanglement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Cold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How to identify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Separation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/>
              <a:t>How to </a:t>
            </a:r>
            <a:r>
              <a:rPr lang="en-GB" altLang="en-US" dirty="0" smtClean="0"/>
              <a:t>prevent</a:t>
            </a:r>
            <a:endParaRPr lang="en-GB" altLang="en-US" dirty="0"/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Bunching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/>
              <a:t>How to </a:t>
            </a:r>
            <a:r>
              <a:rPr lang="en-GB" altLang="en-US" dirty="0" smtClean="0"/>
              <a:t>prevent</a:t>
            </a:r>
          </a:p>
          <a:p>
            <a:pPr lvl="1"/>
            <a:endParaRPr lang="en-GB" altLang="en-US" dirty="0"/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rgbClr val="FF0000"/>
                </a:solidFill>
              </a:rPr>
              <a:t>How to manage each</a:t>
            </a:r>
            <a:endParaRPr lang="en-GB" alt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02426"/>
            <a:ext cx="3111136" cy="4666704"/>
          </a:xfrm>
        </p:spPr>
      </p:pic>
    </p:spTree>
    <p:extLst>
      <p:ext uri="{BB962C8B-B14F-4D97-AF65-F5344CB8AC3E}">
        <p14:creationId xmlns:p14="http://schemas.microsoft.com/office/powerpoint/2010/main" val="99091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519186"/>
          </a:xfrm>
        </p:spPr>
        <p:txBody>
          <a:bodyPr/>
          <a:lstStyle/>
          <a:p>
            <a:pPr indent="-252000"/>
            <a:r>
              <a:rPr lang="en-US" dirty="0" smtClean="0"/>
              <a:t>Casualty Care</a:t>
            </a:r>
          </a:p>
          <a:p>
            <a:pPr lvl="1"/>
            <a:r>
              <a:rPr lang="en-GB" altLang="en-US" dirty="0" smtClean="0"/>
              <a:t>First aid</a:t>
            </a:r>
          </a:p>
          <a:p>
            <a:pPr lvl="1"/>
            <a:r>
              <a:rPr lang="en-GB" altLang="en-US" dirty="0" smtClean="0"/>
              <a:t>Reassurance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Group Management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Return to shore</a:t>
            </a:r>
          </a:p>
          <a:p>
            <a:pPr lvl="1"/>
            <a:r>
              <a:rPr lang="en-GB" altLang="en-US" dirty="0" smtClean="0"/>
              <a:t>Dealing with incident</a:t>
            </a:r>
          </a:p>
          <a:p>
            <a:pPr lvl="2"/>
            <a:r>
              <a:rPr lang="en-GB" altLang="en-US" dirty="0" smtClean="0"/>
              <a:t>Initial response from the Lead Snorkel Diver</a:t>
            </a:r>
          </a:p>
          <a:p>
            <a:pPr lvl="2"/>
            <a:r>
              <a:rPr lang="en-GB" altLang="en-US" dirty="0" smtClean="0"/>
              <a:t>Support from SDM</a:t>
            </a:r>
          </a:p>
          <a:p>
            <a:pPr marL="0" lvl="1" indent="0"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Communication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Updating the Snorkel Dive Manager</a:t>
            </a:r>
          </a:p>
          <a:p>
            <a:pPr lvl="1"/>
            <a:r>
              <a:rPr lang="en-GB" altLang="en-US" dirty="0" smtClean="0"/>
              <a:t>Asking for assistance</a:t>
            </a:r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51502"/>
            <a:ext cx="3111136" cy="4568551"/>
          </a:xfrm>
        </p:spPr>
      </p:pic>
    </p:spTree>
    <p:extLst>
      <p:ext uri="{BB962C8B-B14F-4D97-AF65-F5344CB8AC3E}">
        <p14:creationId xmlns:p14="http://schemas.microsoft.com/office/powerpoint/2010/main" val="341527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Services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3067506"/>
          </a:xfrm>
        </p:spPr>
        <p:txBody>
          <a:bodyPr/>
          <a:lstStyle/>
          <a:p>
            <a:pPr indent="-252000"/>
            <a:r>
              <a:rPr lang="en-US" dirty="0" smtClean="0"/>
              <a:t>Contacting</a:t>
            </a:r>
          </a:p>
          <a:p>
            <a:pPr lvl="1"/>
            <a:r>
              <a:rPr lang="en-GB" altLang="en-US" dirty="0" smtClean="0"/>
              <a:t>999 on land</a:t>
            </a:r>
          </a:p>
          <a:p>
            <a:pPr lvl="1"/>
            <a:r>
              <a:rPr lang="en-GB" altLang="en-US" dirty="0" smtClean="0"/>
              <a:t>Radio coastguard from a boat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Information to Provide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GB" altLang="en-US" dirty="0" smtClean="0"/>
              <a:t>Problem</a:t>
            </a:r>
          </a:p>
          <a:p>
            <a:pPr lvl="1"/>
            <a:r>
              <a:rPr lang="en-GB" altLang="en-US" dirty="0" smtClean="0"/>
              <a:t>Location</a:t>
            </a:r>
          </a:p>
          <a:p>
            <a:pPr lvl="1"/>
            <a:r>
              <a:rPr lang="en-GB" altLang="en-US" dirty="0" smtClean="0"/>
              <a:t>Help needed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24979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Issues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4850046"/>
          </a:xfrm>
        </p:spPr>
        <p:txBody>
          <a:bodyPr/>
          <a:lstStyle/>
          <a:p>
            <a:pPr indent="-252000"/>
            <a:r>
              <a:rPr lang="en-US" dirty="0" smtClean="0"/>
              <a:t>Issues may not be immediate</a:t>
            </a:r>
          </a:p>
          <a:p>
            <a:pPr indent="-252000"/>
            <a:r>
              <a:rPr lang="en-US" dirty="0" smtClean="0"/>
              <a:t>Provide advice for </a:t>
            </a:r>
            <a:r>
              <a:rPr lang="en-US" dirty="0" smtClean="0"/>
              <a:t>Divers </a:t>
            </a:r>
            <a:r>
              <a:rPr lang="en-US" dirty="0" smtClean="0"/>
              <a:t>or Parents</a:t>
            </a:r>
          </a:p>
          <a:p>
            <a:pPr indent="-252000"/>
            <a:r>
              <a:rPr lang="en-US" dirty="0" smtClean="0"/>
              <a:t>What to Look Out For</a:t>
            </a:r>
          </a:p>
          <a:p>
            <a:pPr lvl="1"/>
            <a:r>
              <a:rPr lang="en-GB" altLang="en-US" dirty="0" smtClean="0"/>
              <a:t>Impact of cold</a:t>
            </a:r>
          </a:p>
          <a:p>
            <a:pPr lvl="1"/>
            <a:r>
              <a:rPr lang="en-GB" altLang="en-US" dirty="0" smtClean="0"/>
              <a:t>Signs of secondary drowning</a:t>
            </a:r>
          </a:p>
          <a:p>
            <a:pPr lvl="1"/>
            <a:r>
              <a:rPr lang="en-GB" altLang="en-US" dirty="0" smtClean="0"/>
              <a:t>Stings</a:t>
            </a: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Action to </a:t>
            </a:r>
            <a:r>
              <a:rPr lang="en-GB" altLang="en-US" b="1" dirty="0" smtClean="0">
                <a:solidFill>
                  <a:schemeClr val="accent1"/>
                </a:solidFill>
              </a:rPr>
              <a:t>Take</a:t>
            </a:r>
          </a:p>
          <a:p>
            <a:pPr lvl="1"/>
            <a:r>
              <a:rPr lang="en-GB" altLang="en-US" dirty="0"/>
              <a:t>Warm gently</a:t>
            </a:r>
          </a:p>
          <a:p>
            <a:pPr lvl="1"/>
            <a:r>
              <a:rPr lang="en-GB" altLang="en-US" dirty="0"/>
              <a:t>Monitor.  Seek medical attention</a:t>
            </a:r>
          </a:p>
          <a:p>
            <a:pPr lvl="1"/>
            <a:r>
              <a:rPr lang="en-GB" altLang="en-US" dirty="0"/>
              <a:t>Topical creams.  </a:t>
            </a:r>
            <a:r>
              <a:rPr lang="en-GB" altLang="en-US" dirty="0" smtClean="0"/>
              <a:t>Severe </a:t>
            </a:r>
            <a:r>
              <a:rPr lang="en-GB" altLang="en-US" dirty="0"/>
              <a:t>reaction seek medical attention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161687"/>
            <a:ext cx="3111136" cy="4148181"/>
          </a:xfrm>
        </p:spPr>
      </p:pic>
    </p:spTree>
    <p:extLst>
      <p:ext uri="{BB962C8B-B14F-4D97-AF65-F5344CB8AC3E}">
        <p14:creationId xmlns:p14="http://schemas.microsoft.com/office/powerpoint/2010/main" val="57034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and Reporting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2746906"/>
          </a:xfrm>
        </p:spPr>
        <p:txBody>
          <a:bodyPr/>
          <a:lstStyle/>
          <a:p>
            <a:pPr indent="-252000"/>
            <a:r>
              <a:rPr lang="en-US" dirty="0" smtClean="0"/>
              <a:t>Casualty Form</a:t>
            </a:r>
          </a:p>
          <a:p>
            <a:pPr lvl="1"/>
            <a:r>
              <a:rPr lang="en-GB" dirty="0" smtClean="0"/>
              <a:t>Record during incident</a:t>
            </a:r>
            <a:endParaRPr lang="en-US" dirty="0" smtClean="0"/>
          </a:p>
          <a:p>
            <a:pPr indent="-252000"/>
            <a:r>
              <a:rPr lang="en-US" dirty="0" smtClean="0"/>
              <a:t>Incident Form</a:t>
            </a:r>
          </a:p>
          <a:p>
            <a:pPr lvl="1"/>
            <a:r>
              <a:rPr lang="en-US" dirty="0" smtClean="0"/>
              <a:t>bsac.com/</a:t>
            </a:r>
            <a:r>
              <a:rPr lang="en-US" dirty="0" err="1" smtClean="0"/>
              <a:t>incidentform</a:t>
            </a:r>
            <a:endParaRPr lang="en-US" dirty="0"/>
          </a:p>
          <a:p>
            <a:pPr indent="-252000"/>
            <a:r>
              <a:rPr lang="en-US" dirty="0" smtClean="0"/>
              <a:t>Group Debrief</a:t>
            </a:r>
          </a:p>
          <a:p>
            <a:pPr lvl="1"/>
            <a:r>
              <a:rPr lang="en-GB" altLang="en-US" dirty="0" smtClean="0"/>
              <a:t>Update other snorkel divers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951502"/>
            <a:ext cx="3111136" cy="4568551"/>
          </a:xfrm>
        </p:spPr>
      </p:pic>
    </p:spTree>
    <p:extLst>
      <p:ext uri="{BB962C8B-B14F-4D97-AF65-F5344CB8AC3E}">
        <p14:creationId xmlns:p14="http://schemas.microsoft.com/office/powerpoint/2010/main" val="204269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Safeguarding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1900520"/>
          </a:xfrm>
        </p:spPr>
        <p:txBody>
          <a:bodyPr/>
          <a:lstStyle/>
          <a:p>
            <a:pPr indent="-252000"/>
            <a:r>
              <a:rPr lang="en-US" dirty="0" smtClean="0"/>
              <a:t>BSAC </a:t>
            </a:r>
            <a:r>
              <a:rPr lang="en-US" dirty="0" err="1" smtClean="0"/>
              <a:t>Buddyguard</a:t>
            </a:r>
            <a:endParaRPr lang="en-US" dirty="0" smtClean="0"/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How Does this Apply?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marL="0" lvl="1">
              <a:spcBef>
                <a:spcPts val="900"/>
              </a:spcBef>
              <a:spcAft>
                <a:spcPts val="800"/>
              </a:spcAft>
              <a:buNone/>
            </a:pPr>
            <a:r>
              <a:rPr lang="en-GB" altLang="en-US" b="1" dirty="0" smtClean="0">
                <a:solidFill>
                  <a:schemeClr val="accent1"/>
                </a:solidFill>
              </a:rPr>
              <a:t>What Should You Do?</a:t>
            </a:r>
            <a:endParaRPr lang="en-GB" altLang="en-US" b="1" dirty="0">
              <a:solidFill>
                <a:schemeClr val="accent1"/>
              </a:solidFill>
            </a:endParaRPr>
          </a:p>
          <a:p>
            <a:pPr lvl="1"/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1251216"/>
            <a:ext cx="3111136" cy="3969123"/>
          </a:xfrm>
        </p:spPr>
      </p:pic>
    </p:spTree>
    <p:extLst>
      <p:ext uri="{BB962C8B-B14F-4D97-AF65-F5344CB8AC3E}">
        <p14:creationId xmlns:p14="http://schemas.microsoft.com/office/powerpoint/2010/main" val="32244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GB" dirty="0" smtClean="0"/>
              <a:t>Quiz 2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414029"/>
          </a:xfrm>
        </p:spPr>
        <p:txBody>
          <a:bodyPr/>
          <a:lstStyle/>
          <a:p>
            <a:pPr lvl="0"/>
            <a:r>
              <a:rPr lang="en-GB" dirty="0"/>
              <a:t>What information should go on the casualty </a:t>
            </a:r>
            <a:r>
              <a:rPr lang="en-GB" dirty="0" smtClean="0"/>
              <a:t>form</a:t>
            </a:r>
            <a:r>
              <a:rPr lang="en-GB" altLang="en-US" dirty="0" smtClean="0"/>
              <a:t>?</a:t>
            </a:r>
          </a:p>
          <a:p>
            <a:pPr lvl="1"/>
            <a:r>
              <a:rPr lang="en-GB" altLang="en-US" dirty="0" smtClean="0"/>
              <a:t>Problem</a:t>
            </a:r>
          </a:p>
          <a:p>
            <a:pPr lvl="1"/>
            <a:r>
              <a:rPr lang="en-GB" altLang="en-US" dirty="0" smtClean="0"/>
              <a:t>Who involved</a:t>
            </a:r>
          </a:p>
          <a:p>
            <a:pPr lvl="1"/>
            <a:r>
              <a:rPr lang="en-GB" altLang="en-US" dirty="0" smtClean="0"/>
              <a:t>Action taken with times</a:t>
            </a:r>
          </a:p>
          <a:p>
            <a:r>
              <a:rPr lang="en-GB" dirty="0">
                <a:latin typeface="Arial"/>
                <a:ea typeface="Arial"/>
              </a:rPr>
              <a:t>What sort of </a:t>
            </a:r>
            <a:r>
              <a:rPr lang="en-GB" dirty="0" smtClean="0">
                <a:latin typeface="Arial"/>
                <a:ea typeface="Arial"/>
              </a:rPr>
              <a:t>things </a:t>
            </a:r>
            <a:r>
              <a:rPr lang="en-GB" dirty="0">
                <a:latin typeface="Arial"/>
                <a:ea typeface="Arial"/>
              </a:rPr>
              <a:t>might snorkel divers or their family need to look out for after a day of snorkelling</a:t>
            </a:r>
            <a:r>
              <a:rPr lang="en-GB" altLang="en-US" dirty="0" smtClean="0"/>
              <a:t>?</a:t>
            </a:r>
          </a:p>
          <a:p>
            <a:pPr lvl="1"/>
            <a:r>
              <a:rPr lang="en-GB" dirty="0"/>
              <a:t>Impact of cold (or sun), </a:t>
            </a:r>
            <a:r>
              <a:rPr lang="en-GB" dirty="0" smtClean="0"/>
              <a:t>dehydration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ifficulty breathing </a:t>
            </a:r>
          </a:p>
          <a:p>
            <a:pPr lvl="1"/>
            <a:r>
              <a:rPr lang="en-GB" dirty="0" smtClean="0"/>
              <a:t>Extreme </a:t>
            </a:r>
            <a:r>
              <a:rPr lang="en-GB" dirty="0"/>
              <a:t>fatigue, </a:t>
            </a:r>
            <a:r>
              <a:rPr lang="en-GB" dirty="0" smtClean="0"/>
              <a:t>irritability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1782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826962"/>
          </a:xfrm>
        </p:spPr>
        <p:txBody>
          <a:bodyPr/>
          <a:lstStyle/>
          <a:p>
            <a:pPr indent="-252000"/>
            <a:r>
              <a:rPr lang="en-US" dirty="0"/>
              <a:t>Understanding </a:t>
            </a:r>
            <a:r>
              <a:rPr lang="en-US" dirty="0" smtClean="0"/>
              <a:t>Risks to Snorkel Divers and controlling them </a:t>
            </a:r>
          </a:p>
          <a:p>
            <a:pPr lvl="1"/>
            <a:r>
              <a:rPr lang="en-GB" altLang="en-US" dirty="0" smtClean="0"/>
              <a:t>Understanding Risk</a:t>
            </a:r>
          </a:p>
          <a:p>
            <a:pPr lvl="1"/>
            <a:r>
              <a:rPr lang="en-GB" altLang="en-US" dirty="0" smtClean="0"/>
              <a:t>Emergency Planning</a:t>
            </a:r>
          </a:p>
          <a:p>
            <a:pPr lvl="2"/>
            <a:r>
              <a:rPr lang="en-GB" altLang="en-US" dirty="0" smtClean="0"/>
              <a:t>Shore</a:t>
            </a:r>
          </a:p>
          <a:p>
            <a:pPr lvl="2"/>
            <a:r>
              <a:rPr lang="en-GB" altLang="en-US" dirty="0" smtClean="0"/>
              <a:t>Boat</a:t>
            </a:r>
          </a:p>
          <a:p>
            <a:pPr lvl="1"/>
            <a:r>
              <a:rPr lang="en-GB" altLang="en-US" dirty="0" smtClean="0"/>
              <a:t>Group Management</a:t>
            </a:r>
          </a:p>
          <a:p>
            <a:pPr lvl="1"/>
            <a:r>
              <a:rPr lang="en-GB" altLang="en-US" dirty="0" smtClean="0"/>
              <a:t>Problems</a:t>
            </a:r>
          </a:p>
          <a:p>
            <a:pPr lvl="1"/>
            <a:r>
              <a:rPr lang="en-GB" altLang="en-US" dirty="0" smtClean="0"/>
              <a:t>Delegation</a:t>
            </a:r>
          </a:p>
          <a:p>
            <a:pPr lvl="1"/>
            <a:r>
              <a:rPr lang="en-GB" altLang="en-US" dirty="0" smtClean="0"/>
              <a:t>Managing issues</a:t>
            </a:r>
          </a:p>
          <a:p>
            <a:pPr lvl="1"/>
            <a:r>
              <a:rPr lang="en-GB" altLang="en-US" dirty="0" smtClean="0"/>
              <a:t>Logging and Reporting</a:t>
            </a:r>
          </a:p>
          <a:p>
            <a:pPr lvl="1"/>
            <a:r>
              <a:rPr lang="en-GB" altLang="en-US" dirty="0" smtClean="0"/>
              <a:t>Safeguarding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3142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5232</TotalTime>
  <Words>507</Words>
  <Application>Microsoft Office PowerPoint</Application>
  <PresentationFormat>On-screen Show (4:3)</PresentationFormat>
  <Paragraphs>169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BSAC VA template</vt:lpstr>
      <vt:lpstr>Risks and Emergencies</vt:lpstr>
      <vt:lpstr>Module content</vt:lpstr>
      <vt:lpstr>Understanding Risk</vt:lpstr>
      <vt:lpstr>Emergency Plan</vt:lpstr>
      <vt:lpstr>Emergency Plan</vt:lpstr>
      <vt:lpstr>Emergency Plan - Shore</vt:lpstr>
      <vt:lpstr>Emergency Plan - Boat</vt:lpstr>
      <vt:lpstr>Quiz 1</vt:lpstr>
      <vt:lpstr>Managing the Group</vt:lpstr>
      <vt:lpstr>Problems</vt:lpstr>
      <vt:lpstr>Delegation</vt:lpstr>
      <vt:lpstr>Emergency Services</vt:lpstr>
      <vt:lpstr>Managing Issues</vt:lpstr>
      <vt:lpstr>Logging and Reporting</vt:lpstr>
      <vt:lpstr>Safeguarding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a Snorkel Dive Manager</dc:title>
  <dc:creator>Chris Smith</dc:creator>
  <cp:lastModifiedBy>Watson Jim</cp:lastModifiedBy>
  <cp:revision>98</cp:revision>
  <cp:lastPrinted>2018-07-24T09:51:38Z</cp:lastPrinted>
  <dcterms:created xsi:type="dcterms:W3CDTF">2017-05-21T08:18:40Z</dcterms:created>
  <dcterms:modified xsi:type="dcterms:W3CDTF">2018-12-21T11:26:51Z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261911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D6.1.0</vt:lpwstr>
  </property>
</Properties>
</file>