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handoutMasterIdLst>
    <p:handoutMasterId r:id="rId18"/>
  </p:handoutMasterIdLst>
  <p:sldIdLst>
    <p:sldId id="256" r:id="rId2"/>
    <p:sldId id="286" r:id="rId3"/>
    <p:sldId id="287" r:id="rId4"/>
    <p:sldId id="288" r:id="rId5"/>
    <p:sldId id="297" r:id="rId6"/>
    <p:sldId id="289" r:id="rId7"/>
    <p:sldId id="301" r:id="rId8"/>
    <p:sldId id="290" r:id="rId9"/>
    <p:sldId id="291" r:id="rId10"/>
    <p:sldId id="292" r:id="rId11"/>
    <p:sldId id="293" r:id="rId12"/>
    <p:sldId id="294" r:id="rId13"/>
    <p:sldId id="295" r:id="rId14"/>
    <p:sldId id="298" r:id="rId15"/>
    <p:sldId id="300" r:id="rId16"/>
    <p:sldId id="296" r:id="rId17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29" autoAdjust="0"/>
    <p:restoredTop sz="95365" autoAdjust="0"/>
  </p:normalViewPr>
  <p:slideViewPr>
    <p:cSldViewPr snapToGrid="0" snapToObjects="1">
      <p:cViewPr>
        <p:scale>
          <a:sx n="119" d="100"/>
          <a:sy n="119" d="100"/>
        </p:scale>
        <p:origin x="-3324" y="19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21/12/2018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SMT1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SMT1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Snorkel Dive Manager  </a:t>
            </a:r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|   </a:t>
            </a:r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SMT2 – Leadership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SMT2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17474"/>
            <a:ext cx="9298119" cy="6990108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3017095"/>
            <a:ext cx="4101357" cy="553998"/>
          </a:xfrm>
        </p:spPr>
        <p:txBody>
          <a:bodyPr/>
          <a:lstStyle/>
          <a:p>
            <a:r>
              <a:rPr lang="en-US" dirty="0" smtClean="0"/>
              <a:t>Snorkel Dive Manager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3584061"/>
            <a:ext cx="7070609" cy="784830"/>
          </a:xfrm>
        </p:spPr>
        <p:txBody>
          <a:bodyPr/>
          <a:lstStyle/>
          <a:p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Module SMT2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234493"/>
          </a:xfrm>
        </p:spPr>
        <p:txBody>
          <a:bodyPr/>
          <a:lstStyle/>
          <a:p>
            <a:pPr indent="-252000"/>
            <a:r>
              <a:rPr lang="en-US" dirty="0" smtClean="0"/>
              <a:t>Leading a group of Snorkel Divers </a:t>
            </a:r>
          </a:p>
          <a:p>
            <a:pPr lvl="1"/>
            <a:r>
              <a:rPr lang="en-GB" altLang="en-US" dirty="0" smtClean="0"/>
              <a:t>Preparation</a:t>
            </a:r>
          </a:p>
          <a:p>
            <a:pPr lvl="1"/>
            <a:r>
              <a:rPr lang="en-GB" altLang="en-US" dirty="0" smtClean="0"/>
              <a:t>Entries</a:t>
            </a:r>
          </a:p>
          <a:p>
            <a:pPr lvl="1"/>
            <a:r>
              <a:rPr lang="en-GB" altLang="en-US" dirty="0" smtClean="0"/>
              <a:t>In-Water</a:t>
            </a:r>
          </a:p>
          <a:p>
            <a:pPr lvl="1"/>
            <a:r>
              <a:rPr lang="en-GB" altLang="en-US" dirty="0" smtClean="0"/>
              <a:t>Additional Equipment</a:t>
            </a:r>
          </a:p>
          <a:p>
            <a:pPr lvl="1"/>
            <a:r>
              <a:rPr lang="en-GB" altLang="en-US" dirty="0" smtClean="0"/>
              <a:t>Monitoring</a:t>
            </a:r>
          </a:p>
          <a:p>
            <a:pPr lvl="1"/>
            <a:r>
              <a:rPr lang="en-GB" altLang="en-US" dirty="0" smtClean="0"/>
              <a:t>Keeping Safe and Fun</a:t>
            </a:r>
          </a:p>
          <a:p>
            <a:pPr lvl="1"/>
            <a:r>
              <a:rPr lang="en-GB" altLang="en-US" dirty="0" smtClean="0"/>
              <a:t>Managing Exits</a:t>
            </a:r>
          </a:p>
          <a:p>
            <a:pPr lvl="1"/>
            <a:r>
              <a:rPr lang="en-GB" altLang="en-US" dirty="0" smtClean="0"/>
              <a:t>Post-dive activities</a:t>
            </a:r>
          </a:p>
          <a:p>
            <a:pPr lvl="1"/>
            <a:r>
              <a:rPr lang="en-GB" altLang="en-US" dirty="0" smtClean="0"/>
              <a:t>Self-evaluation</a:t>
            </a:r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6241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324261"/>
          </a:xfrm>
        </p:spPr>
        <p:txBody>
          <a:bodyPr/>
          <a:lstStyle/>
          <a:p>
            <a:pPr indent="-252000"/>
            <a:r>
              <a:rPr lang="en-US" dirty="0" smtClean="0"/>
              <a:t>Kitting Up</a:t>
            </a:r>
          </a:p>
          <a:p>
            <a:pPr lvl="1"/>
            <a:r>
              <a:rPr lang="en-GB" altLang="en-US" dirty="0" smtClean="0"/>
              <a:t>Take the lead</a:t>
            </a:r>
          </a:p>
          <a:p>
            <a:pPr lvl="1"/>
            <a:r>
              <a:rPr lang="en-GB" altLang="en-US" dirty="0" smtClean="0"/>
              <a:t>Manage time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Temperature</a:t>
            </a:r>
          </a:p>
          <a:p>
            <a:pPr lvl="1"/>
            <a:r>
              <a:rPr lang="en-GB" altLang="en-US" dirty="0" smtClean="0"/>
              <a:t>Over heating</a:t>
            </a:r>
          </a:p>
          <a:p>
            <a:pPr lvl="1"/>
            <a:r>
              <a:rPr lang="en-GB" altLang="en-US" dirty="0" smtClean="0"/>
              <a:t>Getting cold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Role of Buddy Pairs</a:t>
            </a:r>
          </a:p>
          <a:p>
            <a:pPr lvl="1"/>
            <a:r>
              <a:rPr lang="en-GB" altLang="en-US" dirty="0" smtClean="0"/>
              <a:t>Coordinate plans</a:t>
            </a:r>
          </a:p>
          <a:p>
            <a:pPr lvl="1"/>
            <a:r>
              <a:rPr lang="en-GB" altLang="en-US" dirty="0" smtClean="0"/>
              <a:t>Lead Snorkel Diver enable communication between pairs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595991"/>
            <a:ext cx="3111136" cy="3279573"/>
          </a:xfrm>
        </p:spPr>
      </p:pic>
    </p:spTree>
    <p:extLst>
      <p:ext uri="{BB962C8B-B14F-4D97-AF65-F5344CB8AC3E}">
        <p14:creationId xmlns:p14="http://schemas.microsoft.com/office/powerpoint/2010/main" val="323918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3054682"/>
          </a:xfrm>
        </p:spPr>
        <p:txBody>
          <a:bodyPr/>
          <a:lstStyle/>
          <a:p>
            <a:pPr indent="-252000"/>
            <a:r>
              <a:rPr lang="en-US" dirty="0" smtClean="0"/>
              <a:t>State of Tide</a:t>
            </a:r>
          </a:p>
          <a:p>
            <a:pPr lvl="1"/>
            <a:r>
              <a:rPr lang="en-GB" altLang="en-US" dirty="0" smtClean="0"/>
              <a:t>Be aware how this can affect your entry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Assistance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Will any of the snorkel divers need assistance?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Sand, Steps, Wading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Take a lead and demonstrate a safe entry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318270"/>
            <a:ext cx="3111136" cy="3835014"/>
          </a:xfrm>
        </p:spPr>
      </p:pic>
    </p:spTree>
    <p:extLst>
      <p:ext uri="{BB962C8B-B14F-4D97-AF65-F5344CB8AC3E}">
        <p14:creationId xmlns:p14="http://schemas.microsoft.com/office/powerpoint/2010/main" val="152400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In-Water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644314"/>
          </a:xfrm>
        </p:spPr>
        <p:txBody>
          <a:bodyPr/>
          <a:lstStyle/>
          <a:p>
            <a:pPr indent="-252000"/>
            <a:r>
              <a:rPr lang="en-US" dirty="0" smtClean="0"/>
              <a:t>Maintaining Buddy Pairs</a:t>
            </a:r>
          </a:p>
          <a:p>
            <a:pPr lvl="1"/>
            <a:r>
              <a:rPr lang="en-GB" altLang="en-US" dirty="0" smtClean="0"/>
              <a:t>Act as leader</a:t>
            </a:r>
          </a:p>
          <a:p>
            <a:pPr lvl="1"/>
            <a:r>
              <a:rPr lang="en-GB" altLang="en-US" dirty="0" smtClean="0"/>
              <a:t>Keep pairs together</a:t>
            </a:r>
          </a:p>
          <a:p>
            <a:pPr lvl="1"/>
            <a:r>
              <a:rPr lang="en-GB" altLang="en-US" dirty="0" smtClean="0"/>
              <a:t>One up – One down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Communications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Keep clear contact with all pairs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864" y="1409212"/>
            <a:ext cx="3111136" cy="2108958"/>
          </a:xfrm>
        </p:spPr>
      </p:pic>
      <p:pic>
        <p:nvPicPr>
          <p:cNvPr id="5" name="Picture Placeholder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864" y="3670570"/>
            <a:ext cx="3111136" cy="2108958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320958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In-Water (2)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644314"/>
          </a:xfrm>
        </p:spPr>
        <p:txBody>
          <a:bodyPr/>
          <a:lstStyle/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Use of SMBs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Marked point for group</a:t>
            </a:r>
          </a:p>
          <a:p>
            <a:pPr lvl="1"/>
            <a:r>
              <a:rPr lang="en-GB" altLang="en-US" dirty="0" smtClean="0"/>
              <a:t>Surface support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Signals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Communicate with surface support</a:t>
            </a:r>
          </a:p>
          <a:p>
            <a:pPr lvl="1"/>
            <a:r>
              <a:rPr lang="en-GB" altLang="en-US" dirty="0" smtClean="0"/>
              <a:t>OK and Not OK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087203"/>
            <a:ext cx="3111136" cy="4297149"/>
          </a:xfrm>
        </p:spPr>
      </p:pic>
    </p:spTree>
    <p:extLst>
      <p:ext uri="{BB962C8B-B14F-4D97-AF65-F5344CB8AC3E}">
        <p14:creationId xmlns:p14="http://schemas.microsoft.com/office/powerpoint/2010/main" val="40412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GB" dirty="0" smtClean="0"/>
              <a:t>Quiz 1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67506"/>
          </a:xfrm>
        </p:spPr>
        <p:txBody>
          <a:bodyPr/>
          <a:lstStyle/>
          <a:p>
            <a:r>
              <a:rPr lang="en-GB" altLang="en-US" dirty="0" smtClean="0"/>
              <a:t>What is your role in a buddy pair?</a:t>
            </a:r>
          </a:p>
          <a:p>
            <a:pPr lvl="1"/>
            <a:r>
              <a:rPr lang="en-GB" altLang="en-US" dirty="0" smtClean="0"/>
              <a:t>Act as leader</a:t>
            </a:r>
          </a:p>
          <a:p>
            <a:pPr lvl="1"/>
            <a:r>
              <a:rPr lang="en-GB" altLang="en-US" dirty="0" smtClean="0"/>
              <a:t>Keep pairs together</a:t>
            </a:r>
          </a:p>
          <a:p>
            <a:pPr lvl="1"/>
            <a:r>
              <a:rPr lang="en-GB" altLang="en-US" dirty="0" smtClean="0"/>
              <a:t>Ensure one up – one down</a:t>
            </a:r>
          </a:p>
          <a:p>
            <a:r>
              <a:rPr lang="en-GB" altLang="en-US" dirty="0" smtClean="0"/>
              <a:t>What would you use an SMB for?</a:t>
            </a:r>
          </a:p>
          <a:p>
            <a:pPr lvl="1"/>
            <a:r>
              <a:rPr lang="en-GB" altLang="en-US" dirty="0" smtClean="0"/>
              <a:t>Marker for the group</a:t>
            </a:r>
          </a:p>
          <a:p>
            <a:pPr lvl="1"/>
            <a:r>
              <a:rPr lang="en-GB" altLang="en-US" dirty="0" smtClean="0"/>
              <a:t>Surface support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2750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Equipment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426853"/>
          </a:xfrm>
        </p:spPr>
        <p:txBody>
          <a:bodyPr/>
          <a:lstStyle/>
          <a:p>
            <a:pPr indent="-252000"/>
            <a:r>
              <a:rPr lang="en-US" dirty="0" smtClean="0"/>
              <a:t>Personal Location Beacons (PLB)</a:t>
            </a:r>
          </a:p>
          <a:p>
            <a:pPr lvl="1"/>
            <a:r>
              <a:rPr lang="en-GB" altLang="en-US" dirty="0" smtClean="0"/>
              <a:t>Provide position in case of an incident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Boat VHF Radio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Communicate between boats and emergency services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Marine Life Guides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Help others to develop knowledge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Goody Bag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Collect litter</a:t>
            </a:r>
          </a:p>
          <a:p>
            <a:pPr lvl="1"/>
            <a:r>
              <a:rPr lang="en-GB" altLang="en-US" dirty="0" smtClean="0"/>
              <a:t>Collect scallops (in line with local laws)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6983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862870"/>
          </a:xfrm>
        </p:spPr>
        <p:txBody>
          <a:bodyPr/>
          <a:lstStyle/>
          <a:p>
            <a:pPr indent="-252000"/>
            <a:r>
              <a:rPr lang="en-US" dirty="0" smtClean="0"/>
              <a:t>One up – One down</a:t>
            </a:r>
          </a:p>
          <a:p>
            <a:pPr lvl="1"/>
            <a:r>
              <a:rPr lang="en-GB" altLang="en-US" dirty="0" smtClean="0"/>
              <a:t>Usual time under water</a:t>
            </a:r>
          </a:p>
          <a:p>
            <a:pPr lvl="1"/>
            <a:r>
              <a:rPr lang="en-GB" altLang="en-US" dirty="0" smtClean="0"/>
              <a:t>Longer</a:t>
            </a:r>
          </a:p>
          <a:p>
            <a:pPr lvl="1"/>
            <a:r>
              <a:rPr lang="en-GB" altLang="en-US" dirty="0" smtClean="0"/>
              <a:t>Shorter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Conditions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Weather</a:t>
            </a:r>
          </a:p>
          <a:p>
            <a:pPr lvl="1"/>
            <a:r>
              <a:rPr lang="en-GB" altLang="en-US" dirty="0" smtClean="0"/>
              <a:t>Visibility</a:t>
            </a:r>
          </a:p>
          <a:p>
            <a:pPr lvl="1"/>
            <a:r>
              <a:rPr lang="en-GB" altLang="en-US" dirty="0" smtClean="0"/>
              <a:t>Sea state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Snorkel Divers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Cold/heat</a:t>
            </a:r>
          </a:p>
          <a:p>
            <a:pPr lvl="1"/>
            <a:r>
              <a:rPr lang="en-GB" altLang="en-US" dirty="0" smtClean="0"/>
              <a:t>Exhaustion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740240"/>
            <a:ext cx="3111136" cy="2333352"/>
          </a:xfrm>
        </p:spPr>
      </p:pic>
      <p:pic>
        <p:nvPicPr>
          <p:cNvPr id="5" name="Picture Placeholder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864" y="3825623"/>
            <a:ext cx="3111136" cy="2060817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22047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Keeping it Safe and Fun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324261"/>
          </a:xfrm>
        </p:spPr>
        <p:txBody>
          <a:bodyPr/>
          <a:lstStyle/>
          <a:p>
            <a:pPr indent="-252000"/>
            <a:r>
              <a:rPr lang="en-US" dirty="0" smtClean="0"/>
              <a:t>Finding things</a:t>
            </a:r>
          </a:p>
          <a:p>
            <a:pPr lvl="1"/>
            <a:r>
              <a:rPr lang="en-GB" altLang="en-US" dirty="0" smtClean="0"/>
              <a:t>Parts of a wreck</a:t>
            </a:r>
          </a:p>
          <a:p>
            <a:pPr lvl="1"/>
            <a:r>
              <a:rPr lang="en-GB" altLang="en-US" dirty="0" smtClean="0"/>
              <a:t>Sea bed features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Marine Life Identification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Things that move (fish, crabs, lobsters)</a:t>
            </a:r>
          </a:p>
          <a:p>
            <a:pPr lvl="1"/>
            <a:r>
              <a:rPr lang="en-GB" altLang="en-US" dirty="0" smtClean="0"/>
              <a:t>Things that don’t move! (Anemones, hydroids, bryozoans)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Litter pick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Improve the underwater environment</a:t>
            </a:r>
          </a:p>
          <a:p>
            <a:pPr lvl="1"/>
            <a:r>
              <a:rPr lang="en-GB" altLang="en-US" dirty="0" smtClean="0"/>
              <a:t>Planning and risk assessment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6577"/>
            <a:ext cx="3111136" cy="4678400"/>
          </a:xfrm>
        </p:spPr>
      </p:pic>
    </p:spTree>
    <p:extLst>
      <p:ext uri="{BB962C8B-B14F-4D97-AF65-F5344CB8AC3E}">
        <p14:creationId xmlns:p14="http://schemas.microsoft.com/office/powerpoint/2010/main" val="10610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Exits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644314"/>
          </a:xfrm>
        </p:spPr>
        <p:txBody>
          <a:bodyPr/>
          <a:lstStyle/>
          <a:p>
            <a:pPr indent="-252000"/>
            <a:r>
              <a:rPr lang="en-US" dirty="0" smtClean="0"/>
              <a:t>Types of Exits</a:t>
            </a:r>
          </a:p>
          <a:p>
            <a:pPr lvl="1"/>
            <a:r>
              <a:rPr lang="en-GB" altLang="en-US" dirty="0" smtClean="0"/>
              <a:t>Demonstrate safe exit</a:t>
            </a:r>
          </a:p>
          <a:p>
            <a:pPr lvl="1"/>
            <a:r>
              <a:rPr lang="en-GB" altLang="en-US" dirty="0" smtClean="0"/>
              <a:t>Impact of tides and conditions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Leader Assistance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Last one out of water</a:t>
            </a:r>
          </a:p>
          <a:p>
            <a:pPr lvl="1"/>
            <a:r>
              <a:rPr lang="en-GB" altLang="en-US" dirty="0" smtClean="0"/>
              <a:t>Assist other snorkel divers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161687"/>
            <a:ext cx="3111136" cy="4148181"/>
          </a:xfrm>
        </p:spPr>
      </p:pic>
    </p:spTree>
    <p:extLst>
      <p:ext uri="{BB962C8B-B14F-4D97-AF65-F5344CB8AC3E}">
        <p14:creationId xmlns:p14="http://schemas.microsoft.com/office/powerpoint/2010/main" val="60808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Post-Snorkel Activities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747453"/>
          </a:xfrm>
        </p:spPr>
        <p:txBody>
          <a:bodyPr/>
          <a:lstStyle/>
          <a:p>
            <a:pPr indent="-252000"/>
            <a:r>
              <a:rPr lang="en-US" dirty="0" smtClean="0"/>
              <a:t>Shelter</a:t>
            </a:r>
          </a:p>
          <a:p>
            <a:pPr lvl="1"/>
            <a:r>
              <a:rPr lang="en-GB" altLang="en-US" dirty="0" smtClean="0"/>
              <a:t>Changing, getting warm/out of sun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Food/drink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Hydration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Debrief - REAP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b="1" dirty="0" smtClean="0"/>
              <a:t>Review</a:t>
            </a:r>
            <a:r>
              <a:rPr lang="en-GB" altLang="en-US" dirty="0" smtClean="0"/>
              <a:t> – what did you do and see?</a:t>
            </a:r>
          </a:p>
          <a:p>
            <a:pPr lvl="1"/>
            <a:r>
              <a:rPr lang="en-GB" altLang="en-US" b="1" dirty="0" smtClean="0"/>
              <a:t>Encourage</a:t>
            </a:r>
            <a:r>
              <a:rPr lang="en-GB" altLang="en-US" dirty="0" smtClean="0"/>
              <a:t> </a:t>
            </a:r>
            <a:r>
              <a:rPr lang="en-GB" altLang="en-US" dirty="0" smtClean="0"/>
              <a:t>–highlights </a:t>
            </a:r>
            <a:r>
              <a:rPr lang="en-GB" altLang="en-US" dirty="0" smtClean="0"/>
              <a:t>or training completed</a:t>
            </a:r>
          </a:p>
          <a:p>
            <a:pPr lvl="1"/>
            <a:r>
              <a:rPr lang="en-GB" altLang="en-US" b="1" dirty="0" smtClean="0"/>
              <a:t>Assess</a:t>
            </a:r>
            <a:r>
              <a:rPr lang="en-GB" altLang="en-US" dirty="0" smtClean="0"/>
              <a:t> – </a:t>
            </a:r>
            <a:r>
              <a:rPr lang="en-GB" altLang="en-US" dirty="0" smtClean="0"/>
              <a:t>any </a:t>
            </a:r>
            <a:r>
              <a:rPr lang="en-GB" altLang="en-US" dirty="0" smtClean="0"/>
              <a:t>issues </a:t>
            </a:r>
            <a:r>
              <a:rPr lang="en-GB" altLang="en-US" dirty="0" smtClean="0"/>
              <a:t>or</a:t>
            </a:r>
            <a:r>
              <a:rPr lang="en-GB" altLang="en-US" dirty="0" smtClean="0"/>
              <a:t> do </a:t>
            </a:r>
            <a:r>
              <a:rPr lang="en-GB" altLang="en-US" dirty="0" smtClean="0"/>
              <a:t>differently</a:t>
            </a:r>
          </a:p>
          <a:p>
            <a:pPr lvl="1"/>
            <a:r>
              <a:rPr lang="en-GB" altLang="en-US" b="1" dirty="0" smtClean="0"/>
              <a:t>Preview</a:t>
            </a:r>
            <a:r>
              <a:rPr lang="en-GB" altLang="en-US" dirty="0" smtClean="0"/>
              <a:t> – What next?</a:t>
            </a:r>
          </a:p>
          <a:p>
            <a:pPr lvl="1"/>
            <a:r>
              <a:rPr lang="en-GB" altLang="en-US" dirty="0" smtClean="0"/>
              <a:t>Feedback to the SDM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161687"/>
            <a:ext cx="3111136" cy="4148181"/>
          </a:xfrm>
        </p:spPr>
      </p:pic>
    </p:spTree>
    <p:extLst>
      <p:ext uri="{BB962C8B-B14F-4D97-AF65-F5344CB8AC3E}">
        <p14:creationId xmlns:p14="http://schemas.microsoft.com/office/powerpoint/2010/main" val="72965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Self-Evaluation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644314"/>
          </a:xfrm>
        </p:spPr>
        <p:txBody>
          <a:bodyPr/>
          <a:lstStyle/>
          <a:p>
            <a:pPr indent="-252000"/>
            <a:r>
              <a:rPr lang="en-US" dirty="0" smtClean="0"/>
              <a:t>How Did it Go?</a:t>
            </a:r>
          </a:p>
          <a:p>
            <a:pPr lvl="1"/>
            <a:r>
              <a:rPr lang="en-GB" altLang="en-US" dirty="0" smtClean="0"/>
              <a:t>Visualise the day</a:t>
            </a:r>
          </a:p>
          <a:p>
            <a:pPr lvl="1"/>
            <a:r>
              <a:rPr lang="en-GB" altLang="en-US" dirty="0" smtClean="0"/>
              <a:t>Are you happy with how everything went?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Changes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Assess your own management</a:t>
            </a:r>
          </a:p>
          <a:p>
            <a:pPr lvl="1"/>
            <a:r>
              <a:rPr lang="en-GB" altLang="en-US" dirty="0" smtClean="0"/>
              <a:t>What would you do differently next time?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51502"/>
            <a:ext cx="3111136" cy="4568551"/>
          </a:xfrm>
        </p:spPr>
      </p:pic>
    </p:spTree>
    <p:extLst>
      <p:ext uri="{BB962C8B-B14F-4D97-AF65-F5344CB8AC3E}">
        <p14:creationId xmlns:p14="http://schemas.microsoft.com/office/powerpoint/2010/main" val="19113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Self-Evaluation (2)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734082"/>
          </a:xfrm>
        </p:spPr>
        <p:txBody>
          <a:bodyPr/>
          <a:lstStyle/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REAP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b="1" dirty="0"/>
              <a:t>Review</a:t>
            </a:r>
            <a:r>
              <a:rPr lang="en-GB" altLang="en-US" dirty="0"/>
              <a:t> – what did you do and see?</a:t>
            </a:r>
          </a:p>
          <a:p>
            <a:pPr lvl="1"/>
            <a:r>
              <a:rPr lang="en-GB" altLang="en-US" b="1" dirty="0"/>
              <a:t>Encourage</a:t>
            </a:r>
            <a:r>
              <a:rPr lang="en-GB" altLang="en-US" dirty="0"/>
              <a:t> – bring out the highlights or training completed</a:t>
            </a:r>
          </a:p>
          <a:p>
            <a:pPr lvl="1"/>
            <a:r>
              <a:rPr lang="en-GB" altLang="en-US" b="1" dirty="0"/>
              <a:t>Assess</a:t>
            </a:r>
            <a:r>
              <a:rPr lang="en-GB" altLang="en-US" dirty="0"/>
              <a:t> – identify any issues and things to do differently</a:t>
            </a:r>
          </a:p>
          <a:p>
            <a:pPr lvl="1"/>
            <a:r>
              <a:rPr lang="en-GB" altLang="en-US" b="1" dirty="0"/>
              <a:t>Preview</a:t>
            </a:r>
            <a:r>
              <a:rPr lang="en-GB" altLang="en-US" dirty="0"/>
              <a:t> – What next?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51502"/>
            <a:ext cx="3111136" cy="4568551"/>
          </a:xfrm>
        </p:spPr>
      </p:pic>
    </p:spTree>
    <p:extLst>
      <p:ext uri="{BB962C8B-B14F-4D97-AF65-F5344CB8AC3E}">
        <p14:creationId xmlns:p14="http://schemas.microsoft.com/office/powerpoint/2010/main" val="26483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GB" dirty="0" smtClean="0"/>
              <a:t>Quiz 2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621778"/>
          </a:xfrm>
        </p:spPr>
        <p:txBody>
          <a:bodyPr/>
          <a:lstStyle/>
          <a:p>
            <a:r>
              <a:rPr lang="en-GB" altLang="en-US" dirty="0" smtClean="0"/>
              <a:t>What conditions should you monitor?</a:t>
            </a:r>
          </a:p>
          <a:p>
            <a:pPr lvl="1"/>
            <a:r>
              <a:rPr lang="en-GB" altLang="en-US" dirty="0" smtClean="0"/>
              <a:t>Divers</a:t>
            </a:r>
          </a:p>
          <a:p>
            <a:pPr lvl="2"/>
            <a:r>
              <a:rPr lang="en-GB" altLang="en-US" smtClean="0"/>
              <a:t>One </a:t>
            </a:r>
            <a:r>
              <a:rPr lang="en-GB" altLang="en-US" dirty="0" smtClean="0"/>
              <a:t>up – one down</a:t>
            </a:r>
          </a:p>
          <a:p>
            <a:pPr lvl="2"/>
            <a:r>
              <a:rPr lang="en-GB" altLang="en-US" dirty="0" smtClean="0"/>
              <a:t>Cold/heat/exhaustion</a:t>
            </a:r>
          </a:p>
          <a:p>
            <a:pPr lvl="1"/>
            <a:r>
              <a:rPr lang="en-GB" altLang="en-US" dirty="0" smtClean="0"/>
              <a:t>Weather</a:t>
            </a:r>
          </a:p>
          <a:p>
            <a:pPr lvl="1"/>
            <a:r>
              <a:rPr lang="en-GB" altLang="en-US" dirty="0" smtClean="0"/>
              <a:t>Sea State</a:t>
            </a:r>
          </a:p>
          <a:p>
            <a:r>
              <a:rPr lang="en-GB" altLang="en-US" dirty="0" smtClean="0"/>
              <a:t>What are the key elements of REAP?</a:t>
            </a:r>
          </a:p>
          <a:p>
            <a:pPr lvl="1"/>
            <a:r>
              <a:rPr lang="en-GB" altLang="en-US" dirty="0" smtClean="0"/>
              <a:t>Review</a:t>
            </a:r>
          </a:p>
          <a:p>
            <a:pPr lvl="1"/>
            <a:r>
              <a:rPr lang="en-GB" altLang="en-US" dirty="0" smtClean="0"/>
              <a:t>Encourage</a:t>
            </a:r>
          </a:p>
          <a:p>
            <a:pPr lvl="1"/>
            <a:r>
              <a:rPr lang="en-GB" altLang="en-US" dirty="0" smtClean="0"/>
              <a:t>Assess</a:t>
            </a:r>
          </a:p>
          <a:p>
            <a:pPr lvl="1"/>
            <a:r>
              <a:rPr lang="en-GB" altLang="en-US" dirty="0" smtClean="0"/>
              <a:t>Preview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1782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indent="-252000"/>
            <a:r>
              <a:rPr lang="en-US" dirty="0" smtClean="0"/>
              <a:t>Leading a group of Snorkel Divers </a:t>
            </a:r>
          </a:p>
          <a:p>
            <a:pPr lvl="1"/>
            <a:r>
              <a:rPr lang="en-GB" altLang="en-US" dirty="0" smtClean="0"/>
              <a:t>Preparation</a:t>
            </a:r>
          </a:p>
          <a:p>
            <a:pPr lvl="1"/>
            <a:r>
              <a:rPr lang="en-GB" altLang="en-US" dirty="0" smtClean="0"/>
              <a:t>Entries</a:t>
            </a:r>
          </a:p>
          <a:p>
            <a:pPr lvl="1"/>
            <a:r>
              <a:rPr lang="en-GB" altLang="en-US" dirty="0" smtClean="0"/>
              <a:t>In-Water</a:t>
            </a:r>
          </a:p>
          <a:p>
            <a:pPr lvl="1"/>
            <a:r>
              <a:rPr lang="en-GB" altLang="en-US" dirty="0" smtClean="0"/>
              <a:t>Additional Equipment</a:t>
            </a:r>
          </a:p>
          <a:p>
            <a:pPr lvl="1"/>
            <a:r>
              <a:rPr lang="en-GB" altLang="en-US" dirty="0" smtClean="0"/>
              <a:t>Monitoring</a:t>
            </a:r>
          </a:p>
          <a:p>
            <a:pPr lvl="1"/>
            <a:r>
              <a:rPr lang="en-GB" altLang="en-US" dirty="0" smtClean="0"/>
              <a:t>Keeping Safe and Fun</a:t>
            </a:r>
          </a:p>
          <a:p>
            <a:pPr lvl="1"/>
            <a:r>
              <a:rPr lang="en-GB" altLang="en-US" dirty="0" smtClean="0"/>
              <a:t>Managing Exits</a:t>
            </a:r>
          </a:p>
          <a:p>
            <a:pPr lvl="1"/>
            <a:r>
              <a:rPr lang="en-GB" altLang="en-US" dirty="0" smtClean="0"/>
              <a:t>Post-dive activities</a:t>
            </a:r>
          </a:p>
          <a:p>
            <a:pPr lvl="1"/>
            <a:r>
              <a:rPr lang="en-GB" altLang="en-US" dirty="0" smtClean="0"/>
              <a:t>Self-evaluation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2063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3300</TotalTime>
  <Words>475</Words>
  <Application>Microsoft Office PowerPoint</Application>
  <PresentationFormat>On-screen Show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BSAC VA template</vt:lpstr>
      <vt:lpstr>Leadership</vt:lpstr>
      <vt:lpstr>Module content</vt:lpstr>
      <vt:lpstr>Preparation</vt:lpstr>
      <vt:lpstr>Entries</vt:lpstr>
      <vt:lpstr>In-Water</vt:lpstr>
      <vt:lpstr>In-Water (2)</vt:lpstr>
      <vt:lpstr>Quiz 1</vt:lpstr>
      <vt:lpstr>Additional Equipment</vt:lpstr>
      <vt:lpstr>Monitoring</vt:lpstr>
      <vt:lpstr>Keeping it Safe and Fun</vt:lpstr>
      <vt:lpstr>Managing Exits</vt:lpstr>
      <vt:lpstr>Post-Snorkel Activities</vt:lpstr>
      <vt:lpstr>Self-Evaluation</vt:lpstr>
      <vt:lpstr>Self-Evaluation (2)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a Snorkel Dive Manager</dc:title>
  <dc:creator>Chris Smith</dc:creator>
  <cp:lastModifiedBy>Watson Jim</cp:lastModifiedBy>
  <cp:revision>92</cp:revision>
  <cp:lastPrinted>2018-05-31T13:22:12Z</cp:lastPrinted>
  <dcterms:created xsi:type="dcterms:W3CDTF">2017-05-21T08:18:40Z</dcterms:created>
  <dcterms:modified xsi:type="dcterms:W3CDTF">2018-12-21T11:40:18Z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260367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D6.1.0</vt:lpwstr>
  </property>
</Properties>
</file>