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handoutMasterIdLst>
    <p:handoutMasterId r:id="rId26"/>
  </p:handout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307" r:id="rId13"/>
    <p:sldId id="296" r:id="rId14"/>
    <p:sldId id="297" r:id="rId15"/>
    <p:sldId id="298" r:id="rId16"/>
    <p:sldId id="299" r:id="rId17"/>
    <p:sldId id="300" r:id="rId18"/>
    <p:sldId id="301" r:id="rId19"/>
    <p:sldId id="308" r:id="rId20"/>
    <p:sldId id="302" r:id="rId21"/>
    <p:sldId id="303" r:id="rId22"/>
    <p:sldId id="304" r:id="rId23"/>
    <p:sldId id="305" r:id="rId24"/>
    <p:sldId id="306" r:id="rId25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29" autoAdjust="0"/>
    <p:restoredTop sz="95365" autoAdjust="0"/>
  </p:normalViewPr>
  <p:slideViewPr>
    <p:cSldViewPr snapToGrid="0" snapToObjects="1">
      <p:cViewPr>
        <p:scale>
          <a:sx n="119" d="100"/>
          <a:sy n="119" d="100"/>
        </p:scale>
        <p:origin x="-3324" y="-4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784" y="0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21/12/2018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575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784" y="9721575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SMT1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SMT1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</a:t>
            </a:r>
            <a:r>
              <a:rPr lang="en-GB" dirty="0" smtClean="0">
                <a:latin typeface="Arial"/>
                <a:cs typeface="Arial"/>
              </a:rPr>
              <a:t>2018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Snorkel Dive Manager  </a:t>
            </a:r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|   </a:t>
            </a:r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SMT1 – Role of a Snorkel Dive Manager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SMT1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17474"/>
            <a:ext cx="9298119" cy="6990108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3017095"/>
            <a:ext cx="4101357" cy="553998"/>
          </a:xfrm>
        </p:spPr>
        <p:txBody>
          <a:bodyPr/>
          <a:lstStyle/>
          <a:p>
            <a:r>
              <a:rPr lang="en-US" dirty="0" smtClean="0"/>
              <a:t>Snorkel Dive Manager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3584061"/>
            <a:ext cx="7070609" cy="1477328"/>
          </a:xfrm>
        </p:spPr>
        <p:txBody>
          <a:bodyPr/>
          <a:lstStyle/>
          <a:p>
            <a:r>
              <a:rPr lang="en-US" dirty="0" smtClean="0"/>
              <a:t>Role of a Snorkel </a:t>
            </a:r>
            <a:br>
              <a:rPr lang="en-US" dirty="0" smtClean="0"/>
            </a:br>
            <a:r>
              <a:rPr lang="en-US" dirty="0" smtClean="0"/>
              <a:t>Dive Manager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Module SMT1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3695884"/>
          </a:xfrm>
        </p:spPr>
        <p:txBody>
          <a:bodyPr/>
          <a:lstStyle/>
          <a:p>
            <a:pPr indent="-252000"/>
            <a:r>
              <a:rPr lang="en-US" dirty="0"/>
              <a:t>Understanding </a:t>
            </a:r>
            <a:r>
              <a:rPr lang="en-US" dirty="0" smtClean="0"/>
              <a:t>the role of the Snorkel Dive Manager </a:t>
            </a:r>
          </a:p>
          <a:p>
            <a:pPr lvl="1"/>
            <a:r>
              <a:rPr lang="en-GB" altLang="en-US" dirty="0" smtClean="0"/>
              <a:t>Planning</a:t>
            </a:r>
          </a:p>
          <a:p>
            <a:pPr lvl="1"/>
            <a:r>
              <a:rPr lang="en-GB" altLang="en-US" dirty="0" smtClean="0"/>
              <a:t>Communications</a:t>
            </a:r>
          </a:p>
          <a:p>
            <a:pPr lvl="1"/>
            <a:r>
              <a:rPr lang="en-GB" altLang="en-US" dirty="0" smtClean="0"/>
              <a:t>Equipment Requirement</a:t>
            </a:r>
          </a:p>
          <a:p>
            <a:pPr lvl="1"/>
            <a:r>
              <a:rPr lang="en-GB" altLang="en-US" dirty="0" smtClean="0"/>
              <a:t>Brief</a:t>
            </a:r>
          </a:p>
          <a:p>
            <a:pPr lvl="1"/>
            <a:r>
              <a:rPr lang="en-GB" altLang="en-US" dirty="0" smtClean="0"/>
              <a:t>Surface Cover</a:t>
            </a:r>
          </a:p>
          <a:p>
            <a:pPr lvl="1"/>
            <a:r>
              <a:rPr lang="en-GB" altLang="en-US" dirty="0" smtClean="0"/>
              <a:t>Risk Assessment</a:t>
            </a:r>
          </a:p>
          <a:p>
            <a:pPr lvl="1"/>
            <a:r>
              <a:rPr lang="en-GB" altLang="en-US" dirty="0" smtClean="0"/>
              <a:t>Planning for emergencies</a:t>
            </a:r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3686"/>
            <a:ext cx="3111136" cy="4684183"/>
          </a:xfrm>
        </p:spPr>
      </p:pic>
    </p:spTree>
    <p:extLst>
      <p:ext uri="{BB962C8B-B14F-4D97-AF65-F5344CB8AC3E}">
        <p14:creationId xmlns:p14="http://schemas.microsoft.com/office/powerpoint/2010/main" val="6241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2503249"/>
          </a:xfrm>
        </p:spPr>
        <p:txBody>
          <a:bodyPr/>
          <a:lstStyle/>
          <a:p>
            <a:r>
              <a:rPr lang="en-GB" dirty="0" smtClean="0"/>
              <a:t>Why?</a:t>
            </a:r>
          </a:p>
          <a:p>
            <a:r>
              <a:rPr lang="en-GB" dirty="0" smtClean="0"/>
              <a:t>Who?</a:t>
            </a:r>
          </a:p>
          <a:p>
            <a:r>
              <a:rPr lang="en-GB" dirty="0" smtClean="0"/>
              <a:t>Where?</a:t>
            </a:r>
          </a:p>
          <a:p>
            <a:r>
              <a:rPr lang="en-GB" dirty="0" smtClean="0"/>
              <a:t>When?</a:t>
            </a:r>
          </a:p>
          <a:p>
            <a:r>
              <a:rPr lang="en-GB" dirty="0" smtClean="0"/>
              <a:t>What?</a:t>
            </a:r>
            <a:endParaRPr lang="en-GB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10038" y="1554163"/>
            <a:ext cx="5033962" cy="3817937"/>
          </a:xfrm>
        </p:spPr>
      </p:pic>
    </p:spTree>
    <p:extLst>
      <p:ext uri="{BB962C8B-B14F-4D97-AF65-F5344CB8AC3E}">
        <p14:creationId xmlns:p14="http://schemas.microsoft.com/office/powerpoint/2010/main" val="191791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– Who?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273238"/>
          </a:xfrm>
        </p:spPr>
        <p:txBody>
          <a:bodyPr/>
          <a:lstStyle/>
          <a:p>
            <a:r>
              <a:rPr lang="en-GB" dirty="0" smtClean="0"/>
              <a:t>Snorkel Diver Levels</a:t>
            </a:r>
          </a:p>
          <a:p>
            <a:pPr lvl="1"/>
            <a:r>
              <a:rPr lang="en-GB" dirty="0" smtClean="0"/>
              <a:t>What Qualifications</a:t>
            </a:r>
          </a:p>
          <a:p>
            <a:pPr lvl="1"/>
            <a:r>
              <a:rPr lang="en-GB" dirty="0" smtClean="0"/>
              <a:t>Site matched to experience</a:t>
            </a:r>
          </a:p>
          <a:p>
            <a:pPr lvl="1"/>
            <a:r>
              <a:rPr lang="en-GB" dirty="0" smtClean="0"/>
              <a:t>More adventurous set minimum qualification and experience</a:t>
            </a:r>
          </a:p>
          <a:p>
            <a:r>
              <a:rPr lang="en-GB" dirty="0" smtClean="0"/>
              <a:t>Safety Training</a:t>
            </a:r>
          </a:p>
          <a:p>
            <a:r>
              <a:rPr lang="en-GB" dirty="0" smtClean="0"/>
              <a:t>Scuba Diver Crossover</a:t>
            </a:r>
          </a:p>
          <a:p>
            <a:r>
              <a:rPr lang="en-GB" dirty="0" smtClean="0"/>
              <a:t>Buddy Pairs</a:t>
            </a:r>
          </a:p>
          <a:p>
            <a:pPr lvl="1"/>
            <a:r>
              <a:rPr lang="en-GB" dirty="0" smtClean="0"/>
              <a:t>Inexperience with experienced?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ivers looking to extend experience?</a:t>
            </a:r>
          </a:p>
          <a:p>
            <a:pPr lvl="1"/>
            <a:r>
              <a:rPr lang="en-GB" dirty="0" smtClean="0"/>
              <a:t>Training?</a:t>
            </a:r>
          </a:p>
          <a:p>
            <a:pPr lvl="1"/>
            <a:endParaRPr lang="en-GB" dirty="0" smtClean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9475" y="1829018"/>
            <a:ext cx="4454525" cy="3248025"/>
          </a:xfrm>
        </p:spPr>
      </p:pic>
    </p:spTree>
    <p:extLst>
      <p:ext uri="{BB962C8B-B14F-4D97-AF65-F5344CB8AC3E}">
        <p14:creationId xmlns:p14="http://schemas.microsoft.com/office/powerpoint/2010/main" val="177962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– Where? - Sites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670236"/>
          </a:xfrm>
        </p:spPr>
        <p:txBody>
          <a:bodyPr/>
          <a:lstStyle/>
          <a:p>
            <a:r>
              <a:rPr lang="en-GB" dirty="0" smtClean="0"/>
              <a:t>Features</a:t>
            </a:r>
          </a:p>
          <a:p>
            <a:pPr lvl="1"/>
            <a:r>
              <a:rPr lang="en-GB" dirty="0" smtClean="0"/>
              <a:t>Reefs</a:t>
            </a:r>
          </a:p>
          <a:p>
            <a:pPr lvl="1"/>
            <a:r>
              <a:rPr lang="en-GB" dirty="0" smtClean="0"/>
              <a:t>Wrecks</a:t>
            </a:r>
          </a:p>
          <a:p>
            <a:pPr lvl="1"/>
            <a:r>
              <a:rPr lang="en-GB" dirty="0" smtClean="0"/>
              <a:t>Rivers</a:t>
            </a:r>
          </a:p>
          <a:p>
            <a:pPr lvl="1"/>
            <a:r>
              <a:rPr lang="en-GB" dirty="0" smtClean="0"/>
              <a:t>Quarries and lakes</a:t>
            </a:r>
          </a:p>
          <a:p>
            <a:r>
              <a:rPr lang="en-GB" dirty="0" smtClean="0"/>
              <a:t>Use of OS Maps/Charts</a:t>
            </a:r>
          </a:p>
          <a:p>
            <a:r>
              <a:rPr lang="en-GB" dirty="0" smtClean="0"/>
              <a:t>Identifying new sites</a:t>
            </a:r>
          </a:p>
          <a:p>
            <a:r>
              <a:rPr lang="en-GB" dirty="0" smtClean="0"/>
              <a:t>Entry/exit depth</a:t>
            </a:r>
            <a:endParaRPr lang="en-GB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3125" y="3038475"/>
            <a:ext cx="3186113" cy="2949575"/>
          </a:xfr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0271" y="1114067"/>
            <a:ext cx="3218309" cy="192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77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/>
          <a:lstStyle/>
          <a:p>
            <a:r>
              <a:rPr lang="en-GB" dirty="0" smtClean="0"/>
              <a:t>Planning – When? - Weather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414029"/>
          </a:xfrm>
        </p:spPr>
        <p:txBody>
          <a:bodyPr/>
          <a:lstStyle/>
          <a:p>
            <a:r>
              <a:rPr lang="en-GB" dirty="0" smtClean="0"/>
              <a:t>Effects of Wind</a:t>
            </a:r>
          </a:p>
          <a:p>
            <a:pPr lvl="1"/>
            <a:r>
              <a:rPr lang="en-GB" dirty="0" smtClean="0"/>
              <a:t>Generates waves and sea swell</a:t>
            </a:r>
          </a:p>
          <a:p>
            <a:pPr lvl="2"/>
            <a:r>
              <a:rPr lang="en-GB" dirty="0" smtClean="0"/>
              <a:t>Height depends on direction and time</a:t>
            </a:r>
          </a:p>
          <a:p>
            <a:pPr lvl="2"/>
            <a:r>
              <a:rPr lang="en-GB" dirty="0" smtClean="0"/>
              <a:t>Height depends on wind strength</a:t>
            </a:r>
          </a:p>
          <a:p>
            <a:pPr lvl="1"/>
            <a:r>
              <a:rPr lang="en-GB" dirty="0" smtClean="0"/>
              <a:t>Wind and Waves can affect visibility</a:t>
            </a:r>
          </a:p>
          <a:p>
            <a:pPr lvl="2"/>
            <a:r>
              <a:rPr lang="en-GB" dirty="0" smtClean="0"/>
              <a:t>Sites closer to coast more affected</a:t>
            </a:r>
          </a:p>
          <a:p>
            <a:pPr lvl="2"/>
            <a:r>
              <a:rPr lang="en-GB" dirty="0" smtClean="0"/>
              <a:t>Breaking waves cause more turbulence</a:t>
            </a:r>
          </a:p>
          <a:p>
            <a:r>
              <a:rPr lang="en-GB" dirty="0" smtClean="0"/>
              <a:t>Rain/Fog</a:t>
            </a:r>
          </a:p>
          <a:p>
            <a:pPr lvl="1"/>
            <a:r>
              <a:rPr lang="en-GB" dirty="0" smtClean="0"/>
              <a:t>Both can reduce surface visibility</a:t>
            </a:r>
          </a:p>
          <a:p>
            <a:pPr lvl="1"/>
            <a:r>
              <a:rPr lang="en-GB" dirty="0" smtClean="0"/>
              <a:t>Compromising safety by risk of separation</a:t>
            </a:r>
          </a:p>
          <a:p>
            <a:pPr lvl="2"/>
            <a:endParaRPr lang="en-GB" dirty="0"/>
          </a:p>
        </p:txBody>
      </p:sp>
      <p:pic>
        <p:nvPicPr>
          <p:cNvPr id="5" name="Picture 4"/>
          <p:cNvPicPr>
            <a:picLocks noGrp="1"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7886" y="2609735"/>
            <a:ext cx="3511995" cy="2483386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60" y="3717481"/>
            <a:ext cx="637752" cy="692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821" y="3890802"/>
            <a:ext cx="535834" cy="461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716" y="3521372"/>
            <a:ext cx="849262" cy="890400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1062" y="1319725"/>
            <a:ext cx="2546350" cy="178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46" r="16289"/>
          <a:stretch>
            <a:fillRect/>
          </a:stretch>
        </p:blipFill>
        <p:spPr bwMode="auto">
          <a:xfrm>
            <a:off x="6321062" y="4450977"/>
            <a:ext cx="2565400" cy="128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90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/>
          <a:lstStyle/>
          <a:p>
            <a:r>
              <a:rPr lang="en-GB" dirty="0" smtClean="0"/>
              <a:t>Planning – When? - Weather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018775"/>
          </a:xfrm>
        </p:spPr>
        <p:txBody>
          <a:bodyPr/>
          <a:lstStyle/>
          <a:p>
            <a:r>
              <a:rPr lang="en-GB" dirty="0" smtClean="0"/>
              <a:t>Temperature</a:t>
            </a:r>
          </a:p>
          <a:p>
            <a:pPr lvl="1"/>
            <a:r>
              <a:rPr lang="en-GB" dirty="0" smtClean="0"/>
              <a:t>Hot Weather can cause overheating</a:t>
            </a:r>
          </a:p>
          <a:p>
            <a:pPr lvl="2"/>
            <a:r>
              <a:rPr lang="en-GB" dirty="0" smtClean="0"/>
              <a:t>Risk hyperthermia</a:t>
            </a:r>
          </a:p>
          <a:p>
            <a:pPr lvl="2"/>
            <a:r>
              <a:rPr lang="en-GB" dirty="0" smtClean="0"/>
              <a:t>Maintain fluid intake to limit dehydration</a:t>
            </a:r>
          </a:p>
          <a:p>
            <a:pPr lvl="1"/>
            <a:r>
              <a:rPr lang="en-GB" dirty="0" smtClean="0"/>
              <a:t>Cold Weather and wind can create wind chill</a:t>
            </a:r>
          </a:p>
          <a:p>
            <a:pPr lvl="1"/>
            <a:r>
              <a:rPr lang="en-GB" dirty="0" smtClean="0"/>
              <a:t>Planning may highlight need for relevant thermal protection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582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– When - Tides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516621"/>
          </a:xfrm>
        </p:spPr>
        <p:txBody>
          <a:bodyPr/>
          <a:lstStyle/>
          <a:p>
            <a:r>
              <a:rPr lang="en-GB" dirty="0" smtClean="0"/>
              <a:t>Finding Flow Rate</a:t>
            </a:r>
          </a:p>
          <a:p>
            <a:pPr lvl="1"/>
            <a:r>
              <a:rPr lang="en-GB" dirty="0" smtClean="0"/>
              <a:t>Can be found on a Chart</a:t>
            </a:r>
          </a:p>
          <a:p>
            <a:r>
              <a:rPr lang="en-GB" dirty="0" smtClean="0"/>
              <a:t>Time of Least Water movement</a:t>
            </a:r>
          </a:p>
          <a:p>
            <a:pPr lvl="1"/>
            <a:r>
              <a:rPr lang="en-GB" dirty="0" smtClean="0"/>
              <a:t>Slack water</a:t>
            </a:r>
          </a:p>
          <a:p>
            <a:r>
              <a:rPr lang="en-GB" dirty="0" smtClean="0"/>
              <a:t>Tidal Diamond Table (4 columns)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dirty="0" smtClean="0"/>
              <a:t>Hours before and after HW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dirty="0" smtClean="0"/>
              <a:t>Direction of flow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dirty="0" smtClean="0"/>
              <a:t>Speed (in knots) of flow Spring Tides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dirty="0"/>
              <a:t>Speed (in knots) of flow </a:t>
            </a:r>
            <a:r>
              <a:rPr lang="en-GB" dirty="0" smtClean="0"/>
              <a:t>Neap </a:t>
            </a:r>
            <a:r>
              <a:rPr lang="en-GB" dirty="0"/>
              <a:t>Tides</a:t>
            </a:r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8108" y="3431381"/>
            <a:ext cx="3127375" cy="248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819650" y="1383320"/>
            <a:ext cx="4144962" cy="1839913"/>
            <a:chOff x="4106863" y="1660525"/>
            <a:chExt cx="4144962" cy="1839913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4106863" y="1933575"/>
              <a:ext cx="2955925" cy="1547813"/>
              <a:chOff x="2568" y="1234"/>
              <a:chExt cx="1880" cy="975"/>
            </a:xfrm>
          </p:grpSpPr>
          <p:sp>
            <p:nvSpPr>
              <p:cNvPr id="17" name="Rectangle 5"/>
              <p:cNvSpPr>
                <a:spLocks noChangeArrowheads="1"/>
              </p:cNvSpPr>
              <p:nvPr/>
            </p:nvSpPr>
            <p:spPr bwMode="auto">
              <a:xfrm>
                <a:off x="2571" y="1234"/>
                <a:ext cx="1877" cy="975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prstDash val="dash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endParaRPr kumimoji="0" lang="en-US" altLang="en-US" sz="4400" b="1" i="1" u="none" strike="noStrike" kern="0" cap="none" spc="0" normalizeH="0" baseline="0" noProof="0">
                  <a:ln>
                    <a:noFill/>
                  </a:ln>
                  <a:solidFill>
                    <a:srgbClr val="4D565A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18" name="Line 6"/>
              <p:cNvSpPr>
                <a:spLocks noChangeShapeType="1"/>
              </p:cNvSpPr>
              <p:nvPr/>
            </p:nvSpPr>
            <p:spPr bwMode="auto">
              <a:xfrm>
                <a:off x="2568" y="1242"/>
                <a:ext cx="1872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endParaRPr kumimoji="0" lang="en-GB" sz="4400" b="1" i="1" u="none" strike="noStrike" kern="0" cap="none" spc="0" normalizeH="0" baseline="0" noProof="0" smtClean="0">
                  <a:ln>
                    <a:noFill/>
                  </a:ln>
                  <a:solidFill>
                    <a:srgbClr val="4D565A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7177088" y="1955800"/>
              <a:ext cx="1074737" cy="709613"/>
              <a:chOff x="4457" y="1241"/>
              <a:chExt cx="677" cy="447"/>
            </a:xfrm>
          </p:grpSpPr>
          <p:sp>
            <p:nvSpPr>
              <p:cNvPr id="15" name="Text Box 16"/>
              <p:cNvSpPr txBox="1">
                <a:spLocks noChangeArrowheads="1"/>
              </p:cNvSpPr>
              <p:nvPr/>
            </p:nvSpPr>
            <p:spPr bwMode="auto">
              <a:xfrm>
                <a:off x="4467" y="1241"/>
                <a:ext cx="667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4D565A"/>
                    </a:solidFill>
                    <a:effectLst/>
                    <a:uLnTx/>
                    <a:uFillTx/>
                    <a:latin typeface="Arial" charset="0"/>
                  </a:rPr>
                  <a:t>Tidal Range</a:t>
                </a:r>
              </a:p>
            </p:txBody>
          </p:sp>
          <p:sp>
            <p:nvSpPr>
              <p:cNvPr id="16" name="AutoShape 17"/>
              <p:cNvSpPr>
                <a:spLocks/>
              </p:cNvSpPr>
              <p:nvPr/>
            </p:nvSpPr>
            <p:spPr bwMode="auto">
              <a:xfrm>
                <a:off x="4457" y="1242"/>
                <a:ext cx="47" cy="446"/>
              </a:xfrm>
              <a:prstGeom prst="rightBracket">
                <a:avLst>
                  <a:gd name="adj" fmla="val 79078"/>
                </a:avLst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endParaRPr kumimoji="0" lang="en-US" altLang="en-US" sz="4400" b="1" i="1" u="none" strike="noStrike" kern="0" cap="none" spc="0" normalizeH="0" baseline="0" noProof="0">
                  <a:ln>
                    <a:noFill/>
                  </a:ln>
                  <a:solidFill>
                    <a:srgbClr val="4D565A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</p:grpSp>
        <p:grpSp>
          <p:nvGrpSpPr>
            <p:cNvPr id="9" name="Group 28"/>
            <p:cNvGrpSpPr>
              <a:grpSpLocks/>
            </p:cNvGrpSpPr>
            <p:nvPr/>
          </p:nvGrpSpPr>
          <p:grpSpPr bwMode="auto">
            <a:xfrm>
              <a:off x="5707063" y="1660525"/>
              <a:ext cx="608012" cy="1830388"/>
              <a:chOff x="3370" y="1054"/>
              <a:chExt cx="383" cy="1162"/>
            </a:xfrm>
          </p:grpSpPr>
          <p:sp>
            <p:nvSpPr>
              <p:cNvPr id="13" name="Text Box 29"/>
              <p:cNvSpPr txBox="1">
                <a:spLocks noChangeArrowheads="1"/>
              </p:cNvSpPr>
              <p:nvPr/>
            </p:nvSpPr>
            <p:spPr bwMode="auto">
              <a:xfrm>
                <a:off x="3370" y="1054"/>
                <a:ext cx="38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4D565A"/>
                    </a:solidFill>
                    <a:effectLst/>
                    <a:uLnTx/>
                    <a:uFillTx/>
                    <a:latin typeface="Arial" charset="0"/>
                  </a:rPr>
                  <a:t>HW</a:t>
                </a:r>
              </a:p>
            </p:txBody>
          </p:sp>
          <p:sp>
            <p:nvSpPr>
              <p:cNvPr id="14" name="Line 30"/>
              <p:cNvSpPr>
                <a:spLocks noChangeShapeType="1"/>
              </p:cNvSpPr>
              <p:nvPr/>
            </p:nvSpPr>
            <p:spPr bwMode="auto">
              <a:xfrm>
                <a:off x="3581" y="1244"/>
                <a:ext cx="0" cy="972"/>
              </a:xfrm>
              <a:prstGeom prst="line">
                <a:avLst/>
              </a:prstGeom>
              <a:noFill/>
              <a:ln w="38100">
                <a:solidFill>
                  <a:srgbClr val="000066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endParaRPr kumimoji="0" lang="en-GB" sz="4400" b="1" i="1" u="none" strike="noStrike" kern="0" cap="none" spc="0" normalizeH="0" baseline="0" noProof="0" smtClean="0">
                  <a:ln>
                    <a:noFill/>
                  </a:ln>
                  <a:solidFill>
                    <a:srgbClr val="4D565A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Group 31"/>
            <p:cNvGrpSpPr>
              <a:grpSpLocks/>
            </p:cNvGrpSpPr>
            <p:nvPr/>
          </p:nvGrpSpPr>
          <p:grpSpPr bwMode="auto">
            <a:xfrm>
              <a:off x="4819650" y="2349500"/>
              <a:ext cx="579438" cy="1150938"/>
              <a:chOff x="2892" y="1502"/>
              <a:chExt cx="365" cy="707"/>
            </a:xfrm>
          </p:grpSpPr>
          <p:sp>
            <p:nvSpPr>
              <p:cNvPr id="11" name="Text Box 32"/>
              <p:cNvSpPr txBox="1">
                <a:spLocks noChangeArrowheads="1"/>
              </p:cNvSpPr>
              <p:nvPr/>
            </p:nvSpPr>
            <p:spPr bwMode="auto">
              <a:xfrm>
                <a:off x="2892" y="1502"/>
                <a:ext cx="36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565A"/>
                    </a:solidFill>
                    <a:effectLst/>
                    <a:uLnTx/>
                    <a:uFillTx/>
                    <a:latin typeface="Arial" charset="0"/>
                  </a:rPr>
                  <a:t>LW</a:t>
                </a:r>
              </a:p>
            </p:txBody>
          </p:sp>
          <p:sp>
            <p:nvSpPr>
              <p:cNvPr id="12" name="Line 33"/>
              <p:cNvSpPr>
                <a:spLocks noChangeShapeType="1"/>
              </p:cNvSpPr>
              <p:nvPr/>
            </p:nvSpPr>
            <p:spPr bwMode="auto">
              <a:xfrm>
                <a:off x="3072" y="1700"/>
                <a:ext cx="0" cy="509"/>
              </a:xfrm>
              <a:prstGeom prst="line">
                <a:avLst/>
              </a:prstGeom>
              <a:noFill/>
              <a:ln w="38100">
                <a:solidFill>
                  <a:srgbClr val="000066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4D565A"/>
                  </a:buClr>
                  <a:buSzTx/>
                  <a:buFontTx/>
                  <a:buNone/>
                  <a:tabLst/>
                  <a:defRPr/>
                </a:pPr>
                <a:endParaRPr kumimoji="0" lang="en-GB" sz="4400" b="1" i="1" u="none" strike="noStrike" kern="0" cap="none" spc="0" normalizeH="0" baseline="0" noProof="0" smtClean="0">
                  <a:ln>
                    <a:noFill/>
                  </a:ln>
                  <a:solidFill>
                    <a:srgbClr val="4D565A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302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– When - Tides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990836"/>
          </a:xfrm>
        </p:spPr>
        <p:txBody>
          <a:bodyPr/>
          <a:lstStyle/>
          <a:p>
            <a:r>
              <a:rPr lang="en-GB" dirty="0" smtClean="0"/>
              <a:t>Planning Drift Snorkels</a:t>
            </a:r>
          </a:p>
          <a:p>
            <a:pPr lvl="1"/>
            <a:r>
              <a:rPr lang="en-GB" dirty="0" smtClean="0"/>
              <a:t>Need to understand direction of travel</a:t>
            </a:r>
          </a:p>
          <a:p>
            <a:pPr lvl="1"/>
            <a:r>
              <a:rPr lang="en-GB" dirty="0" smtClean="0"/>
              <a:t>Allow boat cover to follow</a:t>
            </a:r>
          </a:p>
          <a:p>
            <a:pPr lvl="1"/>
            <a:r>
              <a:rPr lang="en-GB" dirty="0" smtClean="0"/>
              <a:t>Ensure safe direction (avoid hazards)</a:t>
            </a:r>
          </a:p>
          <a:p>
            <a:r>
              <a:rPr lang="en-GB" dirty="0" smtClean="0"/>
              <a:t>Entry/exits</a:t>
            </a:r>
          </a:p>
          <a:p>
            <a:pPr lvl="1"/>
            <a:r>
              <a:rPr lang="en-GB" dirty="0" smtClean="0"/>
              <a:t>Tide may impact</a:t>
            </a:r>
          </a:p>
          <a:p>
            <a:pPr lvl="1"/>
            <a:r>
              <a:rPr lang="en-GB" dirty="0" smtClean="0"/>
              <a:t>At high tide deep water entry from height</a:t>
            </a:r>
          </a:p>
          <a:p>
            <a:pPr lvl="1"/>
            <a:r>
              <a:rPr lang="en-GB" dirty="0" smtClean="0"/>
              <a:t>Low tide exit may be difficult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7888" y="3500438"/>
            <a:ext cx="3186112" cy="2078037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4752" y="1098397"/>
            <a:ext cx="3187700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78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– Weather Forecasts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129336"/>
          </a:xfrm>
        </p:spPr>
        <p:txBody>
          <a:bodyPr/>
          <a:lstStyle/>
          <a:p>
            <a:r>
              <a:rPr lang="en-GB" dirty="0" smtClean="0"/>
              <a:t>Important part of planning</a:t>
            </a:r>
          </a:p>
          <a:p>
            <a:pPr lvl="1"/>
            <a:r>
              <a:rPr lang="en-GB" dirty="0" smtClean="0"/>
              <a:t>Decide if dive can go ahead</a:t>
            </a:r>
          </a:p>
          <a:p>
            <a:pPr lvl="1"/>
            <a:r>
              <a:rPr lang="en-GB" dirty="0" smtClean="0"/>
              <a:t>Known sites aware of relevant impacts</a:t>
            </a:r>
          </a:p>
          <a:p>
            <a:pPr lvl="1"/>
            <a:r>
              <a:rPr lang="en-GB" dirty="0" smtClean="0"/>
              <a:t>Alternative sites?</a:t>
            </a:r>
          </a:p>
          <a:p>
            <a:r>
              <a:rPr lang="en-GB" dirty="0" smtClean="0"/>
              <a:t>Beaufort wind scale</a:t>
            </a:r>
          </a:p>
          <a:p>
            <a:pPr lvl="1"/>
            <a:r>
              <a:rPr lang="en-GB" dirty="0" smtClean="0"/>
              <a:t>‘Force’</a:t>
            </a:r>
          </a:p>
          <a:p>
            <a:pPr lvl="1"/>
            <a:r>
              <a:rPr lang="en-GB" dirty="0" smtClean="0"/>
              <a:t>Beaufort scale Force 1 to 12</a:t>
            </a:r>
          </a:p>
          <a:p>
            <a:pPr lvl="2"/>
            <a:r>
              <a:rPr lang="en-GB" dirty="0" smtClean="0"/>
              <a:t>1 calm conditions</a:t>
            </a:r>
          </a:p>
          <a:p>
            <a:pPr lvl="2"/>
            <a:r>
              <a:rPr lang="en-GB" dirty="0" smtClean="0"/>
              <a:t>12 Hurricane winds</a:t>
            </a:r>
          </a:p>
          <a:p>
            <a:pPr lvl="2"/>
            <a:r>
              <a:rPr lang="en-GB" dirty="0" smtClean="0"/>
              <a:t>Force 4 normally limit of </a:t>
            </a:r>
            <a:r>
              <a:rPr lang="en-GB" dirty="0" smtClean="0"/>
              <a:t>snorkelling activities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9325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– Weather Forecasts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2849498"/>
          </a:xfrm>
        </p:spPr>
        <p:txBody>
          <a:bodyPr/>
          <a:lstStyle/>
          <a:p>
            <a:r>
              <a:rPr lang="en-GB" dirty="0" smtClean="0"/>
              <a:t>Shipping/Inshore forecasts</a:t>
            </a:r>
          </a:p>
          <a:p>
            <a:pPr lvl="1"/>
            <a:r>
              <a:rPr lang="en-GB" dirty="0" smtClean="0"/>
              <a:t>In UK Radio 4 four times a day</a:t>
            </a:r>
          </a:p>
          <a:p>
            <a:pPr lvl="1"/>
            <a:r>
              <a:rPr lang="en-GB" dirty="0" smtClean="0"/>
              <a:t>Local radio may also give forecasts</a:t>
            </a:r>
          </a:p>
          <a:p>
            <a:pPr lvl="1"/>
            <a:r>
              <a:rPr lang="en-GB" dirty="0" smtClean="0"/>
              <a:t>TV carries national and regional forecasts</a:t>
            </a:r>
          </a:p>
          <a:p>
            <a:pPr lvl="1"/>
            <a:r>
              <a:rPr lang="en-GB" dirty="0" smtClean="0"/>
              <a:t>Web sites and phone Apps available</a:t>
            </a:r>
          </a:p>
          <a:p>
            <a:pPr lvl="1"/>
            <a:r>
              <a:rPr lang="en-GB" dirty="0" smtClean="0"/>
              <a:t>Coastguard issue VHF forecasts and can provide updates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23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/>
          <a:lstStyle/>
          <a:p>
            <a:r>
              <a:rPr lang="en-GB" dirty="0" smtClean="0"/>
              <a:t>Quiz 1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2644314"/>
          </a:xfrm>
        </p:spPr>
        <p:txBody>
          <a:bodyPr/>
          <a:lstStyle/>
          <a:p>
            <a:r>
              <a:rPr lang="en-GB" altLang="en-US" dirty="0" smtClean="0"/>
              <a:t>What weather can affect diving?</a:t>
            </a:r>
          </a:p>
          <a:p>
            <a:pPr lvl="1"/>
            <a:r>
              <a:rPr lang="en-GB" altLang="en-US" dirty="0" smtClean="0"/>
              <a:t>Direction and time of wind</a:t>
            </a:r>
          </a:p>
          <a:p>
            <a:pPr lvl="1"/>
            <a:r>
              <a:rPr lang="en-GB" altLang="en-US" dirty="0" smtClean="0"/>
              <a:t>Strength of the wind</a:t>
            </a:r>
          </a:p>
          <a:p>
            <a:pPr lvl="1"/>
            <a:r>
              <a:rPr lang="en-GB" altLang="en-US" dirty="0" smtClean="0"/>
              <a:t>Rain/Fog</a:t>
            </a:r>
          </a:p>
          <a:p>
            <a:r>
              <a:rPr lang="en-GB" altLang="en-US" dirty="0" smtClean="0"/>
              <a:t>What wind force limits diving?</a:t>
            </a:r>
          </a:p>
          <a:p>
            <a:pPr lvl="1"/>
            <a:r>
              <a:rPr lang="en-GB" altLang="en-US" dirty="0" smtClean="0"/>
              <a:t>Force 4 or higher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4244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/>
          <a:lstStyle/>
          <a:p>
            <a:r>
              <a:rPr lang="en-GB" dirty="0" smtClean="0"/>
              <a:t>Planning – What? - Other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337085"/>
          </a:xfrm>
        </p:spPr>
        <p:txBody>
          <a:bodyPr/>
          <a:lstStyle/>
          <a:p>
            <a:r>
              <a:rPr lang="en-GB" dirty="0" smtClean="0"/>
              <a:t>Costings</a:t>
            </a:r>
          </a:p>
          <a:p>
            <a:pPr lvl="1"/>
            <a:r>
              <a:rPr lang="en-GB" dirty="0" smtClean="0"/>
              <a:t>Entry fees</a:t>
            </a:r>
          </a:p>
          <a:p>
            <a:pPr lvl="1"/>
            <a:r>
              <a:rPr lang="en-GB" dirty="0" smtClean="0"/>
              <a:t>Boat costs</a:t>
            </a:r>
          </a:p>
          <a:p>
            <a:pPr lvl="1"/>
            <a:r>
              <a:rPr lang="en-GB" dirty="0" smtClean="0"/>
              <a:t>Accommodation</a:t>
            </a:r>
          </a:p>
          <a:p>
            <a:pPr lvl="1"/>
            <a:r>
              <a:rPr lang="en-GB" dirty="0" smtClean="0"/>
              <a:t>Food/drink</a:t>
            </a:r>
          </a:p>
          <a:p>
            <a:pPr lvl="1"/>
            <a:r>
              <a:rPr lang="en-GB" dirty="0" smtClean="0"/>
              <a:t>Travel Costs</a:t>
            </a:r>
          </a:p>
          <a:p>
            <a:r>
              <a:rPr lang="en-GB" dirty="0" smtClean="0"/>
              <a:t>Parking/access</a:t>
            </a:r>
          </a:p>
          <a:p>
            <a:pPr lvl="1"/>
            <a:r>
              <a:rPr lang="en-GB" dirty="0" smtClean="0"/>
              <a:t>Parking at site or walk?</a:t>
            </a:r>
          </a:p>
          <a:p>
            <a:pPr lvl="1"/>
            <a:r>
              <a:rPr lang="en-GB" dirty="0" smtClean="0"/>
              <a:t>Is there a charge?</a:t>
            </a:r>
          </a:p>
          <a:p>
            <a:pPr lvl="1"/>
            <a:r>
              <a:rPr lang="en-GB" dirty="0" smtClean="0"/>
              <a:t>Boat access/launching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59" r="46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183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/>
          <a:lstStyle/>
          <a:p>
            <a:r>
              <a:rPr lang="en-GB" dirty="0" smtClean="0"/>
              <a:t>Planning – What? - Other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060086"/>
          </a:xfrm>
        </p:spPr>
        <p:txBody>
          <a:bodyPr/>
          <a:lstStyle/>
          <a:p>
            <a:r>
              <a:rPr lang="en-GB" dirty="0" smtClean="0"/>
              <a:t>Changing/toilet facilities</a:t>
            </a:r>
          </a:p>
          <a:p>
            <a:pPr lvl="1"/>
            <a:r>
              <a:rPr lang="en-GB" dirty="0" smtClean="0"/>
              <a:t>What facilities available?</a:t>
            </a:r>
          </a:p>
          <a:p>
            <a:pPr lvl="1"/>
            <a:r>
              <a:rPr lang="en-GB" dirty="0" smtClean="0"/>
              <a:t>Is there a charge?</a:t>
            </a:r>
          </a:p>
          <a:p>
            <a:pPr lvl="1"/>
            <a:r>
              <a:rPr lang="en-GB" dirty="0" smtClean="0"/>
              <a:t>Is food and drink available</a:t>
            </a:r>
          </a:p>
          <a:p>
            <a:r>
              <a:rPr lang="en-GB" dirty="0" smtClean="0"/>
              <a:t>Safeguarding</a:t>
            </a:r>
          </a:p>
          <a:p>
            <a:pPr lvl="1"/>
            <a:r>
              <a:rPr lang="en-GB" dirty="0" smtClean="0"/>
              <a:t>young people involved? </a:t>
            </a:r>
          </a:p>
          <a:p>
            <a:pPr lvl="2"/>
            <a:r>
              <a:rPr lang="en-GB" dirty="0" smtClean="0"/>
              <a:t>Ensure their wellbeing</a:t>
            </a:r>
          </a:p>
          <a:p>
            <a:pPr lvl="2"/>
            <a:r>
              <a:rPr lang="en-GB" dirty="0" smtClean="0"/>
              <a:t>Parents attend?</a:t>
            </a:r>
          </a:p>
          <a:p>
            <a:pPr lvl="2"/>
            <a:r>
              <a:rPr lang="en-GB" dirty="0" smtClean="0"/>
              <a:t>Adults happy to be responsible?</a:t>
            </a:r>
          </a:p>
          <a:p>
            <a:pPr lvl="2"/>
            <a:r>
              <a:rPr lang="en-GB" dirty="0" smtClean="0"/>
              <a:t>BSAC Safeguarding (see SMT2)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96" r="244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358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520676"/>
            <a:ext cx="5271248" cy="5068054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Once Planning complete</a:t>
            </a:r>
          </a:p>
          <a:p>
            <a:r>
              <a:rPr lang="en-GB" dirty="0" smtClean="0"/>
              <a:t>Where 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s the diving taking place</a:t>
            </a:r>
          </a:p>
          <a:p>
            <a:r>
              <a:rPr lang="en-GB" dirty="0" smtClean="0"/>
              <a:t>When </a:t>
            </a:r>
          </a:p>
          <a:p>
            <a:pPr lvl="1"/>
            <a:r>
              <a:rPr lang="en-GB" dirty="0" smtClean="0"/>
              <a:t>Date and time</a:t>
            </a:r>
          </a:p>
          <a:p>
            <a:r>
              <a:rPr lang="en-GB" dirty="0" smtClean="0"/>
              <a:t>Group Equipment </a:t>
            </a:r>
          </a:p>
          <a:p>
            <a:pPr lvl="1"/>
            <a:r>
              <a:rPr lang="en-GB" dirty="0" smtClean="0"/>
              <a:t>What to bring</a:t>
            </a:r>
          </a:p>
          <a:p>
            <a:pPr lvl="1"/>
            <a:r>
              <a:rPr lang="en-GB" dirty="0" smtClean="0"/>
              <a:t>What will be provided</a:t>
            </a:r>
          </a:p>
          <a:p>
            <a:r>
              <a:rPr lang="en-GB" dirty="0" smtClean="0"/>
              <a:t>Contacts </a:t>
            </a:r>
          </a:p>
          <a:p>
            <a:pPr lvl="1"/>
            <a:r>
              <a:rPr lang="en-GB" dirty="0" smtClean="0"/>
              <a:t>Who to contact with questions</a:t>
            </a:r>
          </a:p>
          <a:p>
            <a:pPr lvl="1"/>
            <a:r>
              <a:rPr lang="en-GB" dirty="0" smtClean="0"/>
              <a:t>Emergency contact details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626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Equipment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747453"/>
          </a:xfrm>
        </p:spPr>
        <p:txBody>
          <a:bodyPr/>
          <a:lstStyle/>
          <a:p>
            <a:r>
              <a:rPr lang="en-GB" dirty="0" smtClean="0"/>
              <a:t>Personal</a:t>
            </a:r>
          </a:p>
          <a:p>
            <a:pPr lvl="1"/>
            <a:r>
              <a:rPr lang="en-GB" dirty="0" smtClean="0"/>
              <a:t>What to bring (mask, fins, snorkel, wetsuit, food/drink)</a:t>
            </a:r>
          </a:p>
          <a:p>
            <a:r>
              <a:rPr lang="en-GB" dirty="0" smtClean="0"/>
              <a:t>Leaders</a:t>
            </a:r>
          </a:p>
          <a:p>
            <a:pPr lvl="1"/>
            <a:r>
              <a:rPr lang="en-GB" dirty="0" smtClean="0"/>
              <a:t>SMB, Compass, torch</a:t>
            </a:r>
          </a:p>
          <a:p>
            <a:r>
              <a:rPr lang="en-GB" dirty="0" smtClean="0"/>
              <a:t>Group</a:t>
            </a:r>
          </a:p>
          <a:p>
            <a:pPr lvl="1"/>
            <a:r>
              <a:rPr lang="en-GB" dirty="0" smtClean="0"/>
              <a:t>First Aid Kit, Oxygen </a:t>
            </a:r>
          </a:p>
          <a:p>
            <a:pPr lvl="1"/>
            <a:r>
              <a:rPr lang="en-GB" dirty="0" smtClean="0"/>
              <a:t>Site plan</a:t>
            </a:r>
          </a:p>
          <a:p>
            <a:pPr lvl="1"/>
            <a:r>
              <a:rPr lang="en-GB" dirty="0" smtClean="0"/>
              <a:t>Marker buoys </a:t>
            </a:r>
          </a:p>
          <a:p>
            <a:pPr lvl="1"/>
            <a:r>
              <a:rPr lang="en-GB" dirty="0" smtClean="0"/>
              <a:t>Dive plan</a:t>
            </a:r>
          </a:p>
          <a:p>
            <a:pPr lvl="1"/>
            <a:r>
              <a:rPr lang="en-GB" dirty="0" smtClean="0"/>
              <a:t>Boat?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9276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Brief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21669"/>
          </a:xfrm>
        </p:spPr>
        <p:txBody>
          <a:bodyPr/>
          <a:lstStyle/>
          <a:p>
            <a:r>
              <a:rPr lang="en-GB" dirty="0" smtClean="0"/>
              <a:t>Leaders Brief</a:t>
            </a:r>
          </a:p>
          <a:p>
            <a:pPr lvl="1"/>
            <a:r>
              <a:rPr lang="en-GB" dirty="0" smtClean="0"/>
              <a:t>Planned in advance</a:t>
            </a:r>
          </a:p>
          <a:p>
            <a:pPr lvl="1"/>
            <a:r>
              <a:rPr lang="en-GB" dirty="0" smtClean="0"/>
              <a:t>Written down to ensure all covered</a:t>
            </a:r>
          </a:p>
          <a:p>
            <a:r>
              <a:rPr lang="en-GB" dirty="0" smtClean="0"/>
              <a:t>SEEDS</a:t>
            </a:r>
          </a:p>
          <a:p>
            <a:pPr lvl="1"/>
            <a:r>
              <a:rPr lang="en-GB" dirty="0" smtClean="0"/>
              <a:t>Safety – everyone fit, aware of site?</a:t>
            </a:r>
          </a:p>
          <a:p>
            <a:pPr lvl="1"/>
            <a:r>
              <a:rPr lang="en-GB" dirty="0" smtClean="0"/>
              <a:t>Exercise – dive plan, depths, </a:t>
            </a:r>
            <a:r>
              <a:rPr lang="en-GB" smtClean="0"/>
              <a:t>times,      	access</a:t>
            </a:r>
            <a:r>
              <a:rPr lang="en-GB" dirty="0" smtClean="0"/>
              <a:t>, any training</a:t>
            </a:r>
          </a:p>
          <a:p>
            <a:pPr lvl="1"/>
            <a:r>
              <a:rPr lang="en-GB" dirty="0" smtClean="0"/>
              <a:t>Equipment – shotlines, markers, survey</a:t>
            </a:r>
          </a:p>
          <a:p>
            <a:pPr lvl="1"/>
            <a:r>
              <a:rPr lang="en-GB" dirty="0" smtClean="0"/>
              <a:t>Discipline – how to behave as a group</a:t>
            </a:r>
          </a:p>
          <a:p>
            <a:pPr lvl="1"/>
            <a:r>
              <a:rPr lang="en-GB" dirty="0" smtClean="0"/>
              <a:t>Signals – diver to cover and vice versa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48276" y="109032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169822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Surface Cover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798476"/>
          </a:xfrm>
        </p:spPr>
        <p:txBody>
          <a:bodyPr/>
          <a:lstStyle/>
          <a:p>
            <a:r>
              <a:rPr lang="en-GB" dirty="0" smtClean="0"/>
              <a:t>Boat or shore</a:t>
            </a:r>
          </a:p>
          <a:p>
            <a:pPr lvl="1"/>
            <a:r>
              <a:rPr lang="en-GB" dirty="0" smtClean="0"/>
              <a:t>Must have surface cover</a:t>
            </a:r>
          </a:p>
          <a:p>
            <a:pPr lvl="1"/>
            <a:r>
              <a:rPr lang="en-GB" dirty="0" smtClean="0"/>
              <a:t>Coordinated by SDM</a:t>
            </a:r>
          </a:p>
          <a:p>
            <a:pPr lvl="1"/>
            <a:r>
              <a:rPr lang="en-GB" dirty="0" smtClean="0"/>
              <a:t>May delegate to ASDM whilst in water</a:t>
            </a:r>
          </a:p>
          <a:p>
            <a:pPr lvl="1"/>
            <a:r>
              <a:rPr lang="en-GB" dirty="0" smtClean="0"/>
              <a:t>Sufficient to support any issues</a:t>
            </a:r>
          </a:p>
          <a:p>
            <a:r>
              <a:rPr lang="en-GB" dirty="0" smtClean="0"/>
              <a:t>Additional Training</a:t>
            </a:r>
          </a:p>
          <a:p>
            <a:pPr lvl="1"/>
            <a:r>
              <a:rPr lang="en-GB" dirty="0" smtClean="0"/>
              <a:t>Surface cover should combine to provide necessary skills</a:t>
            </a:r>
          </a:p>
          <a:p>
            <a:pPr marL="0" lvl="1" indent="0">
              <a:buNone/>
            </a:pPr>
            <a:endParaRPr lang="en-GB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7888" y="3333750"/>
            <a:ext cx="3186112" cy="2244725"/>
          </a:xfrm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91" t="984" r="2182" b="1967"/>
          <a:stretch>
            <a:fillRect/>
          </a:stretch>
        </p:blipFill>
        <p:spPr bwMode="auto">
          <a:xfrm>
            <a:off x="5958108" y="1236404"/>
            <a:ext cx="3185892" cy="209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06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Surface Cover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695884"/>
          </a:xfrm>
        </p:spPr>
        <p:txBody>
          <a:bodyPr/>
          <a:lstStyle/>
          <a:p>
            <a:r>
              <a:rPr lang="en-GB" dirty="0" smtClean="0"/>
              <a:t>Briefing a non-snorkel diver</a:t>
            </a:r>
          </a:p>
          <a:p>
            <a:pPr lvl="1"/>
            <a:r>
              <a:rPr lang="en-GB" dirty="0"/>
              <a:t>What should they expect to </a:t>
            </a:r>
            <a:r>
              <a:rPr lang="en-GB" dirty="0" smtClean="0"/>
              <a:t>see?</a:t>
            </a:r>
            <a:endParaRPr lang="en-GB" dirty="0"/>
          </a:p>
          <a:p>
            <a:pPr lvl="1"/>
            <a:r>
              <a:rPr lang="en-GB" dirty="0"/>
              <a:t>Where are the group </a:t>
            </a:r>
            <a:r>
              <a:rPr lang="en-GB" dirty="0" smtClean="0"/>
              <a:t>heading?</a:t>
            </a:r>
            <a:endParaRPr lang="en-GB" dirty="0"/>
          </a:p>
          <a:p>
            <a:pPr lvl="1"/>
            <a:r>
              <a:rPr lang="en-GB" dirty="0"/>
              <a:t>How many snorkel </a:t>
            </a:r>
            <a:r>
              <a:rPr lang="en-GB" dirty="0" smtClean="0"/>
              <a:t>divers?</a:t>
            </a:r>
            <a:endParaRPr lang="en-GB" dirty="0"/>
          </a:p>
          <a:p>
            <a:pPr lvl="1"/>
            <a:r>
              <a:rPr lang="en-GB" dirty="0"/>
              <a:t>What will tell that that everything is fine?</a:t>
            </a:r>
          </a:p>
          <a:p>
            <a:pPr lvl="1"/>
            <a:r>
              <a:rPr lang="en-GB" dirty="0"/>
              <a:t>What will tell </a:t>
            </a:r>
            <a:r>
              <a:rPr lang="en-GB" dirty="0" smtClean="0"/>
              <a:t>them </a:t>
            </a:r>
            <a:r>
              <a:rPr lang="en-GB" dirty="0"/>
              <a:t>that there is a problem?</a:t>
            </a:r>
          </a:p>
          <a:p>
            <a:pPr lvl="1"/>
            <a:r>
              <a:rPr lang="en-GB" dirty="0"/>
              <a:t>What are you expecting them to do if there is a problem?</a:t>
            </a:r>
          </a:p>
          <a:p>
            <a:pPr marL="0" lvl="1" indent="0">
              <a:buNone/>
            </a:pPr>
            <a:endParaRPr lang="en-GB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7888" y="3333750"/>
            <a:ext cx="3186112" cy="2244725"/>
          </a:xfrm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91" t="984" r="2182" b="1967"/>
          <a:stretch>
            <a:fillRect/>
          </a:stretch>
        </p:blipFill>
        <p:spPr bwMode="auto">
          <a:xfrm>
            <a:off x="5958108" y="1236404"/>
            <a:ext cx="3185892" cy="209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69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119076"/>
          </a:xfrm>
        </p:spPr>
        <p:txBody>
          <a:bodyPr/>
          <a:lstStyle/>
          <a:p>
            <a:r>
              <a:rPr lang="en-GB" dirty="0" smtClean="0"/>
              <a:t>What could go </a:t>
            </a:r>
            <a:r>
              <a:rPr lang="en-GB" dirty="0" smtClean="0"/>
              <a:t>wrong?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Covered in planning and SEEDS brief</a:t>
            </a:r>
          </a:p>
          <a:p>
            <a:pPr marL="342900" indent="-342900"/>
            <a:r>
              <a:rPr lang="en-GB" dirty="0" smtClean="0"/>
              <a:t>On-site Risk Assessment</a:t>
            </a:r>
          </a:p>
          <a:p>
            <a:pPr marL="594900" lvl="1" indent="-342900"/>
            <a:r>
              <a:rPr lang="en-GB" dirty="0" smtClean="0"/>
              <a:t>New risks during day - Modify plan</a:t>
            </a:r>
          </a:p>
          <a:p>
            <a:pPr marL="594900" lvl="1" indent="-342900"/>
            <a:r>
              <a:rPr lang="en-GB" dirty="0" smtClean="0"/>
              <a:t>Changing weather</a:t>
            </a:r>
          </a:p>
          <a:p>
            <a:pPr marL="594900" lvl="1" indent="-342900"/>
            <a:r>
              <a:rPr lang="en-GB" dirty="0" smtClean="0"/>
              <a:t>More boat traffic</a:t>
            </a:r>
          </a:p>
          <a:p>
            <a:pPr marL="342900" indent="-342900"/>
            <a:r>
              <a:rPr lang="en-GB" dirty="0" smtClean="0"/>
              <a:t>Discretion to stop activities</a:t>
            </a:r>
          </a:p>
          <a:p>
            <a:pPr marL="594900" lvl="1" indent="-342900"/>
            <a:r>
              <a:rPr lang="en-GB" dirty="0" smtClean="0"/>
              <a:t>Issues cannot be resolved? stop activity</a:t>
            </a:r>
          </a:p>
          <a:p>
            <a:pPr marL="594900" lvl="1" indent="-342900"/>
            <a:r>
              <a:rPr lang="en-GB" dirty="0"/>
              <a:t>R</a:t>
            </a:r>
            <a:r>
              <a:rPr lang="en-GB" dirty="0" smtClean="0"/>
              <a:t>esponsibility to ensure everyone safe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356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for emergencies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388107"/>
          </a:xfrm>
        </p:spPr>
        <p:txBody>
          <a:bodyPr/>
          <a:lstStyle/>
          <a:p>
            <a:r>
              <a:rPr lang="en-GB" dirty="0" smtClean="0"/>
              <a:t>What could go wrong?</a:t>
            </a:r>
          </a:p>
          <a:p>
            <a:pPr lvl="1"/>
            <a:r>
              <a:rPr lang="en-GB" dirty="0" smtClean="0"/>
              <a:t>Weight belt slipping</a:t>
            </a:r>
          </a:p>
          <a:p>
            <a:pPr lvl="1"/>
            <a:r>
              <a:rPr lang="en-GB" dirty="0" smtClean="0"/>
              <a:t>Refitting mask/snorkel in water</a:t>
            </a:r>
          </a:p>
          <a:p>
            <a:pPr lvl="1"/>
            <a:r>
              <a:rPr lang="en-GB" dirty="0" smtClean="0"/>
              <a:t>Dealing with misted masks</a:t>
            </a:r>
          </a:p>
          <a:p>
            <a:pPr lvl="1"/>
            <a:r>
              <a:rPr lang="en-GB" dirty="0" smtClean="0"/>
              <a:t>Leaking masks</a:t>
            </a:r>
          </a:p>
          <a:p>
            <a:pPr lvl="1"/>
            <a:r>
              <a:rPr lang="en-GB" dirty="0" smtClean="0"/>
              <a:t>Jellyfish stings (avoidance)</a:t>
            </a:r>
          </a:p>
          <a:p>
            <a:pPr lvl="1"/>
            <a:r>
              <a:rPr lang="en-GB" dirty="0" smtClean="0"/>
              <a:t>Group spreading out</a:t>
            </a:r>
          </a:p>
          <a:p>
            <a:pPr lvl="1"/>
            <a:r>
              <a:rPr lang="en-GB" dirty="0" smtClean="0"/>
              <a:t>Snorkellers colliding with each other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157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Planning for emergencies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34493"/>
          </a:xfrm>
        </p:spPr>
        <p:txBody>
          <a:bodyPr/>
          <a:lstStyle/>
          <a:p>
            <a:r>
              <a:rPr lang="en-GB" dirty="0" smtClean="0"/>
              <a:t>Actions to take</a:t>
            </a:r>
          </a:p>
          <a:p>
            <a:pPr lvl="1"/>
            <a:r>
              <a:rPr lang="en-GB" dirty="0" smtClean="0"/>
              <a:t>Can it be dealt with in water?</a:t>
            </a:r>
          </a:p>
          <a:p>
            <a:pPr lvl="2"/>
            <a:r>
              <a:rPr lang="en-GB" dirty="0" smtClean="0"/>
              <a:t>Or is assistance required</a:t>
            </a:r>
          </a:p>
          <a:p>
            <a:pPr lvl="1"/>
            <a:r>
              <a:rPr lang="en-GB" dirty="0" smtClean="0"/>
              <a:t>Can activity continue?</a:t>
            </a:r>
          </a:p>
          <a:p>
            <a:pPr lvl="2"/>
            <a:r>
              <a:rPr lang="en-GB" dirty="0" smtClean="0"/>
              <a:t>Or return to shore/boat</a:t>
            </a:r>
          </a:p>
          <a:p>
            <a:pPr lvl="1"/>
            <a:r>
              <a:rPr lang="en-GB" dirty="0" smtClean="0"/>
              <a:t>In-water management of the group</a:t>
            </a:r>
          </a:p>
          <a:p>
            <a:pPr lvl="1"/>
            <a:r>
              <a:rPr lang="en-GB" dirty="0" smtClean="0"/>
              <a:t>Potential clearer briefing before next dive</a:t>
            </a:r>
          </a:p>
          <a:p>
            <a:pPr lvl="1"/>
            <a:r>
              <a:rPr lang="en-GB" dirty="0" smtClean="0"/>
              <a:t>First Aid support</a:t>
            </a:r>
          </a:p>
          <a:p>
            <a:pPr lvl="1"/>
            <a:r>
              <a:rPr lang="en-GB" dirty="0" smtClean="0"/>
              <a:t>Emergency contact details</a:t>
            </a:r>
          </a:p>
          <a:p>
            <a:pPr lvl="1"/>
            <a:r>
              <a:rPr lang="en-GB" dirty="0" smtClean="0"/>
              <a:t>Evacuation/transport plan</a:t>
            </a:r>
            <a:endParaRPr lang="en-GB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7888" y="1356723"/>
            <a:ext cx="3186112" cy="2182890"/>
          </a:xfrm>
        </p:spPr>
      </p:pic>
      <p:pic>
        <p:nvPicPr>
          <p:cNvPr id="5" name="Picture 4" descr="as an illustration of a source of excess O2 oxygen enriched RB image" title="Oxygen enriched rescue breaths using pocket mask"/>
          <p:cNvPicPr>
            <a:picLocks noGrp="1"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7887" y="3621103"/>
            <a:ext cx="3186113" cy="2132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745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Quiz 2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913892"/>
          </a:xfrm>
        </p:spPr>
        <p:txBody>
          <a:bodyPr/>
          <a:lstStyle/>
          <a:p>
            <a:r>
              <a:rPr lang="en-GB" altLang="en-US" dirty="0" smtClean="0"/>
              <a:t>What structure should a Brief have?</a:t>
            </a:r>
          </a:p>
          <a:p>
            <a:pPr lvl="1"/>
            <a:r>
              <a:rPr lang="en-GB" altLang="en-US" dirty="0" smtClean="0"/>
              <a:t>SEEDS</a:t>
            </a:r>
          </a:p>
          <a:p>
            <a:r>
              <a:rPr lang="en-GB" altLang="en-US" dirty="0" smtClean="0"/>
              <a:t>What may be in Group Equipment?</a:t>
            </a:r>
          </a:p>
          <a:p>
            <a:pPr lvl="1"/>
            <a:r>
              <a:rPr lang="en-GB" dirty="0"/>
              <a:t>First Aid Kit </a:t>
            </a:r>
          </a:p>
          <a:p>
            <a:pPr lvl="1"/>
            <a:r>
              <a:rPr lang="en-GB" dirty="0"/>
              <a:t>Oxygen </a:t>
            </a:r>
          </a:p>
          <a:p>
            <a:pPr lvl="1"/>
            <a:r>
              <a:rPr lang="en-GB" dirty="0" smtClean="0"/>
              <a:t>Site </a:t>
            </a:r>
            <a:r>
              <a:rPr lang="en-GB" dirty="0"/>
              <a:t>plan</a:t>
            </a:r>
          </a:p>
          <a:p>
            <a:pPr lvl="1"/>
            <a:r>
              <a:rPr lang="en-GB" dirty="0"/>
              <a:t>Marker buoys </a:t>
            </a:r>
          </a:p>
          <a:p>
            <a:pPr lvl="1"/>
            <a:r>
              <a:rPr lang="en-GB" dirty="0" smtClean="0"/>
              <a:t>Dive </a:t>
            </a:r>
            <a:r>
              <a:rPr lang="en-GB" dirty="0"/>
              <a:t>plan</a:t>
            </a:r>
          </a:p>
          <a:p>
            <a:pPr lvl="1"/>
            <a:r>
              <a:rPr lang="en-GB" dirty="0"/>
              <a:t>Boat?</a:t>
            </a:r>
          </a:p>
        </p:txBody>
      </p:sp>
    </p:spTree>
    <p:extLst>
      <p:ext uri="{BB962C8B-B14F-4D97-AF65-F5344CB8AC3E}">
        <p14:creationId xmlns:p14="http://schemas.microsoft.com/office/powerpoint/2010/main" val="171623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3695884"/>
          </a:xfrm>
        </p:spPr>
        <p:txBody>
          <a:bodyPr/>
          <a:lstStyle/>
          <a:p>
            <a:pPr indent="-252000"/>
            <a:r>
              <a:rPr lang="en-US" dirty="0"/>
              <a:t>Understanding </a:t>
            </a:r>
            <a:r>
              <a:rPr lang="en-US" dirty="0" smtClean="0"/>
              <a:t>the role of the Snorkel Dive Manager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Planning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Communications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Equipment Requirement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Brief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Surface Cover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Risk Assessment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altLang="en-US" dirty="0" smtClean="0"/>
              <a:t>Planning for emergencies</a:t>
            </a:r>
            <a:endParaRPr lang="en-GB" alt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924" y="893686"/>
            <a:ext cx="3111136" cy="4684183"/>
          </a:xfrm>
        </p:spPr>
      </p:pic>
    </p:spTree>
    <p:extLst>
      <p:ext uri="{BB962C8B-B14F-4D97-AF65-F5344CB8AC3E}">
        <p14:creationId xmlns:p14="http://schemas.microsoft.com/office/powerpoint/2010/main" val="73724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3161</TotalTime>
  <Words>847</Words>
  <Application>Microsoft Office PowerPoint</Application>
  <PresentationFormat>On-screen Show (4:3)</PresentationFormat>
  <Paragraphs>223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BSAC VA template</vt:lpstr>
      <vt:lpstr>Role of a Snorkel  Dive Manager</vt:lpstr>
      <vt:lpstr>Module content</vt:lpstr>
      <vt:lpstr>Planning</vt:lpstr>
      <vt:lpstr>Planning – Who?</vt:lpstr>
      <vt:lpstr>Planning – Where? - Sites</vt:lpstr>
      <vt:lpstr>Planning – When? - Weather</vt:lpstr>
      <vt:lpstr>Planning – When? - Weather</vt:lpstr>
      <vt:lpstr>Planning – When - Tides</vt:lpstr>
      <vt:lpstr>Planning – When - Tides</vt:lpstr>
      <vt:lpstr>Planning – Weather Forecasts</vt:lpstr>
      <vt:lpstr>Planning – Weather Forecasts</vt:lpstr>
      <vt:lpstr>Quiz 1</vt:lpstr>
      <vt:lpstr>Planning – What? - Other</vt:lpstr>
      <vt:lpstr>Planning – What? - Other</vt:lpstr>
      <vt:lpstr>Communications</vt:lpstr>
      <vt:lpstr>Equipment</vt:lpstr>
      <vt:lpstr>Brief</vt:lpstr>
      <vt:lpstr>Surface Cover</vt:lpstr>
      <vt:lpstr>Surface Cover</vt:lpstr>
      <vt:lpstr>Risk Assessment</vt:lpstr>
      <vt:lpstr>Planning for emergencies</vt:lpstr>
      <vt:lpstr>Planning for emergencies</vt:lpstr>
      <vt:lpstr>Quiz 2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a Snorkel Dive Manager</dc:title>
  <dc:creator>Chris Smith</dc:creator>
  <cp:lastModifiedBy>Watson Jim</cp:lastModifiedBy>
  <cp:revision>79</cp:revision>
  <cp:lastPrinted>2018-05-23T13:05:43Z</cp:lastPrinted>
  <dcterms:created xsi:type="dcterms:W3CDTF">2017-05-21T08:18:40Z</dcterms:created>
  <dcterms:modified xsi:type="dcterms:W3CDTF">2018-12-21T12:08:49Z</dcterms:modified>
</cp:coreProperties>
</file>