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93" r:id="rId2"/>
    <p:sldId id="291" r:id="rId3"/>
    <p:sldId id="292" r:id="rId4"/>
    <p:sldId id="280" r:id="rId5"/>
    <p:sldId id="284" r:id="rId6"/>
    <p:sldId id="285" r:id="rId7"/>
    <p:sldId id="286" r:id="rId8"/>
    <p:sldId id="287" r:id="rId9"/>
    <p:sldId id="289" r:id="rId10"/>
    <p:sldId id="294" r:id="rId11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73" autoAdjust="0"/>
    <p:restoredTop sz="94750" autoAdjust="0"/>
  </p:normalViewPr>
  <p:slideViewPr>
    <p:cSldViewPr snapToGrid="0" snapToObjects="1">
      <p:cViewPr>
        <p:scale>
          <a:sx n="94" d="100"/>
          <a:sy n="94" d="100"/>
        </p:scale>
        <p:origin x="-540" y="-102"/>
      </p:cViewPr>
      <p:guideLst>
        <p:guide orient="horz" pos="1700"/>
        <p:guide orient="horz" pos="165"/>
        <p:guide pos="2162"/>
        <p:guide pos="157"/>
        <p:guide pos="33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325343"/>
            <a:ext cx="4101357" cy="832586"/>
          </a:xfrm>
        </p:spPr>
        <p:txBody>
          <a:bodyPr anchor="b">
            <a:norm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3602603"/>
          </a:xfrm>
        </p:spPr>
        <p:txBody>
          <a:bodyPr anchor="t">
            <a:no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Copyright © BSAC 2017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49399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49392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49392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5"/>
            <a:ext cx="2880360" cy="5395346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&lt;#&gt;</a:t>
            </a:r>
          </a:p>
        </p:txBody>
      </p:sp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&lt;#&gt;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325343"/>
            <a:ext cx="4101357" cy="832586"/>
          </a:xfrm>
        </p:spPr>
        <p:txBody>
          <a:bodyPr anchor="b">
            <a:norm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3602603"/>
          </a:xfrm>
        </p:spPr>
        <p:txBody>
          <a:bodyPr anchor="t">
            <a:no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25" name="Picture 24" descr="BSAC new logo FINAL 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25" y="5950488"/>
            <a:ext cx="1724277" cy="542387"/>
          </a:xfrm>
          <a:prstGeom prst="rect">
            <a:avLst/>
          </a:prstGeom>
        </p:spPr>
      </p:pic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6426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OT5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236718"/>
          </a:xfrm>
        </p:spPr>
        <p:txBody>
          <a:bodyPr/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862" y="6357395"/>
            <a:ext cx="1214751" cy="382111"/>
          </a:xfrm>
          <a:prstGeom prst="rect">
            <a:avLst/>
          </a:prstGeom>
        </p:spPr>
      </p:pic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Copyright © BSAC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5250" y="6229350"/>
            <a:ext cx="609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DT8.</a:t>
            </a:r>
            <a:fld id="{966EAB39-B8B3-42D8-BEB9-832D1E320CC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  <a:p>
            <a:pPr>
              <a:defRPr/>
            </a:pPr>
            <a:r>
              <a:rPr lang="en-GB" altLang="en-US"/>
              <a:t>08/02</a:t>
            </a:r>
          </a:p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2082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95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91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304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842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RNLI Diver Sea Survival Workshop</a:t>
            </a:r>
            <a:endParaRPr lang="en-GB" sz="1250" b="0" i="0" u="none" strike="noStrike" kern="1200" baseline="0" dirty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10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Copyright © BSAC 2017</a:t>
            </a:r>
          </a:p>
        </p:txBody>
      </p:sp>
      <p:pic>
        <p:nvPicPr>
          <p:cNvPr id="3074" name="Picture 2" descr="C:\Users\nick_fecher\Pictures\RNLI Logo\RNLI Logo Official.jpg"/>
          <p:cNvPicPr>
            <a:picLocks noChangeAspect="1" noChangeArrowheads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965" y="6264781"/>
            <a:ext cx="904550" cy="54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375" y="6174692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41" r:id="rId7"/>
    <p:sldLayoutId id="2147483740" r:id="rId8"/>
    <p:sldLayoutId id="2147483738" r:id="rId9"/>
    <p:sldLayoutId id="2147483745" r:id="rId10"/>
    <p:sldLayoutId id="2147483743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rgbClr val="C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09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3" y="572362"/>
            <a:ext cx="8492591" cy="64264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RNLI Diver Sea Survival Workshop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72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52004" y="893686"/>
            <a:ext cx="4947390" cy="642648"/>
          </a:xfrm>
        </p:spPr>
        <p:txBody>
          <a:bodyPr/>
          <a:lstStyle/>
          <a:p>
            <a:r>
              <a:rPr lang="en-US" dirty="0" smtClean="0"/>
              <a:t>Dive Planning Workshop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784993"/>
            <a:ext cx="4947390" cy="2749471"/>
          </a:xfrm>
        </p:spPr>
        <p:txBody>
          <a:bodyPr/>
          <a:lstStyle/>
          <a:p>
            <a:r>
              <a:rPr lang="en-US" sz="2400" dirty="0" smtClean="0"/>
              <a:t>The Dive Manager</a:t>
            </a:r>
          </a:p>
          <a:p>
            <a:r>
              <a:rPr lang="en-US" sz="2400" dirty="0" smtClean="0"/>
              <a:t>Charts</a:t>
            </a:r>
          </a:p>
          <a:p>
            <a:r>
              <a:rPr lang="en-US" sz="2400" dirty="0" smtClean="0"/>
              <a:t>Weather</a:t>
            </a:r>
          </a:p>
          <a:p>
            <a:r>
              <a:rPr lang="en-US" sz="2400" dirty="0"/>
              <a:t>Dive Planning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050" y="0"/>
            <a:ext cx="3698950" cy="618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9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590" y="-8530"/>
            <a:ext cx="3739410" cy="619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246807" y="889156"/>
            <a:ext cx="494739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75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The role of the Dive Manager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823903"/>
            <a:ext cx="4947390" cy="2223686"/>
          </a:xfrm>
        </p:spPr>
        <p:txBody>
          <a:bodyPr/>
          <a:lstStyle/>
          <a:p>
            <a:r>
              <a:rPr lang="en-US" sz="2400" dirty="0" smtClean="0"/>
              <a:t>Appointed by the Diving Officer</a:t>
            </a:r>
          </a:p>
          <a:p>
            <a:r>
              <a:rPr lang="en-US" sz="2400" dirty="0" smtClean="0"/>
              <a:t>Planning</a:t>
            </a:r>
          </a:p>
          <a:p>
            <a:r>
              <a:rPr lang="en-US" sz="2400" dirty="0" smtClean="0"/>
              <a:t>Risk Assessment</a:t>
            </a:r>
          </a:p>
          <a:p>
            <a:r>
              <a:rPr lang="en-US" sz="2400" dirty="0" smtClean="0"/>
              <a:t>Delegation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856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49" name="Rectangle 17"/>
          <p:cNvSpPr>
            <a:spLocks noChangeArrowheads="1"/>
          </p:cNvSpPr>
          <p:nvPr/>
        </p:nvSpPr>
        <p:spPr bwMode="auto">
          <a:xfrm>
            <a:off x="658813" y="3571875"/>
            <a:ext cx="2335212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47650" indent="-19050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714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  <a:buSzTx/>
            </a:pPr>
            <a:r>
              <a:rPr lang="en-GB" altLang="en-US" dirty="0"/>
              <a:t>Parallels of Latitude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Charts</a:t>
            </a:r>
          </a:p>
        </p:txBody>
      </p:sp>
      <p:grpSp>
        <p:nvGrpSpPr>
          <p:cNvPr id="325636" name="Group 4"/>
          <p:cNvGrpSpPr>
            <a:grpSpLocks/>
          </p:cNvGrpSpPr>
          <p:nvPr/>
        </p:nvGrpSpPr>
        <p:grpSpPr bwMode="auto">
          <a:xfrm>
            <a:off x="5327650" y="1724025"/>
            <a:ext cx="1711325" cy="1714500"/>
            <a:chOff x="3356" y="1086"/>
            <a:chExt cx="1078" cy="1080"/>
          </a:xfrm>
        </p:grpSpPr>
        <p:sp>
          <p:nvSpPr>
            <p:cNvPr id="11305" name="Oval 5"/>
            <p:cNvSpPr>
              <a:spLocks noChangeArrowheads="1"/>
            </p:cNvSpPr>
            <p:nvPr/>
          </p:nvSpPr>
          <p:spPr bwMode="auto">
            <a:xfrm>
              <a:off x="3360" y="1092"/>
              <a:ext cx="1068" cy="1074"/>
            </a:xfrm>
            <a:prstGeom prst="ellipse">
              <a:avLst/>
            </a:prstGeom>
            <a:solidFill>
              <a:srgbClr val="99CC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endParaRPr lang="en-US" altLang="en-US" sz="3200">
                <a:solidFill>
                  <a:schemeClr val="accent2"/>
                </a:solidFill>
              </a:endParaRPr>
            </a:p>
          </p:txBody>
        </p:sp>
        <p:graphicFrame>
          <p:nvGraphicFramePr>
            <p:cNvPr id="11306" name="Object 6"/>
            <p:cNvGraphicFramePr>
              <a:graphicFrameLocks noChangeAspect="1"/>
            </p:cNvGraphicFramePr>
            <p:nvPr/>
          </p:nvGraphicFramePr>
          <p:xfrm>
            <a:off x="3356" y="1086"/>
            <a:ext cx="1078" cy="9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0" name="CorelDRAW" r:id="rId3" imgW="4847187" imgH="4280463" progId="CorelDraw.Graphic.8">
                    <p:embed/>
                  </p:oleObj>
                </mc:Choice>
                <mc:Fallback>
                  <p:oleObj name="CorelDRAW" r:id="rId3" imgW="4847187" imgH="4280463" progId="CorelDraw.Graphic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6" y="1086"/>
                          <a:ext cx="1078" cy="9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25639" name="Group 7"/>
          <p:cNvGrpSpPr>
            <a:grpSpLocks/>
          </p:cNvGrpSpPr>
          <p:nvPr/>
        </p:nvGrpSpPr>
        <p:grpSpPr bwMode="auto">
          <a:xfrm>
            <a:off x="3068215" y="3566959"/>
            <a:ext cx="3603625" cy="2762250"/>
            <a:chOff x="2879" y="2291"/>
            <a:chExt cx="2270" cy="1740"/>
          </a:xfrm>
        </p:grpSpPr>
        <p:sp>
          <p:nvSpPr>
            <p:cNvPr id="11300" name="Rectangle 8"/>
            <p:cNvSpPr>
              <a:spLocks noChangeArrowheads="1"/>
            </p:cNvSpPr>
            <p:nvPr/>
          </p:nvSpPr>
          <p:spPr bwMode="auto">
            <a:xfrm>
              <a:off x="3032" y="2373"/>
              <a:ext cx="1999" cy="1486"/>
            </a:xfrm>
            <a:prstGeom prst="rect">
              <a:avLst/>
            </a:prstGeom>
            <a:solidFill>
              <a:srgbClr val="99CC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endParaRPr lang="en-US" altLang="en-US" sz="3200">
                <a:solidFill>
                  <a:schemeClr val="accent2"/>
                </a:solidFill>
              </a:endParaRPr>
            </a:p>
          </p:txBody>
        </p:sp>
        <p:sp>
          <p:nvSpPr>
            <p:cNvPr id="11301" name="Rectangle 9"/>
            <p:cNvSpPr>
              <a:spLocks noChangeArrowheads="1"/>
            </p:cNvSpPr>
            <p:nvPr/>
          </p:nvSpPr>
          <p:spPr bwMode="auto">
            <a:xfrm>
              <a:off x="2879" y="2291"/>
              <a:ext cx="2270" cy="17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endParaRPr lang="en-US" altLang="en-US" sz="3200">
                <a:solidFill>
                  <a:schemeClr val="accent2"/>
                </a:solidFill>
              </a:endParaRPr>
            </a:p>
          </p:txBody>
        </p:sp>
        <p:sp>
          <p:nvSpPr>
            <p:cNvPr id="11302" name="Rectangle 10"/>
            <p:cNvSpPr>
              <a:spLocks noChangeArrowheads="1"/>
            </p:cNvSpPr>
            <p:nvPr/>
          </p:nvSpPr>
          <p:spPr bwMode="auto">
            <a:xfrm>
              <a:off x="3002" y="2328"/>
              <a:ext cx="2073" cy="15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endParaRPr lang="en-US" altLang="en-US" sz="3200">
                <a:solidFill>
                  <a:schemeClr val="accent2"/>
                </a:solidFill>
              </a:endParaRPr>
            </a:p>
          </p:txBody>
        </p:sp>
        <p:sp>
          <p:nvSpPr>
            <p:cNvPr id="11303" name="Text Box 11"/>
            <p:cNvSpPr txBox="1">
              <a:spLocks noChangeArrowheads="1"/>
            </p:cNvSpPr>
            <p:nvPr/>
          </p:nvSpPr>
          <p:spPr bwMode="auto">
            <a:xfrm>
              <a:off x="3004" y="3877"/>
              <a:ext cx="58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r>
                <a:rPr lang="en-US" altLang="en-US" sz="1000" i="0"/>
                <a:t>Chart No. 45</a:t>
              </a:r>
              <a:endParaRPr lang="en-US" altLang="en-US" sz="1400" i="0"/>
            </a:p>
          </p:txBody>
        </p:sp>
        <p:sp>
          <p:nvSpPr>
            <p:cNvPr id="11304" name="Freeform 12"/>
            <p:cNvSpPr>
              <a:spLocks/>
            </p:cNvSpPr>
            <p:nvPr/>
          </p:nvSpPr>
          <p:spPr bwMode="auto">
            <a:xfrm>
              <a:off x="3030" y="2376"/>
              <a:ext cx="629" cy="1482"/>
            </a:xfrm>
            <a:custGeom>
              <a:avLst/>
              <a:gdLst>
                <a:gd name="T0" fmla="*/ 0 w 629"/>
                <a:gd name="T1" fmla="*/ 0 h 1482"/>
                <a:gd name="T2" fmla="*/ 261 w 629"/>
                <a:gd name="T3" fmla="*/ 70 h 1482"/>
                <a:gd name="T4" fmla="*/ 470 w 629"/>
                <a:gd name="T5" fmla="*/ 61 h 1482"/>
                <a:gd name="T6" fmla="*/ 515 w 629"/>
                <a:gd name="T7" fmla="*/ 97 h 1482"/>
                <a:gd name="T8" fmla="*/ 561 w 629"/>
                <a:gd name="T9" fmla="*/ 170 h 1482"/>
                <a:gd name="T10" fmla="*/ 588 w 629"/>
                <a:gd name="T11" fmla="*/ 224 h 1482"/>
                <a:gd name="T12" fmla="*/ 606 w 629"/>
                <a:gd name="T13" fmla="*/ 379 h 1482"/>
                <a:gd name="T14" fmla="*/ 588 w 629"/>
                <a:gd name="T15" fmla="*/ 542 h 1482"/>
                <a:gd name="T16" fmla="*/ 524 w 629"/>
                <a:gd name="T17" fmla="*/ 570 h 1482"/>
                <a:gd name="T18" fmla="*/ 504 w 629"/>
                <a:gd name="T19" fmla="*/ 570 h 1482"/>
                <a:gd name="T20" fmla="*/ 450 w 629"/>
                <a:gd name="T21" fmla="*/ 612 h 1482"/>
                <a:gd name="T22" fmla="*/ 498 w 629"/>
                <a:gd name="T23" fmla="*/ 630 h 1482"/>
                <a:gd name="T24" fmla="*/ 510 w 629"/>
                <a:gd name="T25" fmla="*/ 690 h 1482"/>
                <a:gd name="T26" fmla="*/ 288 w 629"/>
                <a:gd name="T27" fmla="*/ 858 h 1482"/>
                <a:gd name="T28" fmla="*/ 447 w 629"/>
                <a:gd name="T29" fmla="*/ 1032 h 1482"/>
                <a:gd name="T30" fmla="*/ 564 w 629"/>
                <a:gd name="T31" fmla="*/ 960 h 1482"/>
                <a:gd name="T32" fmla="*/ 585 w 629"/>
                <a:gd name="T33" fmla="*/ 1119 h 1482"/>
                <a:gd name="T34" fmla="*/ 510 w 629"/>
                <a:gd name="T35" fmla="*/ 1224 h 1482"/>
                <a:gd name="T36" fmla="*/ 552 w 629"/>
                <a:gd name="T37" fmla="*/ 1356 h 1482"/>
                <a:gd name="T38" fmla="*/ 515 w 629"/>
                <a:gd name="T39" fmla="*/ 1361 h 1482"/>
                <a:gd name="T40" fmla="*/ 462 w 629"/>
                <a:gd name="T41" fmla="*/ 1482 h 1482"/>
                <a:gd name="T42" fmla="*/ 0 w 629"/>
                <a:gd name="T43" fmla="*/ 1482 h 1482"/>
                <a:gd name="T44" fmla="*/ 0 w 629"/>
                <a:gd name="T45" fmla="*/ 0 h 14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29" h="1482">
                  <a:moveTo>
                    <a:pt x="0" y="0"/>
                  </a:moveTo>
                  <a:cubicBezTo>
                    <a:pt x="134" y="5"/>
                    <a:pt x="152" y="52"/>
                    <a:pt x="261" y="70"/>
                  </a:cubicBezTo>
                  <a:cubicBezTo>
                    <a:pt x="297" y="134"/>
                    <a:pt x="426" y="31"/>
                    <a:pt x="470" y="61"/>
                  </a:cubicBezTo>
                  <a:cubicBezTo>
                    <a:pt x="522" y="138"/>
                    <a:pt x="453" y="47"/>
                    <a:pt x="515" y="97"/>
                  </a:cubicBezTo>
                  <a:cubicBezTo>
                    <a:pt x="538" y="116"/>
                    <a:pt x="539" y="148"/>
                    <a:pt x="561" y="170"/>
                  </a:cubicBezTo>
                  <a:cubicBezTo>
                    <a:pt x="567" y="189"/>
                    <a:pt x="585" y="204"/>
                    <a:pt x="588" y="224"/>
                  </a:cubicBezTo>
                  <a:cubicBezTo>
                    <a:pt x="629" y="459"/>
                    <a:pt x="577" y="288"/>
                    <a:pt x="606" y="379"/>
                  </a:cubicBezTo>
                  <a:cubicBezTo>
                    <a:pt x="602" y="434"/>
                    <a:pt x="622" y="499"/>
                    <a:pt x="588" y="542"/>
                  </a:cubicBezTo>
                  <a:cubicBezTo>
                    <a:pt x="570" y="565"/>
                    <a:pt x="549" y="563"/>
                    <a:pt x="524" y="570"/>
                  </a:cubicBezTo>
                  <a:cubicBezTo>
                    <a:pt x="506" y="575"/>
                    <a:pt x="504" y="570"/>
                    <a:pt x="504" y="570"/>
                  </a:cubicBezTo>
                  <a:cubicBezTo>
                    <a:pt x="450" y="622"/>
                    <a:pt x="420" y="564"/>
                    <a:pt x="450" y="612"/>
                  </a:cubicBezTo>
                  <a:cubicBezTo>
                    <a:pt x="449" y="635"/>
                    <a:pt x="488" y="617"/>
                    <a:pt x="498" y="630"/>
                  </a:cubicBezTo>
                  <a:cubicBezTo>
                    <a:pt x="508" y="643"/>
                    <a:pt x="545" y="652"/>
                    <a:pt x="510" y="690"/>
                  </a:cubicBezTo>
                  <a:cubicBezTo>
                    <a:pt x="513" y="726"/>
                    <a:pt x="375" y="582"/>
                    <a:pt x="288" y="858"/>
                  </a:cubicBezTo>
                  <a:cubicBezTo>
                    <a:pt x="246" y="1044"/>
                    <a:pt x="396" y="1027"/>
                    <a:pt x="447" y="1032"/>
                  </a:cubicBezTo>
                  <a:cubicBezTo>
                    <a:pt x="456" y="1038"/>
                    <a:pt x="558" y="951"/>
                    <a:pt x="564" y="960"/>
                  </a:cubicBezTo>
                  <a:cubicBezTo>
                    <a:pt x="585" y="993"/>
                    <a:pt x="577" y="1087"/>
                    <a:pt x="585" y="1119"/>
                  </a:cubicBezTo>
                  <a:cubicBezTo>
                    <a:pt x="589" y="1137"/>
                    <a:pt x="501" y="1208"/>
                    <a:pt x="510" y="1224"/>
                  </a:cubicBezTo>
                  <a:cubicBezTo>
                    <a:pt x="543" y="1286"/>
                    <a:pt x="489" y="1343"/>
                    <a:pt x="552" y="1356"/>
                  </a:cubicBezTo>
                  <a:cubicBezTo>
                    <a:pt x="574" y="1377"/>
                    <a:pt x="515" y="1361"/>
                    <a:pt x="515" y="1361"/>
                  </a:cubicBezTo>
                  <a:cubicBezTo>
                    <a:pt x="518" y="1391"/>
                    <a:pt x="547" y="1462"/>
                    <a:pt x="462" y="1482"/>
                  </a:cubicBezTo>
                  <a:lnTo>
                    <a:pt x="0" y="1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325645" name="Rectangle 13"/>
          <p:cNvSpPr>
            <a:spLocks noChangeArrowheads="1"/>
          </p:cNvSpPr>
          <p:nvPr/>
        </p:nvSpPr>
        <p:spPr bwMode="auto">
          <a:xfrm>
            <a:off x="682625" y="4967288"/>
            <a:ext cx="3027363" cy="11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47650" indent="-19050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714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 dirty="0">
                <a:solidFill>
                  <a:schemeClr val="tx2"/>
                </a:solidFill>
              </a:rPr>
              <a:t>Meridians of Longitude</a:t>
            </a:r>
          </a:p>
        </p:txBody>
      </p:sp>
      <p:sp>
        <p:nvSpPr>
          <p:cNvPr id="325646" name="Text Box 14"/>
          <p:cNvSpPr txBox="1">
            <a:spLocks noChangeArrowheads="1"/>
          </p:cNvSpPr>
          <p:nvPr/>
        </p:nvSpPr>
        <p:spPr bwMode="auto">
          <a:xfrm>
            <a:off x="4173538" y="1833563"/>
            <a:ext cx="13541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40000"/>
              </a:spcBef>
              <a:buSzTx/>
            </a:pPr>
            <a:r>
              <a:rPr lang="en-US" altLang="en-US" sz="1600" i="0" dirty="0"/>
              <a:t>Parallels of Latitude</a:t>
            </a:r>
          </a:p>
        </p:txBody>
      </p:sp>
      <p:sp>
        <p:nvSpPr>
          <p:cNvPr id="325647" name="Text Box 15"/>
          <p:cNvSpPr txBox="1">
            <a:spLocks noChangeArrowheads="1"/>
          </p:cNvSpPr>
          <p:nvPr/>
        </p:nvSpPr>
        <p:spPr bwMode="auto">
          <a:xfrm>
            <a:off x="6807200" y="1838325"/>
            <a:ext cx="16843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40000"/>
              </a:spcBef>
              <a:buSzTx/>
            </a:pPr>
            <a:r>
              <a:rPr lang="en-US" altLang="en-US" sz="1600" i="0" dirty="0">
                <a:solidFill>
                  <a:schemeClr val="tx2"/>
                </a:solidFill>
              </a:rPr>
              <a:t>Meridians of Longitude</a:t>
            </a:r>
          </a:p>
        </p:txBody>
      </p:sp>
      <p:sp>
        <p:nvSpPr>
          <p:cNvPr id="325648" name="Rectangle 16"/>
          <p:cNvSpPr>
            <a:spLocks noChangeArrowheads="1"/>
          </p:cNvSpPr>
          <p:nvPr/>
        </p:nvSpPr>
        <p:spPr bwMode="auto">
          <a:xfrm>
            <a:off x="687388" y="1816100"/>
            <a:ext cx="3351212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47650" indent="-19050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714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 dirty="0">
                <a:solidFill>
                  <a:srgbClr val="C00000"/>
                </a:solidFill>
              </a:rPr>
              <a:t>Grid Reference System</a:t>
            </a:r>
          </a:p>
          <a:p>
            <a:pPr>
              <a:spcBef>
                <a:spcPct val="25000"/>
              </a:spcBef>
            </a:pPr>
            <a:endParaRPr lang="en-GB" altLang="en-US" i="0" dirty="0">
              <a:solidFill>
                <a:schemeClr val="accent2"/>
              </a:solidFill>
            </a:endParaRPr>
          </a:p>
        </p:txBody>
      </p:sp>
      <p:grpSp>
        <p:nvGrpSpPr>
          <p:cNvPr id="325656" name="Group 24"/>
          <p:cNvGrpSpPr>
            <a:grpSpLocks/>
          </p:cNvGrpSpPr>
          <p:nvPr/>
        </p:nvGrpSpPr>
        <p:grpSpPr bwMode="auto">
          <a:xfrm>
            <a:off x="3307927" y="4210051"/>
            <a:ext cx="3176589" cy="1604962"/>
            <a:chOff x="3004" y="2626"/>
            <a:chExt cx="2086" cy="1011"/>
          </a:xfrm>
        </p:grpSpPr>
        <p:sp>
          <p:nvSpPr>
            <p:cNvPr id="11296" name="Line 25"/>
            <p:cNvSpPr>
              <a:spLocks noChangeShapeType="1"/>
            </p:cNvSpPr>
            <p:nvPr/>
          </p:nvSpPr>
          <p:spPr bwMode="auto">
            <a:xfrm flipV="1">
              <a:off x="3004" y="2626"/>
              <a:ext cx="20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7" name="Line 26"/>
            <p:cNvSpPr>
              <a:spLocks noChangeShapeType="1"/>
            </p:cNvSpPr>
            <p:nvPr/>
          </p:nvSpPr>
          <p:spPr bwMode="auto">
            <a:xfrm>
              <a:off x="3004" y="2981"/>
              <a:ext cx="208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8" name="Line 27"/>
            <p:cNvSpPr>
              <a:spLocks noChangeShapeType="1"/>
            </p:cNvSpPr>
            <p:nvPr/>
          </p:nvSpPr>
          <p:spPr bwMode="auto">
            <a:xfrm>
              <a:off x="3004" y="3318"/>
              <a:ext cx="2068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9" name="Line 28"/>
            <p:cNvSpPr>
              <a:spLocks noChangeShapeType="1"/>
            </p:cNvSpPr>
            <p:nvPr/>
          </p:nvSpPr>
          <p:spPr bwMode="auto">
            <a:xfrm>
              <a:off x="3004" y="3636"/>
              <a:ext cx="2068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325661" name="Group 29"/>
          <p:cNvGrpSpPr>
            <a:grpSpLocks/>
          </p:cNvGrpSpPr>
          <p:nvPr/>
        </p:nvGrpSpPr>
        <p:grpSpPr bwMode="auto">
          <a:xfrm>
            <a:off x="5327650" y="1924050"/>
            <a:ext cx="1717675" cy="1277938"/>
            <a:chOff x="3356" y="1212"/>
            <a:chExt cx="1082" cy="805"/>
          </a:xfrm>
        </p:grpSpPr>
        <p:sp>
          <p:nvSpPr>
            <p:cNvPr id="11289" name="Line 30"/>
            <p:cNvSpPr>
              <a:spLocks noChangeShapeType="1"/>
            </p:cNvSpPr>
            <p:nvPr/>
          </p:nvSpPr>
          <p:spPr bwMode="auto">
            <a:xfrm>
              <a:off x="3356" y="1615"/>
              <a:ext cx="1082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0" name="Line 31"/>
            <p:cNvSpPr>
              <a:spLocks noChangeShapeType="1"/>
            </p:cNvSpPr>
            <p:nvPr/>
          </p:nvSpPr>
          <p:spPr bwMode="auto">
            <a:xfrm flipV="1">
              <a:off x="3385" y="1466"/>
              <a:ext cx="1016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1" name="Line 32"/>
            <p:cNvSpPr>
              <a:spLocks noChangeShapeType="1"/>
            </p:cNvSpPr>
            <p:nvPr/>
          </p:nvSpPr>
          <p:spPr bwMode="auto">
            <a:xfrm flipV="1">
              <a:off x="3381" y="1771"/>
              <a:ext cx="103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2" name="Line 33"/>
            <p:cNvSpPr>
              <a:spLocks noChangeShapeType="1"/>
            </p:cNvSpPr>
            <p:nvPr/>
          </p:nvSpPr>
          <p:spPr bwMode="auto">
            <a:xfrm>
              <a:off x="3447" y="1334"/>
              <a:ext cx="910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3" name="Line 34"/>
            <p:cNvSpPr>
              <a:spLocks noChangeShapeType="1"/>
            </p:cNvSpPr>
            <p:nvPr/>
          </p:nvSpPr>
          <p:spPr bwMode="auto">
            <a:xfrm>
              <a:off x="3431" y="1891"/>
              <a:ext cx="925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4" name="Line 35"/>
            <p:cNvSpPr>
              <a:spLocks noChangeShapeType="1"/>
            </p:cNvSpPr>
            <p:nvPr/>
          </p:nvSpPr>
          <p:spPr bwMode="auto">
            <a:xfrm>
              <a:off x="3546" y="1212"/>
              <a:ext cx="698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95" name="Line 36"/>
            <p:cNvSpPr>
              <a:spLocks noChangeShapeType="1"/>
            </p:cNvSpPr>
            <p:nvPr/>
          </p:nvSpPr>
          <p:spPr bwMode="auto">
            <a:xfrm>
              <a:off x="3530" y="2017"/>
              <a:ext cx="734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325669" name="Group 37"/>
          <p:cNvGrpSpPr>
            <a:grpSpLocks/>
          </p:cNvGrpSpPr>
          <p:nvPr/>
        </p:nvGrpSpPr>
        <p:grpSpPr bwMode="auto">
          <a:xfrm>
            <a:off x="5327650" y="1704975"/>
            <a:ext cx="1708150" cy="1747838"/>
            <a:chOff x="3359" y="1074"/>
            <a:chExt cx="1073" cy="1092"/>
          </a:xfrm>
        </p:grpSpPr>
        <p:sp>
          <p:nvSpPr>
            <p:cNvPr id="11284" name="Oval 38"/>
            <p:cNvSpPr>
              <a:spLocks noChangeArrowheads="1"/>
            </p:cNvSpPr>
            <p:nvPr/>
          </p:nvSpPr>
          <p:spPr bwMode="auto">
            <a:xfrm>
              <a:off x="3744" y="1074"/>
              <a:ext cx="255" cy="1082"/>
            </a:xfrm>
            <a:prstGeom prst="ellips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endParaRPr lang="en-US" altLang="en-US" sz="3200">
                <a:solidFill>
                  <a:schemeClr val="accent2"/>
                </a:solidFill>
              </a:endParaRPr>
            </a:p>
          </p:txBody>
        </p:sp>
        <p:sp>
          <p:nvSpPr>
            <p:cNvPr id="11285" name="Oval 39"/>
            <p:cNvSpPr>
              <a:spLocks noChangeArrowheads="1"/>
            </p:cNvSpPr>
            <p:nvPr/>
          </p:nvSpPr>
          <p:spPr bwMode="auto">
            <a:xfrm>
              <a:off x="3613" y="1079"/>
              <a:ext cx="555" cy="1082"/>
            </a:xfrm>
            <a:prstGeom prst="ellips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endParaRPr lang="en-US" altLang="en-US" sz="3200">
                <a:solidFill>
                  <a:schemeClr val="accent2"/>
                </a:solidFill>
              </a:endParaRPr>
            </a:p>
          </p:txBody>
        </p:sp>
        <p:sp>
          <p:nvSpPr>
            <p:cNvPr id="11286" name="Line 40"/>
            <p:cNvSpPr>
              <a:spLocks noChangeShapeType="1"/>
            </p:cNvSpPr>
            <p:nvPr/>
          </p:nvSpPr>
          <p:spPr bwMode="auto">
            <a:xfrm>
              <a:off x="3870" y="1092"/>
              <a:ext cx="0" cy="1073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87" name="Oval 41"/>
            <p:cNvSpPr>
              <a:spLocks noChangeArrowheads="1"/>
            </p:cNvSpPr>
            <p:nvPr/>
          </p:nvSpPr>
          <p:spPr bwMode="auto">
            <a:xfrm>
              <a:off x="3462" y="1084"/>
              <a:ext cx="865" cy="1082"/>
            </a:xfrm>
            <a:prstGeom prst="ellips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endParaRPr lang="en-US" altLang="en-US" sz="3200">
                <a:solidFill>
                  <a:schemeClr val="accent2"/>
                </a:solidFill>
              </a:endParaRPr>
            </a:p>
          </p:txBody>
        </p:sp>
        <p:sp>
          <p:nvSpPr>
            <p:cNvPr id="11288" name="Oval 42"/>
            <p:cNvSpPr>
              <a:spLocks noChangeArrowheads="1"/>
            </p:cNvSpPr>
            <p:nvPr/>
          </p:nvSpPr>
          <p:spPr bwMode="auto">
            <a:xfrm>
              <a:off x="3359" y="1089"/>
              <a:ext cx="1073" cy="1064"/>
            </a:xfrm>
            <a:prstGeom prst="ellips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ct val="35000"/>
                </a:spcBef>
                <a:buSzPct val="100000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5000"/>
                </a:spcBef>
                <a:buFont typeface="CommonBullets" pitchFamily="34" charset="2"/>
                <a:buChar char="!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15000"/>
                </a:spcBef>
                <a:buFont typeface="CommonBullets" pitchFamily="34" charset="2"/>
                <a:buChar char="#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10000"/>
                </a:spcBef>
                <a:buChar char="–"/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10000"/>
                </a:spcBef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buSzTx/>
              </a:pPr>
              <a:endParaRPr lang="en-US" altLang="en-US" sz="3200">
                <a:solidFill>
                  <a:schemeClr val="accent2"/>
                </a:solidFill>
              </a:endParaRPr>
            </a:p>
          </p:txBody>
        </p:sp>
      </p:grpSp>
      <p:grpSp>
        <p:nvGrpSpPr>
          <p:cNvPr id="325680" name="Group 48"/>
          <p:cNvGrpSpPr>
            <a:grpSpLocks/>
          </p:cNvGrpSpPr>
          <p:nvPr/>
        </p:nvGrpSpPr>
        <p:grpSpPr bwMode="auto">
          <a:xfrm>
            <a:off x="3807197" y="3701897"/>
            <a:ext cx="2366568" cy="2352676"/>
            <a:chOff x="3156" y="2310"/>
            <a:chExt cx="1440" cy="1566"/>
          </a:xfrm>
        </p:grpSpPr>
        <p:sp>
          <p:nvSpPr>
            <p:cNvPr id="11279" name="Line 43"/>
            <p:cNvSpPr>
              <a:spLocks noChangeShapeType="1"/>
            </p:cNvSpPr>
            <p:nvPr/>
          </p:nvSpPr>
          <p:spPr bwMode="auto">
            <a:xfrm>
              <a:off x="3156" y="2310"/>
              <a:ext cx="0" cy="156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80" name="Line 44"/>
            <p:cNvSpPr>
              <a:spLocks noChangeShapeType="1"/>
            </p:cNvSpPr>
            <p:nvPr/>
          </p:nvSpPr>
          <p:spPr bwMode="auto">
            <a:xfrm>
              <a:off x="3516" y="2316"/>
              <a:ext cx="0" cy="156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81" name="Line 45"/>
            <p:cNvSpPr>
              <a:spLocks noChangeShapeType="1"/>
            </p:cNvSpPr>
            <p:nvPr/>
          </p:nvSpPr>
          <p:spPr bwMode="auto">
            <a:xfrm>
              <a:off x="3876" y="2316"/>
              <a:ext cx="0" cy="156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82" name="Line 46"/>
            <p:cNvSpPr>
              <a:spLocks noChangeShapeType="1"/>
            </p:cNvSpPr>
            <p:nvPr/>
          </p:nvSpPr>
          <p:spPr bwMode="auto">
            <a:xfrm>
              <a:off x="4236" y="2316"/>
              <a:ext cx="0" cy="156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1283" name="Line 47"/>
            <p:cNvSpPr>
              <a:spLocks noChangeShapeType="1"/>
            </p:cNvSpPr>
            <p:nvPr/>
          </p:nvSpPr>
          <p:spPr bwMode="auto">
            <a:xfrm>
              <a:off x="4596" y="2316"/>
              <a:ext cx="0" cy="156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266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5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5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5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5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25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49" grpId="0" build="p" bldLvl="3" autoUpdateAnimBg="0"/>
      <p:bldP spid="325645" grpId="0" autoUpdateAnimBg="0"/>
      <p:bldP spid="325646" grpId="0" autoUpdateAnimBg="0"/>
      <p:bldP spid="325647" grpId="0" autoUpdateAnimBg="0"/>
      <p:bldP spid="325648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Charts - for Planning</a:t>
            </a:r>
          </a:p>
        </p:txBody>
      </p:sp>
      <p:sp>
        <p:nvSpPr>
          <p:cNvPr id="330756" name="Rectangle 4"/>
          <p:cNvSpPr>
            <a:spLocks noChangeArrowheads="1"/>
          </p:cNvSpPr>
          <p:nvPr/>
        </p:nvSpPr>
        <p:spPr bwMode="auto">
          <a:xfrm>
            <a:off x="704850" y="2098675"/>
            <a:ext cx="3943350" cy="84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47650" indent="-19050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714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 dirty="0">
                <a:solidFill>
                  <a:srgbClr val="C00000"/>
                </a:solidFill>
              </a:rPr>
              <a:t>Chart 5011 - identifies all features on a chart</a:t>
            </a:r>
          </a:p>
        </p:txBody>
      </p:sp>
      <p:sp>
        <p:nvSpPr>
          <p:cNvPr id="330757" name="Rectangle 5"/>
          <p:cNvSpPr>
            <a:spLocks noChangeArrowheads="1"/>
          </p:cNvSpPr>
          <p:nvPr/>
        </p:nvSpPr>
        <p:spPr bwMode="auto">
          <a:xfrm>
            <a:off x="704850" y="3003550"/>
            <a:ext cx="3943350" cy="249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84150" indent="-18256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714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Coastline features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Depth contour lines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Seabed information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Hazards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Tidal flow information - currents</a:t>
            </a:r>
          </a:p>
        </p:txBody>
      </p:sp>
      <p:pic>
        <p:nvPicPr>
          <p:cNvPr id="330762" name="Picture 10" descr="Chart  extra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738" y="1935163"/>
            <a:ext cx="3290887" cy="3398837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Rectangle 9"/>
          <p:cNvSpPr>
            <a:spLocks noChangeArrowheads="1"/>
          </p:cNvSpPr>
          <p:nvPr/>
        </p:nvSpPr>
        <p:spPr bwMode="auto">
          <a:xfrm>
            <a:off x="5821363" y="3028950"/>
            <a:ext cx="2133600" cy="286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81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40000"/>
              </a:spcBef>
              <a:buSzTx/>
            </a:pPr>
            <a:endParaRPr lang="en-US" altLang="en-US" sz="3200">
              <a:solidFill>
                <a:schemeClr val="accent2"/>
              </a:solidFill>
            </a:endParaRPr>
          </a:p>
        </p:txBody>
      </p:sp>
      <p:pic>
        <p:nvPicPr>
          <p:cNvPr id="330763" name="Picture 11" descr="5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188" y="3378200"/>
            <a:ext cx="1930400" cy="2625725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75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30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30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0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0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0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0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0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6" grpId="0"/>
      <p:bldP spid="33075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233" y="3822957"/>
            <a:ext cx="2469355" cy="2398549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Charts - Features</a:t>
            </a:r>
          </a:p>
        </p:txBody>
      </p:sp>
      <p:sp>
        <p:nvSpPr>
          <p:cNvPr id="3328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1633538"/>
            <a:ext cx="3348038" cy="401637"/>
          </a:xfrm>
          <a:noFill/>
        </p:spPr>
        <p:txBody>
          <a:bodyPr/>
          <a:lstStyle/>
          <a:p>
            <a:pPr marL="190500" lvl="1" indent="-188913" eaLnBrk="0" hangingPunct="0">
              <a:spcBef>
                <a:spcPct val="25000"/>
              </a:spcBef>
              <a:buClrTx/>
            </a:pPr>
            <a:r>
              <a:rPr lang="en-US" altLang="en-US" b="1" dirty="0">
                <a:solidFill>
                  <a:schemeClr val="tx1"/>
                </a:solidFill>
                <a:latin typeface="Arial" charset="0"/>
                <a:cs typeface="+mn-cs"/>
              </a:rPr>
              <a:t>Dry land - yellow</a:t>
            </a:r>
          </a:p>
        </p:txBody>
      </p:sp>
      <p:pic>
        <p:nvPicPr>
          <p:cNvPr id="33280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8"/>
          <a:stretch>
            <a:fillRect/>
          </a:stretch>
        </p:blipFill>
        <p:spPr bwMode="auto">
          <a:xfrm>
            <a:off x="5387975" y="1733550"/>
            <a:ext cx="1725613" cy="1824038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809" name="Rectangle 9"/>
          <p:cNvSpPr>
            <a:spLocks noChangeArrowheads="1"/>
          </p:cNvSpPr>
          <p:nvPr/>
        </p:nvSpPr>
        <p:spPr bwMode="auto">
          <a:xfrm>
            <a:off x="685800" y="4341813"/>
            <a:ext cx="3392488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28600" indent="-2270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93713" indent="-18732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90500" lvl="1" indent="-188913">
              <a:buFont typeface="Arial" panose="020B0604020202020204" pitchFamily="34" charset="0"/>
              <a:buChar char="•"/>
            </a:pPr>
            <a:r>
              <a:rPr lang="en-US" altLang="en-US" dirty="0"/>
              <a:t>Depth contour lines</a:t>
            </a:r>
          </a:p>
        </p:txBody>
      </p:sp>
      <p:sp>
        <p:nvSpPr>
          <p:cNvPr id="332810" name="Rectangle 10"/>
          <p:cNvSpPr>
            <a:spLocks noChangeArrowheads="1"/>
          </p:cNvSpPr>
          <p:nvPr/>
        </p:nvSpPr>
        <p:spPr bwMode="auto">
          <a:xfrm>
            <a:off x="685800" y="2066925"/>
            <a:ext cx="3319463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841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US" altLang="en-US" i="0" dirty="0"/>
              <a:t>Prominent features</a:t>
            </a:r>
          </a:p>
        </p:txBody>
      </p:sp>
      <p:sp>
        <p:nvSpPr>
          <p:cNvPr id="332811" name="Rectangle 11"/>
          <p:cNvSpPr>
            <a:spLocks noChangeArrowheads="1"/>
          </p:cNvSpPr>
          <p:nvPr/>
        </p:nvSpPr>
        <p:spPr bwMode="auto">
          <a:xfrm>
            <a:off x="685800" y="2444750"/>
            <a:ext cx="388302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17538" indent="-18732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US" altLang="en-US" i="0" dirty="0"/>
              <a:t>Areas that cover/uncover with the tide - green</a:t>
            </a:r>
          </a:p>
        </p:txBody>
      </p:sp>
      <p:sp>
        <p:nvSpPr>
          <p:cNvPr id="332812" name="Rectangle 12"/>
          <p:cNvSpPr>
            <a:spLocks noChangeArrowheads="1"/>
          </p:cNvSpPr>
          <p:nvPr/>
        </p:nvSpPr>
        <p:spPr bwMode="auto">
          <a:xfrm>
            <a:off x="685800" y="3333750"/>
            <a:ext cx="3298825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76250" indent="-1841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US" altLang="en-US" i="0" dirty="0"/>
              <a:t>Sea areas mainly white but shallow areas solid blue or edged in blue</a:t>
            </a:r>
          </a:p>
        </p:txBody>
      </p:sp>
      <p:sp>
        <p:nvSpPr>
          <p:cNvPr id="332813" name="Rectangle 13"/>
          <p:cNvSpPr>
            <a:spLocks noChangeArrowheads="1"/>
          </p:cNvSpPr>
          <p:nvPr/>
        </p:nvSpPr>
        <p:spPr bwMode="auto">
          <a:xfrm>
            <a:off x="685800" y="5108575"/>
            <a:ext cx="3333750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28600" indent="-2270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90538" indent="-18732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90500" lvl="1" indent="-188913">
              <a:buFont typeface="Arial" panose="020B0604020202020204" pitchFamily="34" charset="0"/>
              <a:buChar char="•"/>
            </a:pPr>
            <a:r>
              <a:rPr lang="en-US" altLang="en-US" dirty="0"/>
              <a:t>Type of seabed</a:t>
            </a:r>
          </a:p>
        </p:txBody>
      </p:sp>
      <p:sp>
        <p:nvSpPr>
          <p:cNvPr id="332814" name="Rectangle 14"/>
          <p:cNvSpPr>
            <a:spLocks noChangeArrowheads="1"/>
          </p:cNvSpPr>
          <p:nvPr/>
        </p:nvSpPr>
        <p:spPr bwMode="auto">
          <a:xfrm>
            <a:off x="685800" y="4735513"/>
            <a:ext cx="33639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90538" indent="-18732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US" altLang="en-US" i="0" dirty="0" smtClean="0"/>
              <a:t>Depth </a:t>
            </a:r>
            <a:r>
              <a:rPr lang="en-US" altLang="en-US" i="0" dirty="0"/>
              <a:t>soundings</a:t>
            </a:r>
          </a:p>
        </p:txBody>
      </p:sp>
      <p:sp>
        <p:nvSpPr>
          <p:cNvPr id="332815" name="Line 15"/>
          <p:cNvSpPr>
            <a:spLocks noChangeShapeType="1"/>
          </p:cNvSpPr>
          <p:nvPr/>
        </p:nvSpPr>
        <p:spPr bwMode="auto">
          <a:xfrm flipV="1">
            <a:off x="4149725" y="1884363"/>
            <a:ext cx="20701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32816" name="Line 16"/>
          <p:cNvSpPr>
            <a:spLocks noChangeShapeType="1"/>
          </p:cNvSpPr>
          <p:nvPr/>
        </p:nvSpPr>
        <p:spPr bwMode="auto">
          <a:xfrm>
            <a:off x="4149725" y="2227263"/>
            <a:ext cx="1639888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32817" name="Line 17"/>
          <p:cNvSpPr>
            <a:spLocks noChangeShapeType="1"/>
          </p:cNvSpPr>
          <p:nvPr/>
        </p:nvSpPr>
        <p:spPr bwMode="auto">
          <a:xfrm flipV="1">
            <a:off x="4149725" y="2951163"/>
            <a:ext cx="1795463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32818" name="Line 18"/>
          <p:cNvSpPr>
            <a:spLocks noChangeShapeType="1"/>
          </p:cNvSpPr>
          <p:nvPr/>
        </p:nvSpPr>
        <p:spPr bwMode="auto">
          <a:xfrm>
            <a:off x="3938588" y="3884613"/>
            <a:ext cx="297815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32819" name="Line 19"/>
          <p:cNvSpPr>
            <a:spLocks noChangeShapeType="1"/>
          </p:cNvSpPr>
          <p:nvPr/>
        </p:nvSpPr>
        <p:spPr bwMode="auto">
          <a:xfrm>
            <a:off x="5715000" y="3883025"/>
            <a:ext cx="1028700" cy="216376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32820" name="Line 20"/>
          <p:cNvSpPr>
            <a:spLocks noChangeShapeType="1"/>
          </p:cNvSpPr>
          <p:nvPr/>
        </p:nvSpPr>
        <p:spPr bwMode="auto">
          <a:xfrm>
            <a:off x="3938588" y="4932363"/>
            <a:ext cx="890587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32821" name="Line 21"/>
          <p:cNvSpPr>
            <a:spLocks noChangeShapeType="1"/>
          </p:cNvSpPr>
          <p:nvPr/>
        </p:nvSpPr>
        <p:spPr bwMode="auto">
          <a:xfrm>
            <a:off x="3919538" y="5294313"/>
            <a:ext cx="78105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32822" name="Line 22"/>
          <p:cNvSpPr>
            <a:spLocks noChangeShapeType="1"/>
          </p:cNvSpPr>
          <p:nvPr/>
        </p:nvSpPr>
        <p:spPr bwMode="auto">
          <a:xfrm flipV="1">
            <a:off x="3938588" y="4513263"/>
            <a:ext cx="1339850" cy="15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32823" name="Rectangle 23"/>
          <p:cNvSpPr>
            <a:spLocks noChangeArrowheads="1"/>
          </p:cNvSpPr>
          <p:nvPr/>
        </p:nvSpPr>
        <p:spPr bwMode="auto">
          <a:xfrm>
            <a:off x="685800" y="5511800"/>
            <a:ext cx="3163888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28600" indent="-2270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504825" indent="-18732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90500" lvl="1" indent="-188913">
              <a:buFont typeface="Arial" panose="020B0604020202020204" pitchFamily="34" charset="0"/>
              <a:buChar char="•"/>
            </a:pPr>
            <a:r>
              <a:rPr lang="en-US" altLang="en-US" dirty="0"/>
              <a:t>Obstructions</a:t>
            </a:r>
          </a:p>
        </p:txBody>
      </p:sp>
      <p:sp>
        <p:nvSpPr>
          <p:cNvPr id="332824" name="Line 24"/>
          <p:cNvSpPr>
            <a:spLocks noChangeShapeType="1"/>
          </p:cNvSpPr>
          <p:nvPr/>
        </p:nvSpPr>
        <p:spPr bwMode="auto">
          <a:xfrm flipV="1">
            <a:off x="3938588" y="5180013"/>
            <a:ext cx="1543050" cy="5143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60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2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3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2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3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32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3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3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2" grpId="0" autoUpdateAnimBg="0"/>
      <p:bldP spid="332807" grpId="0" build="p" autoUpdateAnimBg="0"/>
      <p:bldP spid="332809" grpId="0" autoUpdateAnimBg="0"/>
      <p:bldP spid="332810" grpId="0" autoUpdateAnimBg="0"/>
      <p:bldP spid="332811" grpId="0" autoUpdateAnimBg="0"/>
      <p:bldP spid="332812" grpId="0" autoUpdateAnimBg="0"/>
      <p:bldP spid="332813" grpId="0" autoUpdateAnimBg="0"/>
      <p:bldP spid="332814" grpId="0" autoUpdateAnimBg="0"/>
      <p:bldP spid="332815" grpId="0" animBg="1"/>
      <p:bldP spid="332816" grpId="0" animBg="1"/>
      <p:bldP spid="332817" grpId="0" animBg="1"/>
      <p:bldP spid="332818" grpId="0" animBg="1"/>
      <p:bldP spid="332819" grpId="0" animBg="1"/>
      <p:bldP spid="332820" grpId="0" animBg="1"/>
      <p:bldP spid="332821" grpId="0" animBg="1"/>
      <p:bldP spid="332822" grpId="0" animBg="1"/>
      <p:bldP spid="332823" grpId="0" autoUpdateAnimBg="0"/>
      <p:bldP spid="3328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Weather Planning</a:t>
            </a:r>
          </a:p>
        </p:txBody>
      </p:sp>
      <p:pic>
        <p:nvPicPr>
          <p:cNvPr id="3409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r="16289"/>
          <a:stretch>
            <a:fillRect/>
          </a:stretch>
        </p:blipFill>
        <p:spPr bwMode="auto">
          <a:xfrm>
            <a:off x="5435600" y="3372168"/>
            <a:ext cx="2565400" cy="1284287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9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0" r="1823" b="3799"/>
          <a:stretch>
            <a:fillRect/>
          </a:stretch>
        </p:blipFill>
        <p:spPr bwMode="auto">
          <a:xfrm>
            <a:off x="5454650" y="1428115"/>
            <a:ext cx="2546350" cy="1787525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9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650" y="4772025"/>
            <a:ext cx="2552700" cy="1422400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0999" name="Rectangle 7"/>
          <p:cNvSpPr>
            <a:spLocks noChangeArrowheads="1"/>
          </p:cNvSpPr>
          <p:nvPr/>
        </p:nvSpPr>
        <p:spPr bwMode="auto">
          <a:xfrm>
            <a:off x="382588" y="1628775"/>
            <a:ext cx="4373562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28600" indent="-1714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 dirty="0">
                <a:solidFill>
                  <a:srgbClr val="C00000"/>
                </a:solidFill>
              </a:rPr>
              <a:t>Effects of wind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Generates waves and sea swell</a:t>
            </a:r>
            <a:endParaRPr lang="en-GB" altLang="en-US" i="0" dirty="0">
              <a:solidFill>
                <a:schemeClr val="accent2"/>
              </a:solidFill>
            </a:endParaRPr>
          </a:p>
        </p:txBody>
      </p:sp>
      <p:sp>
        <p:nvSpPr>
          <p:cNvPr id="341000" name="Rectangle 8"/>
          <p:cNvSpPr>
            <a:spLocks noChangeArrowheads="1"/>
          </p:cNvSpPr>
          <p:nvPr/>
        </p:nvSpPr>
        <p:spPr bwMode="auto">
          <a:xfrm>
            <a:off x="382588" y="3876675"/>
            <a:ext cx="4373562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6850" indent="-19050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 dirty="0">
                <a:solidFill>
                  <a:srgbClr val="C00000"/>
                </a:solidFill>
              </a:rPr>
              <a:t>Rain and Fog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Reduces surface visibility</a:t>
            </a:r>
            <a:endParaRPr lang="en-GB" altLang="en-US" i="0" dirty="0">
              <a:solidFill>
                <a:schemeClr val="accent2"/>
              </a:solidFill>
            </a:endParaRPr>
          </a:p>
        </p:txBody>
      </p:sp>
      <p:sp>
        <p:nvSpPr>
          <p:cNvPr id="341001" name="Rectangle 9"/>
          <p:cNvSpPr>
            <a:spLocks noChangeArrowheads="1"/>
          </p:cNvSpPr>
          <p:nvPr/>
        </p:nvSpPr>
        <p:spPr bwMode="auto">
          <a:xfrm>
            <a:off x="382588" y="4956175"/>
            <a:ext cx="4373562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228600" indent="-19050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 dirty="0">
                <a:solidFill>
                  <a:srgbClr val="C00000"/>
                </a:solidFill>
              </a:rPr>
              <a:t>Temperature</a:t>
            </a:r>
          </a:p>
        </p:txBody>
      </p:sp>
      <p:sp>
        <p:nvSpPr>
          <p:cNvPr id="341002" name="Rectangle 10"/>
          <p:cNvSpPr>
            <a:spLocks noChangeArrowheads="1"/>
          </p:cNvSpPr>
          <p:nvPr/>
        </p:nvSpPr>
        <p:spPr bwMode="auto">
          <a:xfrm>
            <a:off x="457200" y="2409825"/>
            <a:ext cx="4487863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8260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>
              <a:buFont typeface="Wingdings" panose="05000000000000000000" pitchFamily="2" charset="2"/>
              <a:buChar char="§"/>
            </a:pPr>
            <a:r>
              <a:rPr lang="en-GB" altLang="en-US" sz="1800" i="0" dirty="0"/>
              <a:t>Depends on its direction</a:t>
            </a:r>
          </a:p>
          <a:p>
            <a:pPr lvl="2">
              <a:spcBef>
                <a:spcPct val="25000"/>
              </a:spcBef>
              <a:buFont typeface="Wingdings" panose="05000000000000000000" pitchFamily="2" charset="2"/>
              <a:buChar char="§"/>
            </a:pPr>
            <a:r>
              <a:rPr lang="en-GB" altLang="en-US" sz="1800" i="0" dirty="0"/>
              <a:t>Depends on its strength</a:t>
            </a:r>
            <a:endParaRPr lang="en-GB" altLang="en-US" sz="1800" i="0" dirty="0">
              <a:solidFill>
                <a:schemeClr val="accent2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Can affect underwater visibility</a:t>
            </a:r>
            <a:endParaRPr lang="en-GB" altLang="en-US" i="0" dirty="0">
              <a:solidFill>
                <a:schemeClr val="accent2"/>
              </a:solidFill>
            </a:endParaRPr>
          </a:p>
        </p:txBody>
      </p:sp>
      <p:sp>
        <p:nvSpPr>
          <p:cNvPr id="341003" name="Rectangle 11"/>
          <p:cNvSpPr>
            <a:spLocks noChangeArrowheads="1"/>
          </p:cNvSpPr>
          <p:nvPr/>
        </p:nvSpPr>
        <p:spPr bwMode="auto">
          <a:xfrm>
            <a:off x="382588" y="5362575"/>
            <a:ext cx="4373562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89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Hot   - hyperthermia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Cold - hypothermia</a:t>
            </a:r>
            <a:endParaRPr lang="en-GB" altLang="en-US" i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50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0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0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4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41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41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1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4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4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34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41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4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41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41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9" grpId="0" build="p" bldLvl="3" autoUpdateAnimBg="0"/>
      <p:bldP spid="341000" grpId="0" build="p" bldLvl="2" autoUpdateAnimBg="0"/>
      <p:bldP spid="341001" grpId="0" build="p" bldLvl="2" autoUpdateAnimBg="0"/>
      <p:bldP spid="341002" grpId="0" build="p" bldLvl="3" autoUpdateAnimBg="0"/>
      <p:bldP spid="341003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Weather Forecasts</a:t>
            </a:r>
          </a:p>
        </p:txBody>
      </p:sp>
      <p:sp>
        <p:nvSpPr>
          <p:cNvPr id="342020" name="Rectangle 4"/>
          <p:cNvSpPr>
            <a:spLocks noChangeArrowheads="1"/>
          </p:cNvSpPr>
          <p:nvPr/>
        </p:nvSpPr>
        <p:spPr bwMode="auto">
          <a:xfrm>
            <a:off x="704850" y="1797050"/>
            <a:ext cx="4151313" cy="203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41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GB" altLang="en-US" i="0" dirty="0">
                <a:solidFill>
                  <a:srgbClr val="C00000"/>
                </a:solidFill>
              </a:rPr>
              <a:t>Beaufort Wind Scale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Over Force 4 - affects diving comfort and safety on unprotected sites</a:t>
            </a:r>
          </a:p>
          <a:p>
            <a:pPr>
              <a:spcBef>
                <a:spcPct val="25000"/>
              </a:spcBef>
            </a:pPr>
            <a:r>
              <a:rPr lang="en-GB" altLang="en-US" i="0" dirty="0">
                <a:solidFill>
                  <a:srgbClr val="C00000"/>
                </a:solidFill>
              </a:rPr>
              <a:t>Shipping/Inshore forecasts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UK - BBC Radio 4 (200 kHz)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Local radio stations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TV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Web sites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i="0" dirty="0"/>
              <a:t>Coastguard</a:t>
            </a:r>
          </a:p>
        </p:txBody>
      </p:sp>
      <p:pic>
        <p:nvPicPr>
          <p:cNvPr id="3420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150" y="2281238"/>
            <a:ext cx="3595688" cy="2789237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13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2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2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2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2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2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2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2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2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Group Exercise</a:t>
            </a:r>
          </a:p>
        </p:txBody>
      </p:sp>
      <p:sp>
        <p:nvSpPr>
          <p:cNvPr id="342020" name="Rectangle 4"/>
          <p:cNvSpPr>
            <a:spLocks noChangeArrowheads="1"/>
          </p:cNvSpPr>
          <p:nvPr/>
        </p:nvSpPr>
        <p:spPr bwMode="auto">
          <a:xfrm>
            <a:off x="704849" y="1797050"/>
            <a:ext cx="8059771" cy="374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ct val="35000"/>
              </a:spcBef>
              <a:buSzPct val="100000"/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190500" indent="-1841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457200" indent="-19050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350" lvl="1" indent="0">
              <a:buNone/>
            </a:pPr>
            <a:r>
              <a:rPr lang="en-GB" altLang="en-US" sz="2400" i="0" dirty="0" smtClean="0">
                <a:solidFill>
                  <a:srgbClr val="C00000"/>
                </a:solidFill>
              </a:rPr>
              <a:t>Plan a dive</a:t>
            </a:r>
            <a:r>
              <a:rPr lang="en-GB" altLang="en-US" i="0" dirty="0" smtClean="0">
                <a:solidFill>
                  <a:srgbClr val="C00000"/>
                </a:solidFill>
              </a:rPr>
              <a:t/>
            </a:r>
            <a:br>
              <a:rPr lang="en-GB" altLang="en-US" i="0" dirty="0" smtClean="0">
                <a:solidFill>
                  <a:srgbClr val="C00000"/>
                </a:solidFill>
              </a:rPr>
            </a:br>
            <a:endParaRPr lang="en-GB" altLang="en-US" i="0" dirty="0" smtClean="0">
              <a:solidFill>
                <a:srgbClr val="C00000"/>
              </a:solidFill>
            </a:endParaRPr>
          </a:p>
          <a:p>
            <a:pPr marL="6350" lvl="1" indent="0">
              <a:buNone/>
            </a:pPr>
            <a:r>
              <a:rPr lang="en-GB" altLang="en-US" i="0" dirty="0" smtClean="0"/>
              <a:t>Using the Chart Supplied, plan a dive to the specified site.</a:t>
            </a:r>
            <a:br>
              <a:rPr lang="en-GB" altLang="en-US" i="0" dirty="0" smtClean="0"/>
            </a:br>
            <a:endParaRPr lang="en-GB" altLang="en-US" i="0" dirty="0" smtClean="0"/>
          </a:p>
          <a:p>
            <a:pPr marL="6350" lvl="1" indent="0">
              <a:buNone/>
            </a:pPr>
            <a:r>
              <a:rPr lang="en-GB" altLang="en-US" dirty="0" smtClean="0"/>
              <a:t>Identify any potential risks and how you might mitigate them.</a:t>
            </a:r>
          </a:p>
          <a:p>
            <a:pPr marL="6350" lvl="1" indent="0">
              <a:buNone/>
            </a:pPr>
            <a:endParaRPr lang="en-GB" altLang="en-US" dirty="0" smtClean="0"/>
          </a:p>
          <a:p>
            <a:pPr marL="6350" lvl="1" indent="0">
              <a:buNone/>
            </a:pPr>
            <a:r>
              <a:rPr lang="en-GB" altLang="en-US" i="0" dirty="0" smtClean="0"/>
              <a:t>Prepare a brief for the dive team and identify any extra equipment you might need.</a:t>
            </a:r>
            <a:endParaRPr lang="en-GB" altLang="en-US" i="0" dirty="0"/>
          </a:p>
        </p:txBody>
      </p:sp>
    </p:spTree>
    <p:extLst>
      <p:ext uri="{BB962C8B-B14F-4D97-AF65-F5344CB8AC3E}">
        <p14:creationId xmlns:p14="http://schemas.microsoft.com/office/powerpoint/2010/main" val="126897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2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2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2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2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642648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748513" y="1677988"/>
            <a:ext cx="4947390" cy="423671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 smtClean="0"/>
              <a:t>Role of the Dive Manager</a:t>
            </a:r>
          </a:p>
          <a:p>
            <a:r>
              <a:rPr lang="en-US" sz="2400" dirty="0" smtClean="0"/>
              <a:t>Charts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630900" lvl="1" indent="-342900">
              <a:buClrTx/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Planning</a:t>
            </a:r>
          </a:p>
          <a:p>
            <a:pPr marL="630900" lvl="1" indent="-342900">
              <a:buClrTx/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Features</a:t>
            </a:r>
          </a:p>
          <a:p>
            <a:r>
              <a:rPr lang="en-US" sz="2400" dirty="0" smtClean="0"/>
              <a:t>Weather</a:t>
            </a:r>
          </a:p>
          <a:p>
            <a:pPr marL="630900" lvl="1" indent="-342900">
              <a:buClrTx/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Planning</a:t>
            </a:r>
          </a:p>
          <a:p>
            <a:pPr marL="630900" lvl="1" indent="-342900">
              <a:buClrTx/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Forecasts</a:t>
            </a:r>
          </a:p>
          <a:p>
            <a:r>
              <a:rPr lang="en-US" sz="2400" dirty="0" smtClean="0"/>
              <a:t>Dive Planning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779" y="0"/>
            <a:ext cx="3134221" cy="614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1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SAC VA template">
  <a:themeElements>
    <a:clrScheme name="BSAC PPT 1">
      <a:dk1>
        <a:sysClr val="windowText" lastClr="000000"/>
      </a:dk1>
      <a:lt1>
        <a:sysClr val="window" lastClr="FFFFFF"/>
      </a:lt1>
      <a:dk2>
        <a:srgbClr val="22398B"/>
      </a:dk2>
      <a:lt2>
        <a:srgbClr val="E1E1E0"/>
      </a:lt2>
      <a:accent1>
        <a:srgbClr val="D20729"/>
      </a:accent1>
      <a:accent2>
        <a:srgbClr val="737C81"/>
      </a:accent2>
      <a:accent3>
        <a:srgbClr val="009CDF"/>
      </a:accent3>
      <a:accent4>
        <a:srgbClr val="009FA4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 template.potx</Template>
  <TotalTime>3766</TotalTime>
  <Words>204</Words>
  <Application>Microsoft Office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BSAC VA template</vt:lpstr>
      <vt:lpstr>CorelDRAW</vt:lpstr>
      <vt:lpstr>RNLI Diver Sea Survival Workshop</vt:lpstr>
      <vt:lpstr>Dive Planning Workshop</vt:lpstr>
      <vt:lpstr>PowerPoint Presentation</vt:lpstr>
      <vt:lpstr>Charts</vt:lpstr>
      <vt:lpstr>Charts - for Planning</vt:lpstr>
      <vt:lpstr>Charts - Features</vt:lpstr>
      <vt:lpstr>Weather Planning</vt:lpstr>
      <vt:lpstr>Weather Forecasts</vt:lpstr>
      <vt:lpstr>Group Exercise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Alberts Phil</cp:lastModifiedBy>
  <cp:revision>100</cp:revision>
  <cp:lastPrinted>2017-04-05T11:39:04Z</cp:lastPrinted>
  <dcterms:created xsi:type="dcterms:W3CDTF">2016-11-24T06:10:39Z</dcterms:created>
  <dcterms:modified xsi:type="dcterms:W3CDTF">2017-10-10T09:26:45Z</dcterms:modified>
</cp:coreProperties>
</file>