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9"/>
  </p:notesMasterIdLst>
  <p:sldIdLst>
    <p:sldId id="285" r:id="rId2"/>
    <p:sldId id="299" r:id="rId3"/>
    <p:sldId id="300" r:id="rId4"/>
    <p:sldId id="301" r:id="rId5"/>
    <p:sldId id="302" r:id="rId6"/>
    <p:sldId id="315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2" r:id="rId15"/>
    <p:sldId id="313" r:id="rId16"/>
    <p:sldId id="314" r:id="rId17"/>
    <p:sldId id="297" r:id="rId18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1" userDrawn="1">
          <p15:clr>
            <a:srgbClr val="A4A3A4"/>
          </p15:clr>
        </p15:guide>
        <p15:guide id="2" orient="horz" pos="220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2227" userDrawn="1">
          <p15:clr>
            <a:srgbClr val="A4A3A4"/>
          </p15:clr>
        </p15:guide>
        <p15:guide id="8" orient="horz" pos="27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3F7EAA-390D-4021-9471-6ED7EFD833D4}" v="117" dt="2024-01-31T10:26:09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73" autoAdjust="0"/>
    <p:restoredTop sz="79001" autoAdjust="0"/>
  </p:normalViewPr>
  <p:slideViewPr>
    <p:cSldViewPr snapToGrid="0" snapToObjects="1">
      <p:cViewPr varScale="1">
        <p:scale>
          <a:sx n="62" d="100"/>
          <a:sy n="62" d="100"/>
        </p:scale>
        <p:origin x="42" y="624"/>
      </p:cViewPr>
      <p:guideLst>
        <p:guide orient="horz" pos="2881"/>
        <p:guide orient="horz" pos="220"/>
        <p:guide pos="7411"/>
        <p:guide pos="3839"/>
        <p:guide pos="209"/>
        <p:guide pos="448"/>
        <p:guide orient="horz" pos="2227"/>
        <p:guide orient="horz" pos="27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623F7EAA-390D-4021-9471-6ED7EFD833D4}"/>
    <pc:docChg chg="modSld">
      <pc:chgData name="Debbie Powell" userId="fd713659-cd3f-404a-903c-7d4701c116da" providerId="ADAL" clId="{623F7EAA-390D-4021-9471-6ED7EFD833D4}" dt="2024-01-31T10:26:09.493" v="146" actId="20577"/>
      <pc:docMkLst>
        <pc:docMk/>
      </pc:docMkLst>
      <pc:sldChg chg="modSp modAnim">
        <pc:chgData name="Debbie Powell" userId="fd713659-cd3f-404a-903c-7d4701c116da" providerId="ADAL" clId="{623F7EAA-390D-4021-9471-6ED7EFD833D4}" dt="2024-01-31T10:26:09.493" v="146" actId="20577"/>
        <pc:sldMkLst>
          <pc:docMk/>
          <pc:sldMk cId="3352689691" sldId="305"/>
        </pc:sldMkLst>
        <pc:spChg chg="mod">
          <ac:chgData name="Debbie Powell" userId="fd713659-cd3f-404a-903c-7d4701c116da" providerId="ADAL" clId="{623F7EAA-390D-4021-9471-6ED7EFD833D4}" dt="2024-01-31T10:26:09.493" v="146" actId="20577"/>
          <ac:spMkLst>
            <pc:docMk/>
            <pc:sldMk cId="3352689691" sldId="305"/>
            <ac:spMk id="3" creationId="{00000000-0000-0000-0000-000000000000}"/>
          </ac:spMkLst>
        </pc:spChg>
      </pc:sldChg>
      <pc:sldChg chg="addSp modSp modAnim">
        <pc:chgData name="Debbie Powell" userId="fd713659-cd3f-404a-903c-7d4701c116da" providerId="ADAL" clId="{623F7EAA-390D-4021-9471-6ED7EFD833D4}" dt="2024-01-31T10:13:08.887" v="4"/>
        <pc:sldMkLst>
          <pc:docMk/>
          <pc:sldMk cId="865902610" sldId="306"/>
        </pc:sldMkLst>
        <pc:spChg chg="add mod">
          <ac:chgData name="Debbie Powell" userId="fd713659-cd3f-404a-903c-7d4701c116da" providerId="ADAL" clId="{623F7EAA-390D-4021-9471-6ED7EFD833D4}" dt="2024-01-31T10:13:03.523" v="3"/>
          <ac:spMkLst>
            <pc:docMk/>
            <pc:sldMk cId="865902610" sldId="306"/>
            <ac:spMk id="7" creationId="{642CD87E-06FA-53A1-6E2A-6683217866CC}"/>
          </ac:spMkLst>
        </pc:spChg>
        <pc:spChg chg="add mod">
          <ac:chgData name="Debbie Powell" userId="fd713659-cd3f-404a-903c-7d4701c116da" providerId="ADAL" clId="{623F7EAA-390D-4021-9471-6ED7EFD833D4}" dt="2024-01-31T10:13:03.523" v="3"/>
          <ac:spMkLst>
            <pc:docMk/>
            <pc:sldMk cId="865902610" sldId="306"/>
            <ac:spMk id="8" creationId="{2A93969F-D34D-F5C7-EA78-E1068054466F}"/>
          </ac:spMkLst>
        </pc:spChg>
      </pc:sldChg>
      <pc:sldChg chg="modSp mod">
        <pc:chgData name="Debbie Powell" userId="fd713659-cd3f-404a-903c-7d4701c116da" providerId="ADAL" clId="{623F7EAA-390D-4021-9471-6ED7EFD833D4}" dt="2024-01-31T10:20:37.265" v="36" actId="113"/>
        <pc:sldMkLst>
          <pc:docMk/>
          <pc:sldMk cId="3541597483" sldId="307"/>
        </pc:sldMkLst>
        <pc:spChg chg="mod">
          <ac:chgData name="Debbie Powell" userId="fd713659-cd3f-404a-903c-7d4701c116da" providerId="ADAL" clId="{623F7EAA-390D-4021-9471-6ED7EFD833D4}" dt="2024-01-31T10:20:37.265" v="36" actId="113"/>
          <ac:spMkLst>
            <pc:docMk/>
            <pc:sldMk cId="3541597483" sldId="307"/>
            <ac:spMk id="3" creationId="{00000000-0000-0000-0000-000000000000}"/>
          </ac:spMkLst>
        </pc:spChg>
        <pc:spChg chg="mod">
          <ac:chgData name="Debbie Powell" userId="fd713659-cd3f-404a-903c-7d4701c116da" providerId="ADAL" clId="{623F7EAA-390D-4021-9471-6ED7EFD833D4}" dt="2024-01-31T10:20:04.392" v="34"/>
          <ac:spMkLst>
            <pc:docMk/>
            <pc:sldMk cId="3541597483" sldId="307"/>
            <ac:spMk id="20" creationId="{9863CBBD-4AED-41B7-3084-E396BEB0D6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36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9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659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73B1B-C5CC-52C0-1324-97FA0CE77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1BAEDE-B799-AE75-7F92-D1ED7D101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B5C7E-4795-475C-692A-1C83242A2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40D5B-BCDD-E4FB-2BF6-30664E2AB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857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467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8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395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77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841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47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51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86527"/>
            <a:ext cx="12397492" cy="9320144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20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2" y="3411297"/>
            <a:ext cx="12397492" cy="582232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6394012"/>
            <a:ext cx="5468476" cy="707886"/>
          </a:xfrm>
        </p:spPr>
        <p:txBody>
          <a:bodyPr anchor="t">
            <a:spAutoFit/>
          </a:bodyPr>
          <a:lstStyle>
            <a:lvl1pPr marL="0" indent="0" algn="l">
              <a:buNone/>
              <a:defRPr sz="4000" b="0">
                <a:solidFill>
                  <a:schemeClr val="accent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7676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18491"/>
            <a:ext cx="11063844" cy="378590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6667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3" y="-277089"/>
            <a:ext cx="12634483" cy="97564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6394012"/>
            <a:ext cx="5468476" cy="707886"/>
          </a:xfrm>
        </p:spPr>
        <p:txBody>
          <a:bodyPr anchor="t">
            <a:spAutoFit/>
          </a:bodyPr>
          <a:lstStyle>
            <a:lvl1pPr marL="0" indent="0" algn="l">
              <a:buNone/>
              <a:defRPr sz="4000" b="0" baseline="0">
                <a:solidFill>
                  <a:schemeClr val="accent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7676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6" y="3441885"/>
            <a:ext cx="8200819" cy="286251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6667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E5D218-2417-9546-4730-C68E3A1F9D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33164" y="-277089"/>
            <a:ext cx="16845974" cy="9756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B22144-383B-3ABD-3DCB-951091FA9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7971638"/>
            <a:ext cx="1595824" cy="97598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3769EEFA-F8A2-FDCD-26D0-209D0ADFB6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1"/>
            <a:ext cx="4677833" cy="9144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DECEF-C06C-450A-8CAF-A0A7C2628B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1097280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65665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5221856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40" y="2237322"/>
            <a:ext cx="5256363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1191581"/>
            <a:ext cx="7028332" cy="65665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7028331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A9467-12C4-8769-79C5-8AA3A55480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5"/>
            <a:ext cx="4248151" cy="658946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7004424" cy="65665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7004424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E4E6899-0399-3B35-A9CB-198464D4D27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5"/>
            <a:ext cx="4248151" cy="3273459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EC6B329-A72D-9F17-C810-9B8BBEACE0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340320"/>
            <a:ext cx="4248151" cy="3273459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7004424" cy="65665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7004424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255990D-553B-85BB-A7FB-7847E44CDA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44135" y="893686"/>
            <a:ext cx="4248151" cy="21248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F2B2568-DCB8-510E-8C8E-7F24C3D100D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44135" y="3192034"/>
            <a:ext cx="4248151" cy="21248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5FE819D-6453-018D-0C6B-525BAAEDD69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44135" y="5495642"/>
            <a:ext cx="4248151" cy="21248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5C302DC5-4603-3222-06E0-9628570392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14025" y="4297138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C23366-8147-84E1-350C-0D105694D6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23859" y="4297138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D07908E-04B7-5E1D-8892-89B8FA289A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14024" y="856363"/>
            <a:ext cx="4248151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EF718D9-26BB-4041-512E-E175823E83E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614025" y="844812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8398399-19FE-2E90-52EC-AA40F98ADE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823859" y="844812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89D6D3-2E59-4394-5E1C-8F05805F70B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614025" y="4297138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B961418-506C-2BAA-89D4-0EBC2E17DEE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823859" y="4297138"/>
            <a:ext cx="2040432" cy="332338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7814874"/>
            <a:ext cx="1239650" cy="1010871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8641EFE-38A9-FC1B-FA0B-5D38899907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1"/>
            <a:ext cx="4677833" cy="9144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2DABC4-577C-46C0-8E6B-4199CAA918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1802070"/>
            <a:ext cx="3840480" cy="5395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0FD6F-F598-26CC-738D-07825B01E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2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pic>
        <p:nvPicPr>
          <p:cNvPr id="3" name="Picture 2" descr="Question mark-01.png">
            <a:extLst>
              <a:ext uri="{FF2B5EF4-FFF2-40B4-BE49-F238E27FC236}">
                <a16:creationId xmlns:a16="http://schemas.microsoft.com/office/drawing/2014/main" id="{2B099F8D-7A30-0791-5A23-8B455FFCC2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1802070"/>
            <a:ext cx="384048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8657170"/>
            <a:ext cx="2844800" cy="4868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86527"/>
            <a:ext cx="12397492" cy="9320144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20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7676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1A139-04E6-C281-1C3C-48F3B3D181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2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3"/>
            <a:ext cx="6596520" cy="1220975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FD25E71C-1538-EEC0-1D20-0E8DDA6898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1"/>
            <a:ext cx="4677833" cy="9144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67EC69-EC2E-C1E3-028F-6F2E8BD277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6596520" cy="2445113"/>
          </a:xfrm>
        </p:spPr>
        <p:txBody>
          <a:bodyPr>
            <a:spAutoFit/>
          </a:bodyPr>
          <a:lstStyle>
            <a:lvl2pPr marL="383990" indent="-383990">
              <a:buFont typeface="Wingdings" panose="05000000000000000000" pitchFamily="2" charset="2"/>
              <a:buChar char="ü"/>
              <a:defRPr/>
            </a:lvl2pPr>
            <a:lvl3pPr marL="671983" indent="-335992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7899C8C-5362-9CF5-8CBD-607FACAB80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1"/>
            <a:ext cx="4677833" cy="9144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5EC6B-3CFE-34B1-4854-AA9B1569FF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2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6E541F2B-6FEC-6746-4AE8-C4B295C636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79462" y="0"/>
            <a:ext cx="12397492" cy="9219387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3411297"/>
            <a:ext cx="12397492" cy="582232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A0620D-4F48-D231-5D65-1A74DFE14357}"/>
              </a:ext>
            </a:extLst>
          </p:cNvPr>
          <p:cNvSpPr txBox="1"/>
          <p:nvPr userDrawn="1"/>
        </p:nvSpPr>
        <p:spPr>
          <a:xfrm>
            <a:off x="426410" y="688187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4B7564-DFAC-1D0A-6531-16861B3078BE}"/>
              </a:ext>
            </a:extLst>
          </p:cNvPr>
          <p:cNvSpPr txBox="1"/>
          <p:nvPr userDrawn="1"/>
        </p:nvSpPr>
        <p:spPr>
          <a:xfrm>
            <a:off x="471565" y="7713152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7676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952242-B395-3446-3B35-415BC2335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7971638"/>
            <a:ext cx="1595824" cy="9759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77091"/>
            <a:ext cx="12967853" cy="97433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4394477"/>
            <a:ext cx="8027505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7" b="0" dirty="0">
                <a:solidFill>
                  <a:schemeClr val="bg1"/>
                </a:solidFill>
              </a:rPr>
              <a:t>Keep in</a:t>
            </a:r>
            <a:r>
              <a:rPr lang="en-US" sz="6667" b="0" baseline="0" dirty="0">
                <a:solidFill>
                  <a:schemeClr val="bg1"/>
                </a:solidFill>
              </a:rPr>
              <a:t> touch</a:t>
            </a:r>
            <a:endParaRPr lang="en-US" sz="6667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5502845"/>
            <a:ext cx="8423477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33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2133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133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133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2133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133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133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2133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2133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133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133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133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2133" b="0" u="none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8D70C3-6797-0478-5BFF-927966FDD3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7971638"/>
            <a:ext cx="1595824" cy="9759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6808CA-B189-D404-7D0F-BDBEFE776A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33164" y="-277089"/>
            <a:ext cx="16845974" cy="975642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856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435304"/>
            <a:ext cx="10972800" cy="206986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401" y="191066"/>
            <a:ext cx="7016735" cy="335996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667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Welcome to [</a:t>
            </a:r>
            <a:r>
              <a:rPr lang="en-GB" sz="1667" b="0" i="0" u="none" strike="noStrike" kern="1200" baseline="0" dirty="0" err="1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clubname</a:t>
            </a:r>
            <a:r>
              <a:rPr lang="en-GB" sz="1667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70" y="23145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1845C-D42B-ED87-5877-CCC9FE5A9BE8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8155474"/>
            <a:ext cx="1241511" cy="75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609585" rtl="0" eaLnBrk="1" latinLnBrk="0" hangingPunct="1"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09585" rtl="0" eaLnBrk="1" latinLnBrk="0" hangingPunct="1">
        <a:spcBef>
          <a:spcPts val="1200"/>
        </a:spcBef>
        <a:spcAft>
          <a:spcPts val="1067"/>
        </a:spcAft>
        <a:buFontTx/>
        <a:buNone/>
        <a:defRPr sz="24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35992" indent="-335992" algn="l" defTabSz="609585" rtl="0" eaLnBrk="1" latinLnBrk="0" hangingPunct="1">
        <a:spcBef>
          <a:spcPts val="40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71983" indent="-335992" algn="l" defTabSz="609585" rtl="0" eaLnBrk="1" latinLnBrk="0" hangingPunct="1"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75240" indent="-357708" algn="l" defTabSz="609585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14418" indent="-239178" algn="l" defTabSz="609585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047924" indent="0" algn="l" defTabSz="609585" rtl="0" eaLnBrk="1" latinLnBrk="0" hangingPunct="1">
        <a:spcBef>
          <a:spcPct val="20000"/>
        </a:spcBef>
        <a:buFont typeface="Arial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player.vimeo.com/video/652105882?h=627f99b42a&amp;amp;app_id=12296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5">
            <a:extLst>
              <a:ext uri="{FF2B5EF4-FFF2-40B4-BE49-F238E27FC236}">
                <a16:creationId xmlns:a16="http://schemas.microsoft.com/office/drawing/2014/main" id="{7ECA771D-054D-1648-DCB0-2EAF5852F7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134629" y="1"/>
            <a:ext cx="6749144" cy="9143999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8" r="21435"/>
          <a:stretch/>
        </p:blipFill>
        <p:spPr>
          <a:xfrm>
            <a:off x="-159226" y="-86527"/>
            <a:ext cx="12429876" cy="9320400"/>
          </a:xfrm>
        </p:spPr>
      </p:pic>
      <p:sp>
        <p:nvSpPr>
          <p:cNvPr id="7" name="Rectangle 6"/>
          <p:cNvSpPr/>
          <p:nvPr/>
        </p:nvSpPr>
        <p:spPr>
          <a:xfrm>
            <a:off x="-2137949" y="3411297"/>
            <a:ext cx="16529989" cy="582232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7784" y="6423040"/>
            <a:ext cx="7291301" cy="707886"/>
          </a:xfrm>
        </p:spPr>
        <p:txBody>
          <a:bodyPr/>
          <a:lstStyle/>
          <a:p>
            <a:r>
              <a:rPr lang="en-US" dirty="0"/>
              <a:t>Your gateway to adventure!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7784" y="5286985"/>
            <a:ext cx="14751792" cy="1046440"/>
          </a:xfrm>
        </p:spPr>
        <p:txBody>
          <a:bodyPr/>
          <a:lstStyle/>
          <a:p>
            <a:r>
              <a:rPr lang="en-US" dirty="0"/>
              <a:t>Welcome to </a:t>
            </a:r>
            <a:r>
              <a:rPr lang="en-US" b="1" dirty="0"/>
              <a:t>[</a:t>
            </a:r>
            <a:r>
              <a:rPr lang="en-US" b="1" dirty="0" err="1"/>
              <a:t>clubname</a:t>
            </a:r>
            <a:r>
              <a:rPr lang="en-US" b="1" dirty="0"/>
              <a:t>]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2FC01BC-8EA6-42A4-5360-D370E85ED3BA}"/>
              </a:ext>
            </a:extLst>
          </p:cNvPr>
          <p:cNvSpPr/>
          <p:nvPr/>
        </p:nvSpPr>
        <p:spPr>
          <a:xfrm>
            <a:off x="-8313174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529B83A-FBBE-B0BE-0D02-A573F1ED25E6}"/>
              </a:ext>
            </a:extLst>
          </p:cNvPr>
          <p:cNvSpPr/>
          <p:nvPr/>
        </p:nvSpPr>
        <p:spPr>
          <a:xfrm>
            <a:off x="-9349823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EEA64-37AB-3C7C-3D87-B2B9D3EA32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2856" y="3"/>
            <a:ext cx="6749144" cy="9143999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740694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643158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Our club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6788"/>
            <a:ext cx="5486400" cy="8099422"/>
          </a:xfrm>
        </p:spPr>
        <p:txBody>
          <a:bodyPr/>
          <a:lstStyle/>
          <a:p>
            <a:r>
              <a:rPr lang="en-GB" altLang="en-US" dirty="0"/>
              <a:t>It’s really all about making friends, developing new skills and enjoying great diving. Our club:</a:t>
            </a:r>
          </a:p>
          <a:p>
            <a:pPr lvl="1"/>
            <a:r>
              <a:rPr lang="en-GB" altLang="en-US" dirty="0"/>
              <a:t>Has been around since [year]!</a:t>
            </a:r>
          </a:p>
          <a:p>
            <a:pPr lvl="1"/>
            <a:r>
              <a:rPr lang="en-GB" altLang="en-US" dirty="0"/>
              <a:t>Meets at [venue], every [day] from [time]–[time]pm</a:t>
            </a:r>
          </a:p>
          <a:p>
            <a:pPr lvl="1"/>
            <a:r>
              <a:rPr lang="en-GB" altLang="en-US" dirty="0"/>
              <a:t>Usually meets [after the pool session in the clubhouse]</a:t>
            </a:r>
          </a:p>
          <a:p>
            <a:pPr lvl="1"/>
            <a:r>
              <a:rPr lang="en-GB" altLang="en-US" dirty="0"/>
              <a:t>[All new members get a ‘buddy’. Your ‘go to’ person for questions!]</a:t>
            </a:r>
          </a:p>
          <a:p>
            <a:pPr lvl="1"/>
            <a:r>
              <a:rPr lang="en-GB" altLang="en-US" dirty="0"/>
              <a:t>Is committed to the safety and well-being </a:t>
            </a:r>
            <a:br>
              <a:rPr lang="en-GB" altLang="en-US" dirty="0"/>
            </a:br>
            <a:r>
              <a:rPr lang="en-GB" altLang="en-US" dirty="0"/>
              <a:t>of our members.</a:t>
            </a:r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07A22A77-6F5D-7B2C-A28A-A413930D37A8}"/>
              </a:ext>
            </a:extLst>
          </p:cNvPr>
          <p:cNvSpPr/>
          <p:nvPr/>
        </p:nvSpPr>
        <p:spPr>
          <a:xfrm>
            <a:off x="4717144" y="900152"/>
            <a:ext cx="5572608" cy="1065848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EF9CD06-AFD0-C917-EB64-680DFC94E942}"/>
              </a:ext>
            </a:extLst>
          </p:cNvPr>
          <p:cNvSpPr txBox="1">
            <a:spLocks/>
          </p:cNvSpPr>
          <p:nvPr/>
        </p:nvSpPr>
        <p:spPr>
          <a:xfrm>
            <a:off x="4585434" y="940634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5C79B7-FDBF-7C98-200C-0425B5F522E6}"/>
              </a:ext>
            </a:extLst>
          </p:cNvPr>
          <p:cNvSpPr txBox="1">
            <a:spLocks/>
          </p:cNvSpPr>
          <p:nvPr/>
        </p:nvSpPr>
        <p:spPr>
          <a:xfrm>
            <a:off x="6522088" y="1004364"/>
            <a:ext cx="3444203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XXXXXXXXXXXXXXX</a:t>
            </a:r>
            <a:br>
              <a:rPr lang="en-US" sz="2000" b="0" dirty="0">
                <a:solidFill>
                  <a:schemeClr val="bg1"/>
                </a:solidFill>
              </a:rPr>
            </a:br>
            <a:r>
              <a:rPr lang="en-US" sz="2000" dirty="0" err="1">
                <a:solidFill>
                  <a:schemeClr val="bg1"/>
                </a:solidFill>
              </a:rPr>
              <a:t>xxxxxx</a:t>
            </a:r>
            <a:endParaRPr lang="en-US" sz="2000" b="0" dirty="0">
              <a:solidFill>
                <a:schemeClr val="bg1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428188A-153C-262C-4EE1-FBBC782955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929264" flipH="1" flipV="1">
            <a:off x="9917073" y="654267"/>
            <a:ext cx="863481" cy="17144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68CDAB-D229-2085-DAA2-24E57FBC251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7A3E2D-ED48-4D43-3CED-224334AA6E21}"/>
              </a:ext>
            </a:extLst>
          </p:cNvPr>
          <p:cNvSpPr txBox="1">
            <a:spLocks/>
          </p:cNvSpPr>
          <p:nvPr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890307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204" y="-104773"/>
            <a:ext cx="6165603" cy="9248404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3561380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693091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110" y="1192213"/>
            <a:ext cx="10972800" cy="708025"/>
          </a:xfrm>
        </p:spPr>
        <p:txBody>
          <a:bodyPr/>
          <a:lstStyle/>
          <a:p>
            <a:r>
              <a:rPr lang="en-US" dirty="0"/>
              <a:t>Club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235110" y="2236788"/>
            <a:ext cx="5086689" cy="6172824"/>
          </a:xfrm>
        </p:spPr>
        <p:txBody>
          <a:bodyPr/>
          <a:lstStyle/>
          <a:p>
            <a:r>
              <a:rPr lang="en-GB" altLang="en-US" dirty="0"/>
              <a:t>The club organises a wide range of activities for members to get involved in:</a:t>
            </a:r>
          </a:p>
          <a:p>
            <a:pPr lvl="1"/>
            <a:r>
              <a:rPr lang="en-GB" altLang="en-US" dirty="0"/>
              <a:t>Dive trips to exciting UK locations</a:t>
            </a:r>
          </a:p>
          <a:p>
            <a:pPr lvl="1"/>
            <a:r>
              <a:rPr lang="en-GB" altLang="en-US" dirty="0"/>
              <a:t>Overseas club holidays</a:t>
            </a:r>
          </a:p>
          <a:p>
            <a:pPr lvl="1"/>
            <a:r>
              <a:rPr lang="en-GB" altLang="en-US" dirty="0"/>
              <a:t>Marine conservation initiatives</a:t>
            </a:r>
          </a:p>
          <a:p>
            <a:pPr lvl="1"/>
            <a:r>
              <a:rPr lang="en-GB" altLang="en-US" dirty="0"/>
              <a:t>Social events and gatherings</a:t>
            </a:r>
          </a:p>
          <a:p>
            <a:pPr lvl="1"/>
            <a:r>
              <a:rPr lang="en-GB" altLang="en-US" dirty="0"/>
              <a:t>[</a:t>
            </a:r>
            <a:r>
              <a:rPr lang="en-GB" altLang="en-US" dirty="0" err="1"/>
              <a:t>xxxxxxxxxxxxxxx</a:t>
            </a:r>
            <a:r>
              <a:rPr lang="en-GB" altLang="en-US" dirty="0"/>
              <a:t>]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291C978-E217-80A2-E3CF-00EA7A6DE47D}"/>
              </a:ext>
            </a:extLst>
          </p:cNvPr>
          <p:cNvSpPr txBox="1">
            <a:spLocks/>
          </p:cNvSpPr>
          <p:nvPr/>
        </p:nvSpPr>
        <p:spPr>
          <a:xfrm>
            <a:off x="212998" y="191067"/>
            <a:ext cx="9355647" cy="335996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667" dirty="0">
                <a:solidFill>
                  <a:schemeClr val="tx2"/>
                </a:solidFill>
                <a:latin typeface="Arial"/>
                <a:cs typeface="Arial"/>
              </a:rPr>
              <a:t>Welcome to [</a:t>
            </a:r>
            <a:r>
              <a:rPr lang="en-GB" sz="1667" dirty="0" err="1">
                <a:solidFill>
                  <a:schemeClr val="tx2"/>
                </a:solidFill>
                <a:latin typeface="Arial"/>
                <a:cs typeface="Arial"/>
              </a:rPr>
              <a:t>clubname</a:t>
            </a:r>
            <a:r>
              <a:rPr lang="en-GB" sz="1667" dirty="0">
                <a:solidFill>
                  <a:schemeClr val="tx2"/>
                </a:solidFill>
                <a:latin typeface="Arial"/>
                <a:cs typeface="Arial"/>
              </a:rPr>
              <a:t>]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9CD78F7-AED3-D5FA-7011-97F56FE2B466}"/>
              </a:ext>
            </a:extLst>
          </p:cNvPr>
          <p:cNvSpPr txBox="1">
            <a:spLocks/>
          </p:cNvSpPr>
          <p:nvPr/>
        </p:nvSpPr>
        <p:spPr>
          <a:xfrm>
            <a:off x="212995" y="8656801"/>
            <a:ext cx="3793067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1"/>
                </a:solidFill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44D804C4-0AA0-B29F-E9C3-AE12628CDB0E}"/>
              </a:ext>
            </a:extLst>
          </p:cNvPr>
          <p:cNvSpPr/>
          <p:nvPr/>
        </p:nvSpPr>
        <p:spPr>
          <a:xfrm>
            <a:off x="1357810" y="7068065"/>
            <a:ext cx="7760419" cy="1065848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31906A5-9C86-F079-CDCE-17E077559A28}"/>
              </a:ext>
            </a:extLst>
          </p:cNvPr>
          <p:cNvSpPr txBox="1">
            <a:spLocks/>
          </p:cNvSpPr>
          <p:nvPr/>
        </p:nvSpPr>
        <p:spPr>
          <a:xfrm>
            <a:off x="1226099" y="7108548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1940890-0D00-1D65-1C20-D9F09ED4BDE5}"/>
              </a:ext>
            </a:extLst>
          </p:cNvPr>
          <p:cNvSpPr txBox="1">
            <a:spLocks/>
          </p:cNvSpPr>
          <p:nvPr/>
        </p:nvSpPr>
        <p:spPr>
          <a:xfrm>
            <a:off x="3162754" y="7172277"/>
            <a:ext cx="5676931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all of our events and trips are listed online at </a:t>
            </a:r>
            <a:br>
              <a:rPr lang="en-US" sz="2000" b="0" dirty="0">
                <a:solidFill>
                  <a:schemeClr val="bg1"/>
                </a:solidFill>
              </a:rPr>
            </a:br>
            <a:r>
              <a:rPr lang="en-US" sz="2000" dirty="0" err="1">
                <a:solidFill>
                  <a:schemeClr val="bg1"/>
                </a:solidFill>
              </a:rPr>
              <a:t>xxxxxx</a:t>
            </a:r>
            <a:endParaRPr lang="en-US" sz="2000" b="0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D3DF495-698D-7E0B-46F8-E3F4777D98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119717" flipH="1">
            <a:off x="1455448" y="6978273"/>
            <a:ext cx="863481" cy="17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07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5">
            <a:extLst>
              <a:ext uri="{FF2B5EF4-FFF2-40B4-BE49-F238E27FC236}">
                <a16:creationId xmlns:a16="http://schemas.microsoft.com/office/drawing/2014/main" id="{FB533453-4195-019C-534E-B005F1245C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452700" y="1"/>
            <a:ext cx="6123348" cy="9144000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2137949" y="3411297"/>
            <a:ext cx="16529989" cy="582232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7187" y="7130303"/>
            <a:ext cx="9367572" cy="1477328"/>
          </a:xfrm>
        </p:spPr>
        <p:txBody>
          <a:bodyPr/>
          <a:lstStyle/>
          <a:p>
            <a:r>
              <a:rPr lang="en-US" sz="3000" dirty="0"/>
              <a:t>Founded in 1953, BSAC is the UK National Governing Body for scuba diving and </a:t>
            </a:r>
            <a:r>
              <a:rPr lang="en-US" sz="3000" dirty="0" err="1"/>
              <a:t>snorkelling</a:t>
            </a:r>
            <a:r>
              <a:rPr lang="en-US" sz="3000" dirty="0"/>
              <a:t> and a trusted authority in the world of diving.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57187" y="6155939"/>
            <a:ext cx="14751792" cy="646331"/>
          </a:xfrm>
        </p:spPr>
        <p:txBody>
          <a:bodyPr/>
          <a:lstStyle/>
          <a:p>
            <a:r>
              <a:rPr lang="en-US" sz="4000" b="1" dirty="0"/>
              <a:t>What is BSAC?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026F2FE-40D1-1218-8B2B-E12FF2999E57}"/>
              </a:ext>
            </a:extLst>
          </p:cNvPr>
          <p:cNvSpPr/>
          <p:nvPr/>
        </p:nvSpPr>
        <p:spPr>
          <a:xfrm>
            <a:off x="-8313174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0898848C-980E-C5AC-EE29-DE6C154053D6}"/>
              </a:ext>
            </a:extLst>
          </p:cNvPr>
          <p:cNvSpPr/>
          <p:nvPr/>
        </p:nvSpPr>
        <p:spPr>
          <a:xfrm>
            <a:off x="-9349823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5A8AC2-75D5-9F20-E0FA-4D2104B3D9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2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8652" y="1"/>
            <a:ext cx="6123348" cy="9144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740693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643157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Our club is a ‘branch’ </a:t>
            </a:r>
            <a:br>
              <a:rPr lang="en-US" dirty="0"/>
            </a:br>
            <a:r>
              <a:rPr lang="en-US" dirty="0"/>
              <a:t>of BSAC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875226"/>
            <a:ext cx="5715000" cy="2446337"/>
          </a:xfrm>
        </p:spPr>
        <p:txBody>
          <a:bodyPr/>
          <a:lstStyle/>
          <a:p>
            <a:r>
              <a:rPr lang="en-GB" altLang="en-US" dirty="0"/>
              <a:t>We’re part of something bigger…</a:t>
            </a:r>
          </a:p>
          <a:p>
            <a:pPr lvl="1"/>
            <a:r>
              <a:rPr lang="en-GB" altLang="en-US" dirty="0"/>
              <a:t>A supportive community of clubs, training centres and members</a:t>
            </a:r>
          </a:p>
          <a:p>
            <a:pPr lvl="1"/>
            <a:r>
              <a:rPr lang="en-GB" altLang="en-US" dirty="0"/>
              <a:t>Internationally-recognised diving and snorkelling qualifications</a:t>
            </a:r>
          </a:p>
          <a:p>
            <a:pPr lvl="1"/>
            <a:r>
              <a:rPr lang="en-GB" altLang="en-US" dirty="0"/>
              <a:t>Commitment to safety, safeguarding and welfare of members</a:t>
            </a:r>
          </a:p>
          <a:p>
            <a:pPr lvl="1"/>
            <a:r>
              <a:rPr lang="en-GB" altLang="en-US" dirty="0"/>
              <a:t>Not-for-profit organisation run by divers and snorkellers, with small head office in Cheshire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07A22A77-6F5D-7B2C-A28A-A413930D37A8}"/>
              </a:ext>
            </a:extLst>
          </p:cNvPr>
          <p:cNvSpPr/>
          <p:nvPr/>
        </p:nvSpPr>
        <p:spPr>
          <a:xfrm>
            <a:off x="1786771" y="7236804"/>
            <a:ext cx="7942567" cy="1065848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EF9CD06-AFD0-C917-EB64-680DFC94E942}"/>
              </a:ext>
            </a:extLst>
          </p:cNvPr>
          <p:cNvSpPr txBox="1">
            <a:spLocks/>
          </p:cNvSpPr>
          <p:nvPr/>
        </p:nvSpPr>
        <p:spPr>
          <a:xfrm>
            <a:off x="1655058" y="7277286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5C79B7-FDBF-7C98-200C-0425B5F522E6}"/>
              </a:ext>
            </a:extLst>
          </p:cNvPr>
          <p:cNvSpPr txBox="1">
            <a:spLocks/>
          </p:cNvSpPr>
          <p:nvPr/>
        </p:nvSpPr>
        <p:spPr>
          <a:xfrm>
            <a:off x="3591713" y="7341016"/>
            <a:ext cx="5955475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Follow the link in your new member email to register for your </a:t>
            </a:r>
            <a:r>
              <a:rPr lang="en-US" sz="2000" dirty="0" err="1">
                <a:solidFill>
                  <a:schemeClr val="bg1"/>
                </a:solidFill>
              </a:rPr>
              <a:t>MyBSAC</a:t>
            </a:r>
            <a:r>
              <a:rPr lang="en-US" sz="2000" dirty="0">
                <a:solidFill>
                  <a:schemeClr val="bg1"/>
                </a:solidFill>
              </a:rPr>
              <a:t> account </a:t>
            </a:r>
            <a:r>
              <a:rPr lang="en-US" sz="2000" b="0" dirty="0">
                <a:solidFill>
                  <a:schemeClr val="bg1"/>
                </a:solidFill>
              </a:rPr>
              <a:t>on </a:t>
            </a:r>
            <a:r>
              <a:rPr lang="en-US" sz="2000" b="0" dirty="0" err="1">
                <a:solidFill>
                  <a:schemeClr val="bg1"/>
                </a:solidFill>
              </a:rPr>
              <a:t>bsac.com</a:t>
            </a:r>
            <a:r>
              <a:rPr lang="en-US" sz="2000" b="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428188A-153C-262C-4EE1-FBBC782955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1528325" flipH="1" flipV="1">
            <a:off x="9233334" y="5924279"/>
            <a:ext cx="863481" cy="1714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72F18C-E1C0-8704-0387-275ED50C9D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D346907-DD46-6C36-BADC-4860E3AA7E48}"/>
              </a:ext>
            </a:extLst>
          </p:cNvPr>
          <p:cNvSpPr txBox="1">
            <a:spLocks/>
          </p:cNvSpPr>
          <p:nvPr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812118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B23D12-7CB7-B3ED-E29B-1924FDEFC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Learn to Dive with BSAC">
            <a:hlinkClick r:id="" action="ppaction://media"/>
            <a:extLst>
              <a:ext uri="{FF2B5EF4-FFF2-40B4-BE49-F238E27FC236}">
                <a16:creationId xmlns:a16="http://schemas.microsoft.com/office/drawing/2014/main" id="{6F6C238D-7193-F174-250E-20A8A7B440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143000"/>
            <a:ext cx="12192000" cy="6858000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906353D-BB52-27EA-3FB5-49EE73A68C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3893963" y="1454154"/>
            <a:ext cx="9144000" cy="6235700"/>
          </a:xfrm>
          <a:prstGeom prst="rect">
            <a:avLst/>
          </a:prstGeom>
        </p:spPr>
      </p:pic>
      <p:sp>
        <p:nvSpPr>
          <p:cNvPr id="18" name="Parallelogram 17">
            <a:extLst>
              <a:ext uri="{FF2B5EF4-FFF2-40B4-BE49-F238E27FC236}">
                <a16:creationId xmlns:a16="http://schemas.microsoft.com/office/drawing/2014/main" id="{11C9D3F2-CA50-82E4-8D86-312B217AE64E}"/>
              </a:ext>
            </a:extLst>
          </p:cNvPr>
          <p:cNvSpPr/>
          <p:nvPr/>
        </p:nvSpPr>
        <p:spPr>
          <a:xfrm>
            <a:off x="13739373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90BBFE2-EA1B-5111-F5F9-72DC86303BE1}"/>
              </a:ext>
            </a:extLst>
          </p:cNvPr>
          <p:cNvSpPr/>
          <p:nvPr/>
        </p:nvSpPr>
        <p:spPr>
          <a:xfrm>
            <a:off x="12702724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AA2A8F-8AFB-CA5F-DFD1-0DDB2BBA4EAA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DD66BE-A7C0-6319-FA70-ED5718C30EBA}"/>
              </a:ext>
            </a:extLst>
          </p:cNvPr>
          <p:cNvSpPr/>
          <p:nvPr/>
        </p:nvSpPr>
        <p:spPr>
          <a:xfrm>
            <a:off x="0" y="7968343"/>
            <a:ext cx="12192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E0979-B32B-E474-7B70-A0A7BF25A4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88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6527"/>
            <a:ext cx="16529989" cy="9320144"/>
          </a:xfrm>
        </p:spPr>
      </p:pic>
      <p:sp>
        <p:nvSpPr>
          <p:cNvPr id="7" name="Rectangle 6"/>
          <p:cNvSpPr/>
          <p:nvPr/>
        </p:nvSpPr>
        <p:spPr>
          <a:xfrm>
            <a:off x="0" y="3411297"/>
            <a:ext cx="16529989" cy="582232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9098" y="6322457"/>
            <a:ext cx="14751792" cy="1969771"/>
          </a:xfrm>
        </p:spPr>
        <p:txBody>
          <a:bodyPr/>
          <a:lstStyle/>
          <a:p>
            <a:r>
              <a:rPr lang="en-US" b="1" dirty="0"/>
              <a:t>About your BSAC</a:t>
            </a:r>
            <a:br>
              <a:rPr lang="en-US" b="1" dirty="0"/>
            </a:br>
            <a:r>
              <a:rPr lang="en-US" b="1" dirty="0"/>
              <a:t>Ocean Diver course</a:t>
            </a:r>
          </a:p>
        </p:txBody>
      </p:sp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BEDB3688-8BF2-C90F-E868-D6492D1C60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2164991" y="1454157"/>
            <a:ext cx="9144000" cy="623570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C0DE6A70-ED74-68E6-7FBA-247A28BA734D}"/>
              </a:ext>
            </a:extLst>
          </p:cNvPr>
          <p:cNvSpPr/>
          <p:nvPr/>
        </p:nvSpPr>
        <p:spPr>
          <a:xfrm>
            <a:off x="13747476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907AB5D1-9F00-DF17-99D6-FF864FAEB7C6}"/>
              </a:ext>
            </a:extLst>
          </p:cNvPr>
          <p:cNvSpPr/>
          <p:nvPr/>
        </p:nvSpPr>
        <p:spPr>
          <a:xfrm>
            <a:off x="14018177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085DF5-A05D-6B63-FBBF-038A37DE8B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  <p:pic>
        <p:nvPicPr>
          <p:cNvPr id="2" name="Picture Placeholder 15">
            <a:extLst>
              <a:ext uri="{FF2B5EF4-FFF2-40B4-BE49-F238E27FC236}">
                <a16:creationId xmlns:a16="http://schemas.microsoft.com/office/drawing/2014/main" id="{4A8B78C0-0F83-A7FE-E72F-CEF69D447C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92"/>
          <a:stretch/>
        </p:blipFill>
        <p:spPr>
          <a:xfrm>
            <a:off x="-5596464" y="-69646"/>
            <a:ext cx="5461113" cy="92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1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2"/>
          <a:stretch/>
        </p:blipFill>
        <p:spPr>
          <a:xfrm>
            <a:off x="0" y="-69646"/>
            <a:ext cx="5461113" cy="9213647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2942267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073978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27D7E-84A8-0629-C8F7-8C2E4D67E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824" y="1191581"/>
            <a:ext cx="10972800" cy="707886"/>
          </a:xfrm>
        </p:spPr>
        <p:txBody>
          <a:bodyPr/>
          <a:lstStyle/>
          <a:p>
            <a:r>
              <a:rPr lang="en-US" dirty="0"/>
              <a:t>Your Ocean Diver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592824" y="2237322"/>
            <a:ext cx="5932426" cy="7897034"/>
          </a:xfrm>
        </p:spPr>
        <p:txBody>
          <a:bodyPr/>
          <a:lstStyle/>
          <a:p>
            <a:r>
              <a:rPr lang="en-GB" altLang="en-US" dirty="0"/>
              <a:t>As with all BSAC training, the Ocean Diver course is designed to progressively build your skills and confidence, as safely as possible</a:t>
            </a:r>
          </a:p>
          <a:p>
            <a:pPr lvl="1"/>
            <a:r>
              <a:rPr lang="en-GB" altLang="en-US" dirty="0"/>
              <a:t>Our aim is to train you to dive in open water in controlled conditions, to a maximum depth of 20m, under the supervision of a Dive Manager.</a:t>
            </a:r>
          </a:p>
          <a:p>
            <a:pPr lvl="1"/>
            <a:r>
              <a:rPr lang="en-GB" altLang="en-US" dirty="0"/>
              <a:t>The course has a mix of 6 classroom, 5 pool/sheltered-water and 4 open-water modules</a:t>
            </a:r>
          </a:p>
          <a:p>
            <a:pPr lvl="1"/>
            <a:r>
              <a:rPr lang="en-GB" altLang="en-US" dirty="0"/>
              <a:t>Your commitment is important! 😊</a:t>
            </a:r>
          </a:p>
          <a:p>
            <a:pPr lvl="1"/>
            <a:r>
              <a:rPr lang="en-GB" altLang="en-US" dirty="0"/>
              <a:t>An important element of the course is self-study</a:t>
            </a:r>
          </a:p>
          <a:p>
            <a:pPr lvl="1"/>
            <a:r>
              <a:rPr lang="en-GB" altLang="en-US" dirty="0"/>
              <a:t>Please make a note of the URN with your training materials! 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291C978-E217-80A2-E3CF-00EA7A6DE47D}"/>
              </a:ext>
            </a:extLst>
          </p:cNvPr>
          <p:cNvSpPr txBox="1">
            <a:spLocks/>
          </p:cNvSpPr>
          <p:nvPr/>
        </p:nvSpPr>
        <p:spPr>
          <a:xfrm>
            <a:off x="275203" y="191067"/>
            <a:ext cx="9355647" cy="335996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667" dirty="0">
                <a:solidFill>
                  <a:schemeClr val="bg1"/>
                </a:solidFill>
                <a:latin typeface="Arial"/>
                <a:cs typeface="Arial"/>
              </a:rPr>
              <a:t>Welcome to [</a:t>
            </a:r>
            <a:r>
              <a:rPr lang="en-GB" sz="1667" dirty="0" err="1">
                <a:solidFill>
                  <a:schemeClr val="bg1"/>
                </a:solidFill>
                <a:latin typeface="Arial"/>
                <a:cs typeface="Arial"/>
              </a:rPr>
              <a:t>clubname</a:t>
            </a:r>
            <a:r>
              <a:rPr lang="en-GB" sz="1667" dirty="0">
                <a:solidFill>
                  <a:schemeClr val="bg1"/>
                </a:solidFill>
                <a:latin typeface="Arial"/>
                <a:cs typeface="Arial"/>
              </a:rPr>
              <a:t>]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9CD78F7-AED3-D5FA-7011-97F56FE2B466}"/>
              </a:ext>
            </a:extLst>
          </p:cNvPr>
          <p:cNvSpPr txBox="1">
            <a:spLocks/>
          </p:cNvSpPr>
          <p:nvPr/>
        </p:nvSpPr>
        <p:spPr>
          <a:xfrm>
            <a:off x="275200" y="8656801"/>
            <a:ext cx="3793067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1"/>
                </a:solidFill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44D804C4-0AA0-B29F-E9C3-AE12628CDB0E}"/>
              </a:ext>
            </a:extLst>
          </p:cNvPr>
          <p:cNvSpPr/>
          <p:nvPr/>
        </p:nvSpPr>
        <p:spPr>
          <a:xfrm>
            <a:off x="1416226" y="7464168"/>
            <a:ext cx="7760419" cy="1065848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31906A5-9C86-F079-CDCE-17E077559A28}"/>
              </a:ext>
            </a:extLst>
          </p:cNvPr>
          <p:cNvSpPr txBox="1">
            <a:spLocks/>
          </p:cNvSpPr>
          <p:nvPr/>
        </p:nvSpPr>
        <p:spPr>
          <a:xfrm>
            <a:off x="1284515" y="7504650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1940890-0D00-1D65-1C20-D9F09ED4BDE5}"/>
              </a:ext>
            </a:extLst>
          </p:cNvPr>
          <p:cNvSpPr txBox="1">
            <a:spLocks/>
          </p:cNvSpPr>
          <p:nvPr/>
        </p:nvSpPr>
        <p:spPr>
          <a:xfrm>
            <a:off x="3221170" y="7568380"/>
            <a:ext cx="5676931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There are online quizzes and videos to support your training, at </a:t>
            </a:r>
            <a:r>
              <a:rPr lang="en-US" sz="2000" dirty="0" err="1">
                <a:solidFill>
                  <a:schemeClr val="bg1"/>
                </a:solidFill>
              </a:rPr>
              <a:t>bsac.com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  <a:r>
              <a:rPr lang="en-US" sz="2000" dirty="0" err="1">
                <a:solidFill>
                  <a:schemeClr val="bg1"/>
                </a:solidFill>
              </a:rPr>
              <a:t>ODsupport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D3DF495-698D-7E0B-46F8-E3F4777D98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69824" flipH="1">
            <a:off x="1504060" y="7331340"/>
            <a:ext cx="863481" cy="17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9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0"/>
            <a:ext cx="8128000" cy="9144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740695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643159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Progressing your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6788"/>
            <a:ext cx="5486400" cy="6907212"/>
          </a:xfrm>
        </p:spPr>
        <p:txBody>
          <a:bodyPr/>
          <a:lstStyle/>
          <a:p>
            <a:r>
              <a:rPr lang="en-GB" altLang="en-US" dirty="0"/>
              <a:t>Once you have qualified as an Ocean Diver, you could further your training to expand knowledge and enjoyment of the underwater world.</a:t>
            </a:r>
          </a:p>
          <a:p>
            <a:pPr lvl="1"/>
            <a:r>
              <a:rPr lang="en-GB" altLang="en-US" dirty="0"/>
              <a:t>Continue your diver training with the Sports Diver course</a:t>
            </a:r>
          </a:p>
          <a:p>
            <a:pPr lvl="1"/>
            <a:r>
              <a:rPr lang="en-GB" altLang="en-US" dirty="0"/>
              <a:t>As an Ocean Diver, you could attend a specialist Skill Development Course (SDC) such as First Aid for Divers or Boat Handling. 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7BC5E0-9EEA-E1F4-88CF-5958B4073B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4E7D9D5-4A92-9A8A-5784-D19CA038436D}"/>
              </a:ext>
            </a:extLst>
          </p:cNvPr>
          <p:cNvSpPr txBox="1">
            <a:spLocks/>
          </p:cNvSpPr>
          <p:nvPr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865902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3427" y="0"/>
            <a:ext cx="6668573" cy="9144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740694" y="0"/>
            <a:ext cx="7760419" cy="9144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643158" y="0"/>
            <a:ext cx="7760419" cy="9144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9863CBBD-4AED-41B7-3084-E396BEB0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Progressing your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5200650" cy="4072910"/>
          </a:xfrm>
        </p:spPr>
        <p:txBody>
          <a:bodyPr/>
          <a:lstStyle/>
          <a:p>
            <a:pPr lvl="1"/>
            <a:r>
              <a:rPr lang="en-GB" altLang="en-US" dirty="0"/>
              <a:t>Courses offered at our club, that you could do, include:</a:t>
            </a:r>
          </a:p>
          <a:p>
            <a:pPr lvl="2"/>
            <a:r>
              <a:rPr lang="en-GB" altLang="en-US" dirty="0"/>
              <a:t>Sports Diver</a:t>
            </a:r>
          </a:p>
          <a:p>
            <a:pPr lvl="2"/>
            <a:r>
              <a:rPr lang="en-GB" altLang="en-US" dirty="0"/>
              <a:t>First Aid for Divers</a:t>
            </a:r>
          </a:p>
          <a:p>
            <a:pPr lvl="2"/>
            <a:r>
              <a:rPr lang="en-GB" altLang="en-US" dirty="0"/>
              <a:t>Boat Handling</a:t>
            </a:r>
          </a:p>
          <a:p>
            <a:pPr lvl="2"/>
            <a:r>
              <a:rPr lang="en-GB" altLang="en-US" b="1" dirty="0"/>
              <a:t>There are more, please ask!</a:t>
            </a:r>
          </a:p>
          <a:p>
            <a:pPr lvl="1"/>
            <a:r>
              <a:rPr lang="en-GB" altLang="en-US" dirty="0"/>
              <a:t>You could also book onto a regionally-organised BSAC training event. 100s are organised every year around the UK. Book at: </a:t>
            </a:r>
            <a:r>
              <a:rPr lang="en-GB" altLang="en-US" b="1" dirty="0" err="1"/>
              <a:t>bsac.com</a:t>
            </a:r>
            <a:r>
              <a:rPr lang="en-GB" altLang="en-US" b="1" dirty="0"/>
              <a:t>/events</a:t>
            </a:r>
          </a:p>
          <a:p>
            <a:pPr lvl="1"/>
            <a:endParaRPr lang="en-GB" altLang="en-US" dirty="0" err="1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CD7F4CE-B048-3CA1-EB05-DF4856CFFD8F}"/>
              </a:ext>
            </a:extLst>
          </p:cNvPr>
          <p:cNvSpPr/>
          <p:nvPr/>
        </p:nvSpPr>
        <p:spPr>
          <a:xfrm>
            <a:off x="3296358" y="7236804"/>
            <a:ext cx="6432980" cy="1065848"/>
          </a:xfrm>
          <a:prstGeom prst="parallelogram">
            <a:avLst>
              <a:gd name="adj" fmla="val 36178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BBEDBF-AEBF-4083-8A9D-B93F2770950F}"/>
              </a:ext>
            </a:extLst>
          </p:cNvPr>
          <p:cNvSpPr txBox="1">
            <a:spLocks/>
          </p:cNvSpPr>
          <p:nvPr/>
        </p:nvSpPr>
        <p:spPr>
          <a:xfrm>
            <a:off x="3156362" y="7277286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C002C2-AE95-3A45-2AFF-1D522A969D05}"/>
              </a:ext>
            </a:extLst>
          </p:cNvPr>
          <p:cNvSpPr txBox="1">
            <a:spLocks/>
          </p:cNvSpPr>
          <p:nvPr/>
        </p:nvSpPr>
        <p:spPr>
          <a:xfrm>
            <a:off x="5093016" y="7341015"/>
            <a:ext cx="5955475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Explore all of BSAC’s training </a:t>
            </a:r>
            <a:br>
              <a:rPr lang="en-US" sz="2000" b="0" dirty="0">
                <a:solidFill>
                  <a:schemeClr val="bg1"/>
                </a:solidFill>
              </a:rPr>
            </a:br>
            <a:r>
              <a:rPr lang="en-US" sz="2000" b="0" dirty="0">
                <a:solidFill>
                  <a:schemeClr val="bg1"/>
                </a:solidFill>
              </a:rPr>
              <a:t>opportunities at </a:t>
            </a:r>
            <a:r>
              <a:rPr lang="en-US" sz="2000" dirty="0" err="1">
                <a:solidFill>
                  <a:schemeClr val="bg1"/>
                </a:solidFill>
              </a:rPr>
              <a:t>bsac.com</a:t>
            </a:r>
            <a:r>
              <a:rPr lang="en-US" sz="2000" dirty="0">
                <a:solidFill>
                  <a:schemeClr val="bg1"/>
                </a:solidFill>
              </a:rPr>
              <a:t>/training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41F8369-E583-97D4-7DF8-6268E0AE45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1528325" flipH="1" flipV="1">
            <a:off x="9233335" y="5924279"/>
            <a:ext cx="863481" cy="17144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CB3837-BB51-9C25-7B48-172AD906DC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8147431"/>
            <a:ext cx="1239650" cy="758153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2239715-C637-FAE3-0301-6FD4436AF4E2}"/>
              </a:ext>
            </a:extLst>
          </p:cNvPr>
          <p:cNvSpPr txBox="1">
            <a:spLocks/>
          </p:cNvSpPr>
          <p:nvPr/>
        </p:nvSpPr>
        <p:spPr>
          <a:xfrm>
            <a:off x="206399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5415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rallelogram 30">
            <a:extLst>
              <a:ext uri="{FF2B5EF4-FFF2-40B4-BE49-F238E27FC236}">
                <a16:creationId xmlns:a16="http://schemas.microsoft.com/office/drawing/2014/main" id="{C88C783F-2AFB-9434-E221-418C09CFF86A}"/>
              </a:ext>
            </a:extLst>
          </p:cNvPr>
          <p:cNvSpPr/>
          <p:nvPr/>
        </p:nvSpPr>
        <p:spPr>
          <a:xfrm>
            <a:off x="-2892612" y="0"/>
            <a:ext cx="10263859" cy="9144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968191" y="2471142"/>
            <a:ext cx="9222316" cy="1832980"/>
          </a:xfrm>
        </p:spPr>
        <p:txBody>
          <a:bodyPr/>
          <a:lstStyle/>
          <a:p>
            <a:r>
              <a:rPr lang="en-GB" altLang="en-US" dirty="0"/>
              <a:t>In person…</a:t>
            </a:r>
          </a:p>
          <a:p>
            <a:endParaRPr lang="en-US" dirty="0"/>
          </a:p>
          <a:p>
            <a:pPr lvl="1"/>
            <a:endParaRPr lang="en-GB" altLang="en-US" dirty="0" err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D246CE-9C13-B7D6-F7F5-36060EA84900}"/>
              </a:ext>
            </a:extLst>
          </p:cNvPr>
          <p:cNvSpPr txBox="1"/>
          <p:nvPr/>
        </p:nvSpPr>
        <p:spPr>
          <a:xfrm>
            <a:off x="4673827" y="4718404"/>
            <a:ext cx="1866228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067" dirty="0"/>
              <a:t>Your instructor:</a:t>
            </a:r>
          </a:p>
          <a:p>
            <a:r>
              <a:rPr lang="en-GB" sz="1067" dirty="0"/>
              <a:t>[insert name]</a:t>
            </a:r>
            <a:endParaRPr lang="en-US" sz="1067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3F537A-5872-313F-4DBA-58CEF509C79B}"/>
              </a:ext>
            </a:extLst>
          </p:cNvPr>
          <p:cNvSpPr txBox="1"/>
          <p:nvPr/>
        </p:nvSpPr>
        <p:spPr>
          <a:xfrm>
            <a:off x="1343201" y="6940044"/>
            <a:ext cx="8128000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067" dirty="0"/>
              <a:t>Your buddy:</a:t>
            </a:r>
          </a:p>
          <a:p>
            <a:r>
              <a:rPr lang="en-GB" sz="1067" dirty="0"/>
              <a:t>[insert name]</a:t>
            </a:r>
            <a:endParaRPr lang="en-US" sz="1067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B8F6719-7A9E-3665-D077-942BCA7A1C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805644" flipH="1" flipV="1">
            <a:off x="5662587" y="5017408"/>
            <a:ext cx="349156" cy="69324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D1C7A15-B6C4-98B5-A873-8AF3DF81BD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4296" flipH="1" flipV="1">
            <a:off x="1143935" y="6463629"/>
            <a:ext cx="349156" cy="693249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170DA9E-F072-F752-8B9A-92E620D54B62}"/>
              </a:ext>
            </a:extLst>
          </p:cNvPr>
          <p:cNvSpPr txBox="1">
            <a:spLocks/>
          </p:cNvSpPr>
          <p:nvPr/>
        </p:nvSpPr>
        <p:spPr>
          <a:xfrm>
            <a:off x="7129855" y="3010440"/>
            <a:ext cx="3670974" cy="3046988"/>
          </a:xfrm>
          <a:prstGeom prst="rect">
            <a:avLst/>
          </a:prstGeom>
        </p:spPr>
        <p:txBody>
          <a:bodyPr vert="horz" wrap="square" lIns="121920" tIns="60960" rIns="121920" bIns="6096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b="1" dirty="0"/>
              <a:t>Your instructor </a:t>
            </a:r>
            <a:r>
              <a:rPr lang="en-GB" altLang="en-US" i="1" dirty="0"/>
              <a:t>[name]</a:t>
            </a:r>
            <a:br>
              <a:rPr lang="en-GB" altLang="en-US" dirty="0"/>
            </a:br>
            <a:r>
              <a:rPr lang="en-GB" altLang="en-US" dirty="0"/>
              <a:t>your main contact during training</a:t>
            </a:r>
          </a:p>
          <a:p>
            <a:pPr lvl="1"/>
            <a:r>
              <a:rPr lang="en-GB" altLang="en-US" b="1" dirty="0"/>
              <a:t>Your club buddy </a:t>
            </a:r>
            <a:r>
              <a:rPr lang="en-GB" altLang="en-US" i="1" dirty="0"/>
              <a:t>[name]</a:t>
            </a:r>
          </a:p>
          <a:p>
            <a:pPr lvl="1"/>
            <a:r>
              <a:rPr lang="en-GB" altLang="en-US" b="1" dirty="0"/>
              <a:t>Club nights and socials </a:t>
            </a:r>
            <a:r>
              <a:rPr lang="en-GB" altLang="en-US" dirty="0"/>
              <a:t>– get stuck in from the start!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CDC578F5-2BF2-53B7-84DC-C05EC467B9C6}"/>
              </a:ext>
            </a:extLst>
          </p:cNvPr>
          <p:cNvSpPr/>
          <p:nvPr/>
        </p:nvSpPr>
        <p:spPr>
          <a:xfrm>
            <a:off x="6827208" y="5860648"/>
            <a:ext cx="9251699" cy="1240796"/>
          </a:xfrm>
          <a:prstGeom prst="parallelogram">
            <a:avLst>
              <a:gd name="adj" fmla="val 33000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7C2943F-707A-1030-717D-C54D9F514451}"/>
              </a:ext>
            </a:extLst>
          </p:cNvPr>
          <p:cNvSpPr txBox="1">
            <a:spLocks/>
          </p:cNvSpPr>
          <p:nvPr/>
        </p:nvSpPr>
        <p:spPr>
          <a:xfrm>
            <a:off x="6687211" y="5901130"/>
            <a:ext cx="2227072" cy="492443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52D28FB-FE31-2915-F7E1-C2974C8FC741}"/>
              </a:ext>
            </a:extLst>
          </p:cNvPr>
          <p:cNvSpPr txBox="1">
            <a:spLocks/>
          </p:cNvSpPr>
          <p:nvPr/>
        </p:nvSpPr>
        <p:spPr>
          <a:xfrm>
            <a:off x="8623867" y="5917359"/>
            <a:ext cx="2983194" cy="1046440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Our next social event is </a:t>
            </a:r>
            <a:r>
              <a:rPr lang="en-US" sz="2000" b="0" dirty="0" err="1">
                <a:solidFill>
                  <a:schemeClr val="bg1"/>
                </a:solidFill>
              </a:rPr>
              <a:t>xxxxxx</a:t>
            </a:r>
            <a:r>
              <a:rPr lang="en-US" sz="2000" b="0" dirty="0">
                <a:solidFill>
                  <a:schemeClr val="bg1"/>
                </a:solidFill>
              </a:rPr>
              <a:t> on </a:t>
            </a:r>
            <a:r>
              <a:rPr lang="en-US" sz="2000" b="0" dirty="0" err="1">
                <a:solidFill>
                  <a:schemeClr val="bg1"/>
                </a:solidFill>
              </a:rPr>
              <a:t>xxxx</a:t>
            </a:r>
            <a:r>
              <a:rPr lang="en-US" sz="2000" b="0" dirty="0">
                <a:solidFill>
                  <a:schemeClr val="bg1"/>
                </a:solidFill>
              </a:rPr>
              <a:t>. Please come along!!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85E2D62-3B8B-136D-8C6B-F141A8B966CC}"/>
              </a:ext>
            </a:extLst>
          </p:cNvPr>
          <p:cNvSpPr/>
          <p:nvPr/>
        </p:nvSpPr>
        <p:spPr>
          <a:xfrm>
            <a:off x="1062533" y="3387632"/>
            <a:ext cx="3258569" cy="3258569"/>
          </a:xfrm>
          <a:prstGeom prst="ellipse">
            <a:avLst/>
          </a:prstGeom>
          <a:solidFill>
            <a:schemeClr val="tx1"/>
          </a:solidFill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D783E4-108D-9015-07A6-C5FAA17E84DF}"/>
              </a:ext>
            </a:extLst>
          </p:cNvPr>
          <p:cNvSpPr/>
          <p:nvPr/>
        </p:nvSpPr>
        <p:spPr>
          <a:xfrm>
            <a:off x="3100882" y="5406932"/>
            <a:ext cx="3258569" cy="3258569"/>
          </a:xfrm>
          <a:prstGeom prst="ellipse">
            <a:avLst/>
          </a:prstGeom>
          <a:solidFill>
            <a:schemeClr val="tx1"/>
          </a:solidFill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5B190-DC26-6CE0-5116-43C68FDC35F0}"/>
              </a:ext>
            </a:extLst>
          </p:cNvPr>
          <p:cNvSpPr txBox="1">
            <a:spLocks/>
          </p:cNvSpPr>
          <p:nvPr/>
        </p:nvSpPr>
        <p:spPr>
          <a:xfrm>
            <a:off x="212614" y="8656800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C74178-C3C5-8850-DF2A-33996E7AD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keep in touch</a:t>
            </a:r>
          </a:p>
        </p:txBody>
      </p:sp>
    </p:spTree>
    <p:extLst>
      <p:ext uri="{BB962C8B-B14F-4D97-AF65-F5344CB8AC3E}">
        <p14:creationId xmlns:p14="http://schemas.microsoft.com/office/powerpoint/2010/main" val="3336631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 animBg="1"/>
      <p:bldP spid="27" grpId="0"/>
      <p:bldP spid="28" grpId="0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rallelogram 17">
            <a:extLst>
              <a:ext uri="{FF2B5EF4-FFF2-40B4-BE49-F238E27FC236}">
                <a16:creationId xmlns:a16="http://schemas.microsoft.com/office/drawing/2014/main" id="{887096F9-B5D7-87B7-1E0B-1935E3B07A98}"/>
              </a:ext>
            </a:extLst>
          </p:cNvPr>
          <p:cNvSpPr/>
          <p:nvPr/>
        </p:nvSpPr>
        <p:spPr>
          <a:xfrm>
            <a:off x="4534225" y="0"/>
            <a:ext cx="10263859" cy="9144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9688B7-79DC-509F-4FC8-BD42ED620DD9}"/>
              </a:ext>
            </a:extLst>
          </p:cNvPr>
          <p:cNvGrpSpPr/>
          <p:nvPr/>
        </p:nvGrpSpPr>
        <p:grpSpPr>
          <a:xfrm>
            <a:off x="7242417" y="2159494"/>
            <a:ext cx="1219200" cy="1219200"/>
            <a:chOff x="7947933" y="4160164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B0DAA3-46BB-82AF-DAF5-E68444C43EA7}"/>
                </a:ext>
              </a:extLst>
            </p:cNvPr>
            <p:cNvSpPr/>
            <p:nvPr/>
          </p:nvSpPr>
          <p:spPr>
            <a:xfrm>
              <a:off x="7947933" y="4160164"/>
              <a:ext cx="914400" cy="914400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7527F7-6BEC-74FB-E4F8-54EC9075E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7673" y="4209904"/>
              <a:ext cx="814919" cy="814919"/>
            </a:xfrm>
            <a:prstGeom prst="rect">
              <a:avLst/>
            </a:prstGeom>
          </p:spPr>
        </p:pic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041147F5-87A5-1674-444E-BC04F1C4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How we keep in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10972800" cy="2445113"/>
          </a:xfrm>
        </p:spPr>
        <p:txBody>
          <a:bodyPr/>
          <a:lstStyle/>
          <a:p>
            <a:r>
              <a:rPr lang="en-GB" altLang="en-US" dirty="0"/>
              <a:t>Then online we have…</a:t>
            </a:r>
            <a:endParaRPr lang="en-US" dirty="0"/>
          </a:p>
          <a:p>
            <a:pPr lvl="1"/>
            <a:endParaRPr lang="en-GB" altLang="en-US" dirty="0" err="1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170DA9E-F072-F752-8B9A-92E620D54B62}"/>
              </a:ext>
            </a:extLst>
          </p:cNvPr>
          <p:cNvSpPr txBox="1">
            <a:spLocks/>
          </p:cNvSpPr>
          <p:nvPr/>
        </p:nvSpPr>
        <p:spPr>
          <a:xfrm>
            <a:off x="590392" y="3530126"/>
            <a:ext cx="4610100" cy="3970318"/>
          </a:xfrm>
          <a:prstGeom prst="rect">
            <a:avLst/>
          </a:prstGeom>
        </p:spPr>
        <p:txBody>
          <a:bodyPr vert="horz" wrap="square" lIns="121920" tIns="60960" rIns="121920" bIns="6096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b="1" dirty="0"/>
              <a:t>Website</a:t>
            </a:r>
            <a:r>
              <a:rPr lang="en-GB" altLang="en-US" dirty="0"/>
              <a:t> – general club info and events listings</a:t>
            </a:r>
          </a:p>
          <a:p>
            <a:pPr lvl="1"/>
            <a:r>
              <a:rPr lang="en-GB" altLang="en-US" b="1" dirty="0"/>
              <a:t>Email</a:t>
            </a:r>
            <a:r>
              <a:rPr lang="en-GB" altLang="en-US" dirty="0"/>
              <a:t> – these are sent ad hoc normally, when there is news to share</a:t>
            </a:r>
          </a:p>
          <a:p>
            <a:pPr lvl="1"/>
            <a:r>
              <a:rPr lang="en-GB" altLang="en-US" b="1" dirty="0"/>
              <a:t>WhatsApp</a:t>
            </a:r>
            <a:r>
              <a:rPr lang="en-GB" altLang="en-US" dirty="0"/>
              <a:t> – for bigger trips we tend to set these up when needed</a:t>
            </a:r>
          </a:p>
          <a:p>
            <a:pPr lvl="1"/>
            <a:r>
              <a:rPr lang="en-GB" altLang="en-US" b="1" dirty="0"/>
              <a:t>Facebook Page, Twitter and YouTube </a:t>
            </a:r>
            <a:r>
              <a:rPr lang="en-GB" altLang="en-US" dirty="0"/>
              <a:t>– Please join in the chat, contribute pics/videos etc</a:t>
            </a:r>
          </a:p>
          <a:p>
            <a:pPr lvl="1"/>
            <a:endParaRPr lang="en-GB" altLang="en-US" dirty="0"/>
          </a:p>
        </p:txBody>
      </p:sp>
      <p:pic>
        <p:nvPicPr>
          <p:cNvPr id="5" name="Picture 4" descr="A screenshot of a website&#10;&#10;Description automatically generated">
            <a:extLst>
              <a:ext uri="{FF2B5EF4-FFF2-40B4-BE49-F238E27FC236}">
                <a16:creationId xmlns:a16="http://schemas.microsoft.com/office/drawing/2014/main" id="{E68729BD-56D7-81B8-6D1F-507E803F4E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963" y="3312373"/>
            <a:ext cx="6338788" cy="4063738"/>
          </a:xfrm>
          <a:prstGeom prst="rect">
            <a:avLst/>
          </a:prstGeom>
        </p:spPr>
      </p:pic>
      <p:pic>
        <p:nvPicPr>
          <p:cNvPr id="7" name="Picture 6" descr="A green and white logo&#10;&#10;Description automatically generated">
            <a:extLst>
              <a:ext uri="{FF2B5EF4-FFF2-40B4-BE49-F238E27FC236}">
                <a16:creationId xmlns:a16="http://schemas.microsoft.com/office/drawing/2014/main" id="{194C3E3B-CD07-C9D3-F40F-099C25CB0D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675" y="6582035"/>
            <a:ext cx="1946884" cy="195831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02C22B9-F1ED-894C-1FE5-524BF21E5C77}"/>
              </a:ext>
            </a:extLst>
          </p:cNvPr>
          <p:cNvGrpSpPr/>
          <p:nvPr/>
        </p:nvGrpSpPr>
        <p:grpSpPr>
          <a:xfrm>
            <a:off x="8632696" y="1239937"/>
            <a:ext cx="1219200" cy="1219200"/>
            <a:chOff x="7172325" y="5352149"/>
            <a:chExt cx="914400" cy="9144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94D8667-FE6F-5A96-8C88-972C78A836B7}"/>
                </a:ext>
              </a:extLst>
            </p:cNvPr>
            <p:cNvSpPr/>
            <p:nvPr/>
          </p:nvSpPr>
          <p:spPr>
            <a:xfrm>
              <a:off x="7172325" y="5352149"/>
              <a:ext cx="914400" cy="914400"/>
            </a:xfrm>
            <a:prstGeom prst="ellipse">
              <a:avLst/>
            </a:prstGeom>
            <a:solidFill>
              <a:srgbClr val="000000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D29CEAE-93D5-9441-4B6A-6714E83B8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9727" y="5491451"/>
              <a:ext cx="578645" cy="57864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464D71-81BF-9CD8-6477-91C9099EDFFD}"/>
              </a:ext>
            </a:extLst>
          </p:cNvPr>
          <p:cNvGrpSpPr/>
          <p:nvPr/>
        </p:nvGrpSpPr>
        <p:grpSpPr>
          <a:xfrm>
            <a:off x="9826276" y="2452379"/>
            <a:ext cx="1219200" cy="1219200"/>
            <a:chOff x="9439275" y="5371199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E7F30ED-5F70-5E10-A21E-26EDAD74824D}"/>
                </a:ext>
              </a:extLst>
            </p:cNvPr>
            <p:cNvSpPr/>
            <p:nvPr/>
          </p:nvSpPr>
          <p:spPr>
            <a:xfrm>
              <a:off x="9439275" y="5371199"/>
              <a:ext cx="914400" cy="914400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7C1AAA-C258-EA9C-D801-8B053CB7E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5348" y="5426194"/>
              <a:ext cx="820006" cy="820006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B110E90-E2C7-4492-C4B7-BBCF852D83A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8155474"/>
            <a:ext cx="1241511" cy="75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0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Meet our key contacts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10972800" cy="2445113"/>
          </a:xfrm>
        </p:spPr>
        <p:txBody>
          <a:bodyPr/>
          <a:lstStyle/>
          <a:p>
            <a:r>
              <a:rPr lang="en-GB" altLang="en-US" dirty="0"/>
              <a:t>These people are on the club committee.</a:t>
            </a:r>
            <a:br>
              <a:rPr lang="en-GB" altLang="en-US" dirty="0"/>
            </a:br>
            <a:r>
              <a:rPr lang="en-GB" altLang="en-US" dirty="0"/>
              <a:t>Please contact them with any questions you may have.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D00E151-5146-CE2A-458F-B34F4553F71E}"/>
              </a:ext>
            </a:extLst>
          </p:cNvPr>
          <p:cNvSpPr/>
          <p:nvPr/>
        </p:nvSpPr>
        <p:spPr>
          <a:xfrm>
            <a:off x="6775773" y="904320"/>
            <a:ext cx="6433600" cy="968953"/>
          </a:xfrm>
          <a:prstGeom prst="parallelogram">
            <a:avLst>
              <a:gd name="adj" fmla="val 36178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ACCC5FF-FDBF-1CD1-F23D-4F90B3DF3D3C}"/>
              </a:ext>
            </a:extLst>
          </p:cNvPr>
          <p:cNvSpPr txBox="1">
            <a:spLocks/>
          </p:cNvSpPr>
          <p:nvPr/>
        </p:nvSpPr>
        <p:spPr>
          <a:xfrm>
            <a:off x="6754453" y="918738"/>
            <a:ext cx="2024611" cy="447675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B7A539-1CDB-0DEB-2B6D-55B403D63C9B}"/>
              </a:ext>
            </a:extLst>
          </p:cNvPr>
          <p:cNvSpPr txBox="1">
            <a:spLocks/>
          </p:cNvSpPr>
          <p:nvPr/>
        </p:nvSpPr>
        <p:spPr>
          <a:xfrm>
            <a:off x="8490769" y="993660"/>
            <a:ext cx="3559560" cy="738664"/>
          </a:xfrm>
          <a:prstGeom prst="rect">
            <a:avLst/>
          </a:prstGeom>
        </p:spPr>
        <p:txBody>
          <a:bodyPr vert="horz" wrap="square" lIns="121920" tIns="60960" rIns="121920" bIns="6096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0" dirty="0">
                <a:solidFill>
                  <a:schemeClr val="bg1"/>
                </a:solidFill>
              </a:rPr>
              <a:t>You will find most these people around on club night!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1" name="Picture Placeholder 15">
            <a:extLst>
              <a:ext uri="{FF2B5EF4-FFF2-40B4-BE49-F238E27FC236}">
                <a16:creationId xmlns:a16="http://schemas.microsoft.com/office/drawing/2014/main" id="{DC1AB917-FCAE-A672-D6ED-6A70D61205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925" y="5265307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D4BF4B-A5A5-6B5B-E41B-C77B6CC78246}"/>
              </a:ext>
            </a:extLst>
          </p:cNvPr>
          <p:cNvSpPr txBox="1"/>
          <p:nvPr/>
        </p:nvSpPr>
        <p:spPr>
          <a:xfrm>
            <a:off x="434561" y="7479176"/>
            <a:ext cx="2559941" cy="50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Chair: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1A20280-3946-34FD-66A8-7355A653FC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2069" y="3452270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8AE9814-E031-B668-70C0-0C5896B538C6}"/>
              </a:ext>
            </a:extLst>
          </p:cNvPr>
          <p:cNvSpPr txBox="1"/>
          <p:nvPr/>
        </p:nvSpPr>
        <p:spPr>
          <a:xfrm>
            <a:off x="2222705" y="5666138"/>
            <a:ext cx="2559941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Diving </a:t>
            </a:r>
            <a:br>
              <a:rPr lang="en-GB" altLang="en-US" sz="1333" b="1" dirty="0"/>
            </a:br>
            <a:r>
              <a:rPr lang="en-GB" altLang="en-US" sz="1333" b="1" dirty="0"/>
              <a:t>Officer: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  <p:pic>
        <p:nvPicPr>
          <p:cNvPr id="18" name="Picture Placeholder 15">
            <a:extLst>
              <a:ext uri="{FF2B5EF4-FFF2-40B4-BE49-F238E27FC236}">
                <a16:creationId xmlns:a16="http://schemas.microsoft.com/office/drawing/2014/main" id="{3C84ED18-5490-4FD8-C710-770F57D13F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0213" y="5265307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7A813A-E51F-E271-3FD6-23D0936242E3}"/>
              </a:ext>
            </a:extLst>
          </p:cNvPr>
          <p:cNvSpPr txBox="1"/>
          <p:nvPr/>
        </p:nvSpPr>
        <p:spPr>
          <a:xfrm>
            <a:off x="4010849" y="7479176"/>
            <a:ext cx="2559941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Training</a:t>
            </a:r>
            <a:br>
              <a:rPr lang="en-GB" altLang="en-US" sz="1333" b="1" dirty="0"/>
            </a:br>
            <a:r>
              <a:rPr lang="en-GB" altLang="en-US" sz="1333" b="1" dirty="0"/>
              <a:t>Officer: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  <p:pic>
        <p:nvPicPr>
          <p:cNvPr id="20" name="Picture Placeholder 15">
            <a:extLst>
              <a:ext uri="{FF2B5EF4-FFF2-40B4-BE49-F238E27FC236}">
                <a16:creationId xmlns:a16="http://schemas.microsoft.com/office/drawing/2014/main" id="{0FB08883-6602-DB1A-159F-269C541272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8357" y="3452270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D20AC5-839D-E7BC-13A0-0FF5E504FF8B}"/>
              </a:ext>
            </a:extLst>
          </p:cNvPr>
          <p:cNvSpPr txBox="1"/>
          <p:nvPr/>
        </p:nvSpPr>
        <p:spPr>
          <a:xfrm>
            <a:off x="5798993" y="5666138"/>
            <a:ext cx="2559941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Equipment </a:t>
            </a:r>
            <a:br>
              <a:rPr lang="en-GB" altLang="en-US" sz="1333" b="1" dirty="0"/>
            </a:br>
            <a:r>
              <a:rPr lang="en-GB" altLang="en-US" sz="1333" b="1" dirty="0"/>
              <a:t>Officer: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  <p:pic>
        <p:nvPicPr>
          <p:cNvPr id="22" name="Picture Placeholder 15">
            <a:extLst>
              <a:ext uri="{FF2B5EF4-FFF2-40B4-BE49-F238E27FC236}">
                <a16:creationId xmlns:a16="http://schemas.microsoft.com/office/drawing/2014/main" id="{E709DCF7-AA35-86C0-CFE0-E9471AF92F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6501" y="5265307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810B2DC-47E8-4FA6-F4CF-113F569C2B6E}"/>
              </a:ext>
            </a:extLst>
          </p:cNvPr>
          <p:cNvSpPr txBox="1"/>
          <p:nvPr/>
        </p:nvSpPr>
        <p:spPr>
          <a:xfrm>
            <a:off x="7587137" y="7479176"/>
            <a:ext cx="2559941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Membership </a:t>
            </a:r>
            <a:br>
              <a:rPr lang="en-GB" altLang="en-US" sz="1333" b="1" dirty="0"/>
            </a:br>
            <a:r>
              <a:rPr lang="en-GB" altLang="en-US" sz="1333" b="1" dirty="0"/>
              <a:t>Secretary: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  <p:pic>
        <p:nvPicPr>
          <p:cNvPr id="24" name="Picture Placeholder 15">
            <a:extLst>
              <a:ext uri="{FF2B5EF4-FFF2-40B4-BE49-F238E27FC236}">
                <a16:creationId xmlns:a16="http://schemas.microsoft.com/office/drawing/2014/main" id="{643058CE-B16C-97A9-2443-9688836B57A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54643" y="3379870"/>
            <a:ext cx="2001214" cy="2001214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19536D5-8247-C74B-BFC7-B7C29BA44EDF}"/>
              </a:ext>
            </a:extLst>
          </p:cNvPr>
          <p:cNvSpPr txBox="1"/>
          <p:nvPr/>
        </p:nvSpPr>
        <p:spPr>
          <a:xfrm>
            <a:off x="9375280" y="5593738"/>
            <a:ext cx="2559941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333" b="1" dirty="0"/>
              <a:t>Welfare </a:t>
            </a:r>
            <a:br>
              <a:rPr lang="en-GB" altLang="en-US" sz="1333" b="1" dirty="0"/>
            </a:br>
            <a:r>
              <a:rPr lang="en-GB" altLang="en-US" sz="1333" b="1" dirty="0"/>
              <a:t>Officer:</a:t>
            </a:r>
            <a:br>
              <a:rPr lang="en-GB" altLang="en-US" sz="1333" dirty="0"/>
            </a:br>
            <a:r>
              <a:rPr lang="en-GB" altLang="en-US" sz="1333" dirty="0" err="1"/>
              <a:t>xnamex</a:t>
            </a:r>
            <a:endParaRPr lang="en-GB" altLang="en-US" sz="1333" b="1" dirty="0"/>
          </a:p>
        </p:txBody>
      </p:sp>
    </p:spTree>
    <p:extLst>
      <p:ext uri="{BB962C8B-B14F-4D97-AF65-F5344CB8AC3E}">
        <p14:creationId xmlns:p14="http://schemas.microsoft.com/office/powerpoint/2010/main" val="2215503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068C262-1D3C-87EF-3023-8BB8F4F9C8CB}"/>
              </a:ext>
            </a:extLst>
          </p:cNvPr>
          <p:cNvSpPr/>
          <p:nvPr/>
        </p:nvSpPr>
        <p:spPr>
          <a:xfrm>
            <a:off x="2706670" y="4318225"/>
            <a:ext cx="1772731" cy="1772731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Use of club equipment and facilities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7F1A61-3C9A-1C0B-8817-5A7E4AB192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476" y="3174903"/>
            <a:ext cx="2041059" cy="2041059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Our club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2237322"/>
            <a:ext cx="10972800" cy="2445113"/>
          </a:xfrm>
        </p:spPr>
        <p:txBody>
          <a:bodyPr/>
          <a:lstStyle/>
          <a:p>
            <a:r>
              <a:rPr lang="en-GB" dirty="0"/>
              <a:t>There are lots of perks to being a member of </a:t>
            </a:r>
            <a:r>
              <a:rPr lang="en-GB" dirty="0" err="1"/>
              <a:t>xxclubnamexx</a:t>
            </a:r>
            <a:r>
              <a:rPr lang="en-GB" dirty="0"/>
              <a:t>: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BF8AC5-1F26-200F-42FF-A61E893B1A9B}"/>
              </a:ext>
            </a:extLst>
          </p:cNvPr>
          <p:cNvSpPr/>
          <p:nvPr/>
        </p:nvSpPr>
        <p:spPr>
          <a:xfrm>
            <a:off x="720293" y="3138594"/>
            <a:ext cx="2136961" cy="2136961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Access to training – both in the club, around the UK and beyond!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DFEF0F-ABDF-97B3-8CC1-BF3EBB0C0947}"/>
              </a:ext>
            </a:extLst>
          </p:cNvPr>
          <p:cNvSpPr/>
          <p:nvPr/>
        </p:nvSpPr>
        <p:spPr>
          <a:xfrm>
            <a:off x="5833678" y="5676771"/>
            <a:ext cx="1772731" cy="1772731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Participation in club trips and events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F40163-7A4C-D6BB-EC86-0AE9E61C223B}"/>
              </a:ext>
            </a:extLst>
          </p:cNvPr>
          <p:cNvSpPr/>
          <p:nvPr/>
        </p:nvSpPr>
        <p:spPr>
          <a:xfrm>
            <a:off x="9358173" y="4440113"/>
            <a:ext cx="2233520" cy="2233520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 err="1">
                <a:solidFill>
                  <a:schemeClr val="tx1"/>
                </a:solidFill>
              </a:rPr>
              <a:t>xxxxxxxx</a:t>
            </a:r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A1DCD5-7F0D-7E8A-E181-ADCD068FA814}"/>
              </a:ext>
            </a:extLst>
          </p:cNvPr>
          <p:cNvSpPr/>
          <p:nvPr/>
        </p:nvSpPr>
        <p:spPr>
          <a:xfrm>
            <a:off x="2558992" y="6388316"/>
            <a:ext cx="1976025" cy="197602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Membership discounts on dive travel, kit and outdoors brands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6FAA5F-D733-AE02-E6A2-0D638BE855A2}"/>
              </a:ext>
            </a:extLst>
          </p:cNvPr>
          <p:cNvSpPr/>
          <p:nvPr/>
        </p:nvSpPr>
        <p:spPr>
          <a:xfrm>
            <a:off x="8989579" y="2907835"/>
            <a:ext cx="1519800" cy="1519800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Liability insurance cover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85DB3D-10CC-44BC-238C-87AFEAA783B6}"/>
              </a:ext>
            </a:extLst>
          </p:cNvPr>
          <p:cNvSpPr/>
          <p:nvPr/>
        </p:nvSpPr>
        <p:spPr>
          <a:xfrm>
            <a:off x="6261915" y="3742082"/>
            <a:ext cx="1473880" cy="1473880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SCUBA magazine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A2B2018-50CE-B219-AB93-EE750A24A1E5}"/>
              </a:ext>
            </a:extLst>
          </p:cNvPr>
          <p:cNvSpPr/>
          <p:nvPr/>
        </p:nvSpPr>
        <p:spPr>
          <a:xfrm>
            <a:off x="7956372" y="6353889"/>
            <a:ext cx="2185087" cy="2185087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600" dirty="0">
                <a:solidFill>
                  <a:schemeClr val="tx1"/>
                </a:solidFill>
              </a:rPr>
              <a:t>Access to expert advice from the experienced BSAC team at head office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0471D6-2450-3758-41A1-9B6A9A3B336A}"/>
              </a:ext>
            </a:extLst>
          </p:cNvPr>
          <p:cNvSpPr/>
          <p:nvPr/>
        </p:nvSpPr>
        <p:spPr>
          <a:xfrm>
            <a:off x="10845267" y="3328588"/>
            <a:ext cx="663339" cy="663339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896BBAF-9D33-1A2F-999A-01022FD6B777}"/>
              </a:ext>
            </a:extLst>
          </p:cNvPr>
          <p:cNvSpPr/>
          <p:nvPr/>
        </p:nvSpPr>
        <p:spPr>
          <a:xfrm>
            <a:off x="3096479" y="3163580"/>
            <a:ext cx="663339" cy="663339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843BD5-1130-46A0-AE15-DCE386890738}"/>
              </a:ext>
            </a:extLst>
          </p:cNvPr>
          <p:cNvSpPr/>
          <p:nvPr/>
        </p:nvSpPr>
        <p:spPr>
          <a:xfrm>
            <a:off x="4894891" y="7772196"/>
            <a:ext cx="663339" cy="663339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0210C5A-3D99-F486-C18D-7EA93DDE1CD1}"/>
              </a:ext>
            </a:extLst>
          </p:cNvPr>
          <p:cNvSpPr/>
          <p:nvPr/>
        </p:nvSpPr>
        <p:spPr>
          <a:xfrm>
            <a:off x="11148264" y="2037225"/>
            <a:ext cx="399126" cy="399126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pic>
        <p:nvPicPr>
          <p:cNvPr id="12" name="Picture 11" descr="A person in a life jacket on a boat&#10;&#10;Description automatically generated">
            <a:extLst>
              <a:ext uri="{FF2B5EF4-FFF2-40B4-BE49-F238E27FC236}">
                <a16:creationId xmlns:a16="http://schemas.microsoft.com/office/drawing/2014/main" id="{312E3ED1-64C1-B5A4-CCD4-96E325B61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779" y="5037942"/>
            <a:ext cx="2381141" cy="2381141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6ACC402-0F1B-D542-8390-0C18D65282D4}"/>
              </a:ext>
            </a:extLst>
          </p:cNvPr>
          <p:cNvSpPr/>
          <p:nvPr/>
        </p:nvSpPr>
        <p:spPr>
          <a:xfrm>
            <a:off x="974553" y="8097070"/>
            <a:ext cx="482295" cy="48229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A541A2-C5A9-B765-5FBE-EBC07834D3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7987" y="6090956"/>
            <a:ext cx="1342695" cy="1342695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4EE92BB7-18E5-5283-BB24-3A56723F8D89}"/>
              </a:ext>
            </a:extLst>
          </p:cNvPr>
          <p:cNvSpPr/>
          <p:nvPr/>
        </p:nvSpPr>
        <p:spPr>
          <a:xfrm>
            <a:off x="7580642" y="5604464"/>
            <a:ext cx="331669" cy="331669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2133" dirty="0">
              <a:solidFill>
                <a:schemeClr val="tx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1EADE77-0F14-73C4-3E46-593504CCB9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263" y="238093"/>
            <a:ext cx="1762918" cy="1762918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458959-FD3C-2412-F22D-65CF434955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232" y="6801716"/>
            <a:ext cx="1234734" cy="1234734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pic>
        <p:nvPicPr>
          <p:cNvPr id="30" name="Picture 29" descr="A magazine cover with a fish and scuba gear&#10;&#10;Description automatically generated">
            <a:extLst>
              <a:ext uri="{FF2B5EF4-FFF2-40B4-BE49-F238E27FC236}">
                <a16:creationId xmlns:a16="http://schemas.microsoft.com/office/drawing/2014/main" id="{792B6458-CE06-EF3E-AC4F-B7CEDE29851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66" y="3951369"/>
            <a:ext cx="969725" cy="1342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FC89A3-5348-AD65-A9AA-533FB47A38F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97218">
            <a:off x="8156574" y="4213244"/>
            <a:ext cx="946370" cy="1342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823879-6635-AC42-17A7-82C6B9EB5C0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64427">
            <a:off x="8496518" y="4604457"/>
            <a:ext cx="949827" cy="1342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CA44E4-2DE3-879C-62D4-AA44E9025CC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8193" y="7335054"/>
            <a:ext cx="1234734" cy="1234734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val="3604627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ecel="5000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20" grpId="0" animBg="1"/>
      <p:bldP spid="15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rallelogram 17">
            <a:extLst>
              <a:ext uri="{FF2B5EF4-FFF2-40B4-BE49-F238E27FC236}">
                <a16:creationId xmlns:a16="http://schemas.microsoft.com/office/drawing/2014/main" id="{887096F9-B5D7-87B7-1E0B-1935E3B07A98}"/>
              </a:ext>
            </a:extLst>
          </p:cNvPr>
          <p:cNvSpPr/>
          <p:nvPr/>
        </p:nvSpPr>
        <p:spPr>
          <a:xfrm>
            <a:off x="6353370" y="0"/>
            <a:ext cx="10263859" cy="9144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5" name="Picture Placeholder 15">
            <a:extLst>
              <a:ext uri="{FF2B5EF4-FFF2-40B4-BE49-F238E27FC236}">
                <a16:creationId xmlns:a16="http://schemas.microsoft.com/office/drawing/2014/main" id="{F7E700FC-4014-316C-F090-F55E3DC136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1263">
            <a:off x="4870954" y="2172059"/>
            <a:ext cx="3302701" cy="3007401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1581"/>
            <a:ext cx="10972800" cy="707886"/>
          </a:xfrm>
        </p:spPr>
        <p:txBody>
          <a:bodyPr/>
          <a:lstStyle/>
          <a:p>
            <a:r>
              <a:rPr lang="en-US" dirty="0"/>
              <a:t>A few words from our members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3BF4E-D0FB-132D-DF71-EEE939AEB5EF}"/>
              </a:ext>
            </a:extLst>
          </p:cNvPr>
          <p:cNvSpPr txBox="1"/>
          <p:nvPr/>
        </p:nvSpPr>
        <p:spPr>
          <a:xfrm>
            <a:off x="8113560" y="3150537"/>
            <a:ext cx="36011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altLang="en-US" sz="2000" dirty="0"/>
              <a:t>“Insert best quote here… Insert best quote here… Insert best quote here… Insert best quote here… Insert best quote here… Insert best quote here…”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7F5BC-C284-3073-0253-9B34E2B038A7}"/>
              </a:ext>
            </a:extLst>
          </p:cNvPr>
          <p:cNvSpPr txBox="1"/>
          <p:nvPr/>
        </p:nvSpPr>
        <p:spPr>
          <a:xfrm>
            <a:off x="609600" y="2187862"/>
            <a:ext cx="28405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600" dirty="0"/>
              <a:t>“Insert short quote here… Insert short quote here… Insert short quote here… Insert short quote here… Insert short quote here…”</a:t>
            </a:r>
            <a:endParaRPr lang="en-US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110016-F29D-D7B1-F64F-9E4D13313BD4}"/>
              </a:ext>
            </a:extLst>
          </p:cNvPr>
          <p:cNvSpPr txBox="1"/>
          <p:nvPr/>
        </p:nvSpPr>
        <p:spPr>
          <a:xfrm>
            <a:off x="3873981" y="6832035"/>
            <a:ext cx="26458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600" dirty="0"/>
              <a:t>“Insert short quote here… Insert short quote here… Insert short quote here… Insert short quote here… Insert short quote here…”</a:t>
            </a:r>
            <a:endParaRPr lang="en-US" sz="1600" dirty="0"/>
          </a:p>
        </p:txBody>
      </p:sp>
      <p:pic>
        <p:nvPicPr>
          <p:cNvPr id="23" name="Picture Placeholder 15">
            <a:extLst>
              <a:ext uri="{FF2B5EF4-FFF2-40B4-BE49-F238E27FC236}">
                <a16:creationId xmlns:a16="http://schemas.microsoft.com/office/drawing/2014/main" id="{44689D9C-EC40-0C83-70FA-DD3FE5A5A4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246" y="4120033"/>
            <a:ext cx="2832468" cy="2036774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Placeholder 15">
            <a:extLst>
              <a:ext uri="{FF2B5EF4-FFF2-40B4-BE49-F238E27FC236}">
                <a16:creationId xmlns:a16="http://schemas.microsoft.com/office/drawing/2014/main" id="{E1B80573-241A-0F5F-549A-4271611944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7683">
            <a:off x="3298268" y="3330064"/>
            <a:ext cx="2065439" cy="3032238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Placeholder 15">
            <a:extLst>
              <a:ext uri="{FF2B5EF4-FFF2-40B4-BE49-F238E27FC236}">
                <a16:creationId xmlns:a16="http://schemas.microsoft.com/office/drawing/2014/main" id="{60E8AECB-8D2A-1D5F-9CAB-F4D9EE607D6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70942">
            <a:off x="7222840" y="5443723"/>
            <a:ext cx="2327774" cy="3417367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Placeholder 15">
            <a:extLst>
              <a:ext uri="{FF2B5EF4-FFF2-40B4-BE49-F238E27FC236}">
                <a16:creationId xmlns:a16="http://schemas.microsoft.com/office/drawing/2014/main" id="{84F6BD33-C460-2EC7-BC75-E122B46DE6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89087">
            <a:off x="475848" y="6368317"/>
            <a:ext cx="2743264" cy="1827472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0BCA24-5B94-3A81-0495-1A5CAC407B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8155474"/>
            <a:ext cx="1241511" cy="75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D5F4E0-EF67-B69D-91EC-C9D86A6D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96" y="3441885"/>
            <a:ext cx="8200819" cy="2862515"/>
          </a:xfrm>
        </p:spPr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298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379C63EE-9005-72AA-9A3E-45618B7AAE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39" t="7515" r="14876"/>
          <a:stretch/>
        </p:blipFill>
        <p:spPr>
          <a:xfrm>
            <a:off x="-79462" y="0"/>
            <a:ext cx="12397492" cy="92373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A3C1CD-DF29-0BDA-74B3-EA53475C9816}"/>
              </a:ext>
            </a:extLst>
          </p:cNvPr>
          <p:cNvSpPr/>
          <p:nvPr/>
        </p:nvSpPr>
        <p:spPr>
          <a:xfrm>
            <a:off x="-79462" y="4870564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BA453-92F9-62F1-2152-47E73844E10D}"/>
              </a:ext>
            </a:extLst>
          </p:cNvPr>
          <p:cNvSpPr txBox="1"/>
          <p:nvPr/>
        </p:nvSpPr>
        <p:spPr>
          <a:xfrm>
            <a:off x="649921" y="7239801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3DAD3C-676D-4083-86FF-974B2021EC11}"/>
              </a:ext>
            </a:extLst>
          </p:cNvPr>
          <p:cNvSpPr txBox="1"/>
          <p:nvPr/>
        </p:nvSpPr>
        <p:spPr>
          <a:xfrm>
            <a:off x="683785" y="8071075"/>
            <a:ext cx="1106486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 [replace with club details]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137B9-22ED-F3A4-3F97-D925E70783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7971638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1122</TotalTime>
  <Words>953</Words>
  <Application>Microsoft Office PowerPoint</Application>
  <PresentationFormat>Custom</PresentationFormat>
  <Paragraphs>130</Paragraphs>
  <Slides>17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Lucida Grande</vt:lpstr>
      <vt:lpstr>Wingdings</vt:lpstr>
      <vt:lpstr>BSAC VA template</vt:lpstr>
      <vt:lpstr>Welcome to [clubname]</vt:lpstr>
      <vt:lpstr>Our club</vt:lpstr>
      <vt:lpstr>Club activities</vt:lpstr>
      <vt:lpstr>What is BSAC?</vt:lpstr>
      <vt:lpstr>Our club is a ‘branch’  of BSAC</vt:lpstr>
      <vt:lpstr>PowerPoint Presentation</vt:lpstr>
      <vt:lpstr>About your BSAC Ocean Diver course</vt:lpstr>
      <vt:lpstr>Your Ocean Diver course</vt:lpstr>
      <vt:lpstr>Progressing your training</vt:lpstr>
      <vt:lpstr>Progressing your training</vt:lpstr>
      <vt:lpstr>How we keep in touch</vt:lpstr>
      <vt:lpstr>How we keep in touch</vt:lpstr>
      <vt:lpstr>Meet our key contacts</vt:lpstr>
      <vt:lpstr>Our club</vt:lpstr>
      <vt:lpstr>A few words from our members</vt:lpstr>
      <vt:lpstr>Any 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60</cp:revision>
  <cp:lastPrinted>2017-06-03T05:19:52Z</cp:lastPrinted>
  <dcterms:created xsi:type="dcterms:W3CDTF">2017-05-21T08:18:40Z</dcterms:created>
  <dcterms:modified xsi:type="dcterms:W3CDTF">2024-01-31T10:26:15Z</dcterms:modified>
</cp:coreProperties>
</file>