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9"/>
  </p:notesMasterIdLst>
  <p:sldIdLst>
    <p:sldId id="285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2" r:id="rId15"/>
    <p:sldId id="313" r:id="rId16"/>
    <p:sldId id="314" r:id="rId17"/>
    <p:sldId id="29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orient="horz" pos="165" userDrawn="1">
          <p15:clr>
            <a:srgbClr val="A4A3A4"/>
          </p15:clr>
        </p15:guide>
        <p15:guide id="3" pos="7411" userDrawn="1">
          <p15:clr>
            <a:srgbClr val="A4A3A4"/>
          </p15:clr>
        </p15:guide>
        <p15:guide id="4" pos="3839" userDrawn="1">
          <p15:clr>
            <a:srgbClr val="A4A3A4"/>
          </p15:clr>
        </p15:guide>
        <p15:guide id="5" pos="209" userDrawn="1">
          <p15:clr>
            <a:srgbClr val="A4A3A4"/>
          </p15:clr>
        </p15:guide>
        <p15:guide id="6" pos="448" userDrawn="1">
          <p15:clr>
            <a:srgbClr val="A4A3A4"/>
          </p15:clr>
        </p15:guide>
        <p15:guide id="7" orient="horz" pos="1670" userDrawn="1">
          <p15:clr>
            <a:srgbClr val="A4A3A4"/>
          </p15:clr>
        </p15:guide>
        <p15:guide id="8" orient="horz" pos="209" userDrawn="1">
          <p15:clr>
            <a:srgbClr val="A4A3A4"/>
          </p15:clr>
        </p15:guide>
        <p15:guide id="9" pos="2883" userDrawn="1">
          <p15:clr>
            <a:srgbClr val="A4A3A4"/>
          </p15:clr>
        </p15:guide>
        <p15:guide id="10" pos="49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42B483-27F2-44A0-B945-5C60E90FC152}" v="74" dt="2024-01-31T10:29:15.0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5" autoAdjust="0"/>
    <p:restoredTop sz="79001" autoAdjust="0"/>
  </p:normalViewPr>
  <p:slideViewPr>
    <p:cSldViewPr snapToGrid="0" snapToObjects="1">
      <p:cViewPr varScale="1">
        <p:scale>
          <a:sx n="72" d="100"/>
          <a:sy n="72" d="100"/>
        </p:scale>
        <p:origin x="54" y="834"/>
      </p:cViewPr>
      <p:guideLst>
        <p:guide orient="horz" pos="2161"/>
        <p:guide orient="horz" pos="165"/>
        <p:guide pos="7411"/>
        <p:guide pos="3839"/>
        <p:guide pos="209"/>
        <p:guide pos="448"/>
        <p:guide orient="horz" pos="1670"/>
        <p:guide orient="horz" pos="209"/>
        <p:guide pos="2883"/>
        <p:guide pos="4945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Powell" userId="fd713659-cd3f-404a-903c-7d4701c116da" providerId="ADAL" clId="{9D42B483-27F2-44A0-B945-5C60E90FC152}"/>
    <pc:docChg chg="modSld">
      <pc:chgData name="Debbie Powell" userId="fd713659-cd3f-404a-903c-7d4701c116da" providerId="ADAL" clId="{9D42B483-27F2-44A0-B945-5C60E90FC152}" dt="2024-01-31T10:29:15.003" v="77" actId="20577"/>
      <pc:docMkLst>
        <pc:docMk/>
      </pc:docMkLst>
      <pc:sldChg chg="modSp mod modAnim">
        <pc:chgData name="Debbie Powell" userId="fd713659-cd3f-404a-903c-7d4701c116da" providerId="ADAL" clId="{9D42B483-27F2-44A0-B945-5C60E90FC152}" dt="2024-01-31T10:29:15.003" v="77" actId="20577"/>
        <pc:sldMkLst>
          <pc:docMk/>
          <pc:sldMk cId="3352689691" sldId="305"/>
        </pc:sldMkLst>
        <pc:spChg chg="mod">
          <ac:chgData name="Debbie Powell" userId="fd713659-cd3f-404a-903c-7d4701c116da" providerId="ADAL" clId="{9D42B483-27F2-44A0-B945-5C60E90FC152}" dt="2024-01-31T10:27:55.011" v="9" actId="14100"/>
          <ac:spMkLst>
            <pc:docMk/>
            <pc:sldMk cId="3352689691" sldId="305"/>
            <ac:spMk id="3" creationId="{00000000-0000-0000-0000-000000000000}"/>
          </ac:spMkLst>
        </pc:spChg>
        <pc:spChg chg="mod">
          <ac:chgData name="Debbie Powell" userId="fd713659-cd3f-404a-903c-7d4701c116da" providerId="ADAL" clId="{9D42B483-27F2-44A0-B945-5C60E90FC152}" dt="2024-01-31T10:28:19.432" v="11" actId="14100"/>
          <ac:spMkLst>
            <pc:docMk/>
            <pc:sldMk cId="3352689691" sldId="305"/>
            <ac:spMk id="15" creationId="{44D804C4-0AA0-B29F-E9C3-AE12628CDB0E}"/>
          </ac:spMkLst>
        </pc:spChg>
        <pc:spChg chg="mod">
          <ac:chgData name="Debbie Powell" userId="fd713659-cd3f-404a-903c-7d4701c116da" providerId="ADAL" clId="{9D42B483-27F2-44A0-B945-5C60E90FC152}" dt="2024-01-31T10:29:15.003" v="77" actId="20577"/>
          <ac:spMkLst>
            <pc:docMk/>
            <pc:sldMk cId="3352689691" sldId="305"/>
            <ac:spMk id="19" creationId="{61940890-0D00-1D65-1C20-D9F09ED4BDE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366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92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659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086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8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467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388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395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677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841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47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510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79462" y="2558473"/>
            <a:ext cx="12397492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2558473"/>
            <a:ext cx="1106384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221674" y="-207818"/>
            <a:ext cx="12634483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3250971"/>
            <a:ext cx="8200819" cy="1477328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1E0EC9-5E93-1B14-DC1D-51F5A366A9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CCA949-4DD2-8A85-CCF9-BDE16EDD11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3CAFC2-F125-93C1-D100-CC64A9612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109728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5221856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6326037" y="1677989"/>
            <a:ext cx="5256363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599" y="893686"/>
            <a:ext cx="7028332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28331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45" y="893686"/>
            <a:ext cx="4248151" cy="466891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936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32939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37712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2418870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944135" y="4000029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514166" y="893687"/>
            <a:ext cx="4248151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514167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724001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2843" y="699256"/>
            <a:ext cx="3840480" cy="5395346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3CCF2B-5581-7336-7B66-DCA8F74E25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953" y="730060"/>
            <a:ext cx="384048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6399" y="6492876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0A68D7-70CD-9C59-2D1B-27653446EE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FB693E-D8D8-5026-3885-617A53B42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6073A7-ED35-DCF9-EF6A-EA9B65E862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79463" y="2558473"/>
            <a:ext cx="12397492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6410" y="4587704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71565" y="5418978"/>
            <a:ext cx="7495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F013A5-FAD6-184D-6A4C-1568D1BE94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87927" y="-207818"/>
            <a:ext cx="12967853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467446" y="3295858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512600" y="4127132"/>
            <a:ext cx="8423477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BE6A27-CD70-3F01-9DB1-321CEF0621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CA1966-DA19-CA33-FA9A-5EBA09336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6476"/>
            <a:ext cx="109728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206399" y="143298"/>
            <a:ext cx="7016735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Welcome to [</a:t>
            </a:r>
            <a:r>
              <a:rPr lang="en-GB" sz="1250" b="0" i="0" u="none" strike="noStrike" kern="1200" baseline="0" dirty="0" err="1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clubname</a:t>
            </a:r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6367" y="173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527D05-F8B3-7DDA-C40C-605EFEA586DA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241" y="5860143"/>
            <a:ext cx="1241511" cy="75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3" r:id="rId15"/>
    <p:sldLayoutId id="2147483754" r:id="rId16"/>
    <p:sldLayoutId id="2147483756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player.vimeo.com/video/652105882?h=627f99b42a&amp;amp;app_id=122963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2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5">
            <a:extLst>
              <a:ext uri="{FF2B5EF4-FFF2-40B4-BE49-F238E27FC236}">
                <a16:creationId xmlns:a16="http://schemas.microsoft.com/office/drawing/2014/main" id="{7ECA771D-054D-1648-DCB0-2EAF5852F7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600972" y="0"/>
            <a:ext cx="5061858" cy="6857999"/>
          </a:xfrm>
          <a:prstGeom prst="rect">
            <a:avLst/>
          </a:prstGeom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093" y="4817280"/>
            <a:ext cx="5468476" cy="553998"/>
          </a:xfrm>
        </p:spPr>
        <p:txBody>
          <a:bodyPr/>
          <a:lstStyle/>
          <a:p>
            <a:r>
              <a:rPr lang="en-US" dirty="0"/>
              <a:t>Your gateway to adventure!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7093" y="3965239"/>
            <a:ext cx="11063844" cy="784830"/>
          </a:xfrm>
        </p:spPr>
        <p:txBody>
          <a:bodyPr/>
          <a:lstStyle/>
          <a:p>
            <a:r>
              <a:rPr lang="en-US" dirty="0"/>
              <a:t>Welcome to </a:t>
            </a:r>
            <a:r>
              <a:rPr lang="en-US" b="1" dirty="0"/>
              <a:t>[</a:t>
            </a:r>
            <a:r>
              <a:rPr lang="en-US" b="1" dirty="0" err="1"/>
              <a:t>clubname</a:t>
            </a:r>
            <a:r>
              <a:rPr lang="en-US" b="1" dirty="0"/>
              <a:t>]</a:t>
            </a: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B2FC01BC-8EA6-42A4-5360-D370E85ED3BA}"/>
              </a:ext>
            </a:extLst>
          </p:cNvPr>
          <p:cNvSpPr/>
          <p:nvPr/>
        </p:nvSpPr>
        <p:spPr>
          <a:xfrm>
            <a:off x="-6234880" y="0"/>
            <a:ext cx="5820314" cy="6858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C529B83A-FBBE-B0BE-0D02-A573F1ED25E6}"/>
              </a:ext>
            </a:extLst>
          </p:cNvPr>
          <p:cNvSpPr/>
          <p:nvPr/>
        </p:nvSpPr>
        <p:spPr>
          <a:xfrm>
            <a:off x="-7012367" y="0"/>
            <a:ext cx="5820314" cy="6858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5EBE23-6674-0EF4-554F-7429CB275E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0143" y="0"/>
            <a:ext cx="5061858" cy="6857999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3603521" y="0"/>
            <a:ext cx="5820314" cy="6858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3530369" y="0"/>
            <a:ext cx="5820314" cy="6858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707886"/>
          </a:xfrm>
        </p:spPr>
        <p:txBody>
          <a:bodyPr/>
          <a:lstStyle/>
          <a:p>
            <a:r>
              <a:rPr lang="en-US" sz="4000" dirty="0"/>
              <a:t>Our club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853354"/>
            <a:ext cx="6643955" cy="5088573"/>
          </a:xfrm>
        </p:spPr>
        <p:txBody>
          <a:bodyPr/>
          <a:lstStyle/>
          <a:p>
            <a:r>
              <a:rPr lang="en-GB" altLang="en-US" dirty="0"/>
              <a:t>It’s really all about making friends, developing new skills and enjoying great diving. Our club:</a:t>
            </a:r>
          </a:p>
          <a:p>
            <a:pPr lvl="1"/>
            <a:r>
              <a:rPr lang="en-GB" altLang="en-US" dirty="0"/>
              <a:t>Has been around since [year]!</a:t>
            </a:r>
          </a:p>
          <a:p>
            <a:pPr lvl="1"/>
            <a:r>
              <a:rPr lang="en-GB" altLang="en-US" dirty="0"/>
              <a:t>Meets at [venue], every [day] from [time]–[time]pm</a:t>
            </a:r>
          </a:p>
          <a:p>
            <a:pPr lvl="1"/>
            <a:r>
              <a:rPr lang="en-GB" altLang="en-US" dirty="0"/>
              <a:t>Usually meets [after the pool session in the clubhouse]</a:t>
            </a:r>
          </a:p>
          <a:p>
            <a:pPr lvl="1"/>
            <a:r>
              <a:rPr lang="en-GB" altLang="en-US" dirty="0"/>
              <a:t>[All new members get a ‘buddy’. Your ‘go to’ person for questions!]</a:t>
            </a:r>
          </a:p>
          <a:p>
            <a:pPr lvl="1"/>
            <a:r>
              <a:rPr lang="en-GB" altLang="en-US" dirty="0"/>
              <a:t>Is committed to the safety and well-being </a:t>
            </a:r>
            <a:br>
              <a:rPr lang="en-GB" altLang="en-US" dirty="0"/>
            </a:br>
            <a:r>
              <a:rPr lang="en-GB" altLang="en-US" dirty="0"/>
              <a:t>of our members.</a:t>
            </a:r>
          </a:p>
          <a:p>
            <a:pPr lvl="1"/>
            <a:endParaRPr lang="en-GB" altLang="en-US" dirty="0"/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07A22A77-6F5D-7B2C-A28A-A413930D37A8}"/>
              </a:ext>
            </a:extLst>
          </p:cNvPr>
          <p:cNvSpPr/>
          <p:nvPr/>
        </p:nvSpPr>
        <p:spPr>
          <a:xfrm>
            <a:off x="6561463" y="675114"/>
            <a:ext cx="4179456" cy="799386"/>
          </a:xfrm>
          <a:prstGeom prst="parallelogram">
            <a:avLst>
              <a:gd name="adj" fmla="val 2770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EF9CD06-AFD0-C917-EB64-680DFC94E942}"/>
              </a:ext>
            </a:extLst>
          </p:cNvPr>
          <p:cNvSpPr txBox="1">
            <a:spLocks/>
          </p:cNvSpPr>
          <p:nvPr/>
        </p:nvSpPr>
        <p:spPr>
          <a:xfrm>
            <a:off x="6462680" y="705475"/>
            <a:ext cx="1670304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5C79B7-FDBF-7C98-200C-0425B5F522E6}"/>
              </a:ext>
            </a:extLst>
          </p:cNvPr>
          <p:cNvSpPr txBox="1">
            <a:spLocks/>
          </p:cNvSpPr>
          <p:nvPr/>
        </p:nvSpPr>
        <p:spPr>
          <a:xfrm>
            <a:off x="7915171" y="753272"/>
            <a:ext cx="2583152" cy="55399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500" b="0" dirty="0">
                <a:solidFill>
                  <a:schemeClr val="bg1"/>
                </a:solidFill>
              </a:rPr>
              <a:t>XXXXXXXXXXXXXXX</a:t>
            </a:r>
            <a:br>
              <a:rPr lang="en-US" sz="1500" b="0" dirty="0">
                <a:solidFill>
                  <a:schemeClr val="bg1"/>
                </a:solidFill>
              </a:rPr>
            </a:br>
            <a:r>
              <a:rPr lang="en-US" sz="1500" dirty="0" err="1">
                <a:solidFill>
                  <a:schemeClr val="bg1"/>
                </a:solidFill>
              </a:rPr>
              <a:t>xxxxxx</a:t>
            </a:r>
            <a:endParaRPr lang="en-US" sz="1500" b="0" dirty="0">
              <a:solidFill>
                <a:schemeClr val="bg1"/>
              </a:solidFill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F428188A-153C-262C-4EE1-FBBC782955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929264" flipH="1" flipV="1">
            <a:off x="10461407" y="490700"/>
            <a:ext cx="647611" cy="12858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19D4C0-B4BD-304B-FE96-72476113430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07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8581"/>
            <a:ext cx="4624202" cy="6936303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2717688" y="0"/>
            <a:ext cx="5820314" cy="6858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2816471" y="0"/>
            <a:ext cx="5820314" cy="6858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5880" y="893686"/>
            <a:ext cx="10972800" cy="707886"/>
          </a:xfrm>
        </p:spPr>
        <p:txBody>
          <a:bodyPr/>
          <a:lstStyle/>
          <a:p>
            <a:r>
              <a:rPr lang="en-US" sz="4000" dirty="0"/>
              <a:t>Club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5135880" y="1853354"/>
            <a:ext cx="6643955" cy="4896212"/>
          </a:xfrm>
        </p:spPr>
        <p:txBody>
          <a:bodyPr/>
          <a:lstStyle/>
          <a:p>
            <a:r>
              <a:rPr lang="en-GB" altLang="en-US" dirty="0"/>
              <a:t>The club organises a wide range of activities for members to get involved in:</a:t>
            </a:r>
          </a:p>
          <a:p>
            <a:pPr lvl="1"/>
            <a:r>
              <a:rPr lang="en-GB" altLang="en-US" dirty="0"/>
              <a:t>Dive trips to exciting UK locations</a:t>
            </a:r>
          </a:p>
          <a:p>
            <a:pPr lvl="1"/>
            <a:r>
              <a:rPr lang="en-GB" altLang="en-US" dirty="0"/>
              <a:t>Overseas club holidays</a:t>
            </a:r>
          </a:p>
          <a:p>
            <a:pPr lvl="1"/>
            <a:r>
              <a:rPr lang="en-GB" altLang="en-US" dirty="0"/>
              <a:t>Marine conservation initiatives</a:t>
            </a:r>
          </a:p>
          <a:p>
            <a:pPr lvl="1"/>
            <a:r>
              <a:rPr lang="en-GB" altLang="en-US" dirty="0"/>
              <a:t>Social events and gatherings</a:t>
            </a:r>
          </a:p>
          <a:p>
            <a:pPr lvl="1"/>
            <a:r>
              <a:rPr lang="en-GB" altLang="en-US" dirty="0"/>
              <a:t>[</a:t>
            </a:r>
            <a:r>
              <a:rPr lang="en-GB" altLang="en-US" dirty="0" err="1"/>
              <a:t>xxxxxxxxxxxxxxx</a:t>
            </a:r>
            <a:r>
              <a:rPr lang="en-GB" altLang="en-US" dirty="0"/>
              <a:t>]</a:t>
            </a:r>
          </a:p>
          <a:p>
            <a:pPr lvl="1"/>
            <a:endParaRPr lang="en-GB" altLang="en-US" dirty="0"/>
          </a:p>
          <a:p>
            <a:pPr lvl="1"/>
            <a:endParaRPr lang="en-GB" altLang="en-US" dirty="0"/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291C978-E217-80A2-E3CF-00EA7A6DE47D}"/>
              </a:ext>
            </a:extLst>
          </p:cNvPr>
          <p:cNvSpPr txBox="1">
            <a:spLocks/>
          </p:cNvSpPr>
          <p:nvPr/>
        </p:nvSpPr>
        <p:spPr>
          <a:xfrm>
            <a:off x="206399" y="143298"/>
            <a:ext cx="7016735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tx2"/>
                </a:solidFill>
                <a:latin typeface="Arial"/>
                <a:ea typeface="+mn-ea"/>
                <a:cs typeface="Arial"/>
              </a:rPr>
              <a:t>Welcome to [</a:t>
            </a:r>
            <a:r>
              <a:rPr lang="en-GB" sz="1250" b="0" i="0" u="none" strike="noStrike" kern="1200" baseline="0" dirty="0" err="1">
                <a:solidFill>
                  <a:schemeClr val="tx2"/>
                </a:solidFill>
                <a:latin typeface="Arial"/>
                <a:ea typeface="+mn-ea"/>
                <a:cs typeface="Arial"/>
              </a:rPr>
              <a:t>clubname</a:t>
            </a:r>
            <a:r>
              <a:rPr lang="en-GB" sz="1250" b="0" i="0" u="none" strike="noStrike" kern="1200" baseline="0" dirty="0">
                <a:solidFill>
                  <a:schemeClr val="tx2"/>
                </a:solidFill>
                <a:latin typeface="Arial"/>
                <a:ea typeface="+mn-ea"/>
                <a:cs typeface="Arial"/>
              </a:rPr>
              <a:t>]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9CD78F7-AED3-D5FA-7011-97F56FE2B466}"/>
              </a:ext>
            </a:extLst>
          </p:cNvPr>
          <p:cNvSpPr txBox="1">
            <a:spLocks/>
          </p:cNvSpPr>
          <p:nvPr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solidFill>
                  <a:schemeClr val="bg1"/>
                </a:solidFill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44D804C4-0AA0-B29F-E9C3-AE12628CDB0E}"/>
              </a:ext>
            </a:extLst>
          </p:cNvPr>
          <p:cNvSpPr/>
          <p:nvPr/>
        </p:nvSpPr>
        <p:spPr>
          <a:xfrm>
            <a:off x="2516816" y="5301049"/>
            <a:ext cx="5820314" cy="799386"/>
          </a:xfrm>
          <a:prstGeom prst="parallelogram">
            <a:avLst>
              <a:gd name="adj" fmla="val 2770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31906A5-9C86-F079-CDCE-17E077559A28}"/>
              </a:ext>
            </a:extLst>
          </p:cNvPr>
          <p:cNvSpPr txBox="1">
            <a:spLocks/>
          </p:cNvSpPr>
          <p:nvPr/>
        </p:nvSpPr>
        <p:spPr>
          <a:xfrm>
            <a:off x="2418033" y="5331410"/>
            <a:ext cx="1670304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1940890-0D00-1D65-1C20-D9F09ED4BDE5}"/>
              </a:ext>
            </a:extLst>
          </p:cNvPr>
          <p:cNvSpPr txBox="1">
            <a:spLocks/>
          </p:cNvSpPr>
          <p:nvPr/>
        </p:nvSpPr>
        <p:spPr>
          <a:xfrm>
            <a:off x="3870524" y="5379207"/>
            <a:ext cx="4257698" cy="55399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500" b="0" dirty="0">
                <a:solidFill>
                  <a:schemeClr val="bg1"/>
                </a:solidFill>
              </a:rPr>
              <a:t>all of our events and trips are listed online at </a:t>
            </a:r>
            <a:br>
              <a:rPr lang="en-US" sz="1500" b="0" dirty="0">
                <a:solidFill>
                  <a:schemeClr val="bg1"/>
                </a:solidFill>
              </a:rPr>
            </a:br>
            <a:r>
              <a:rPr lang="en-US" sz="1500" dirty="0" err="1">
                <a:solidFill>
                  <a:schemeClr val="bg1"/>
                </a:solidFill>
              </a:rPr>
              <a:t>xxxxxx</a:t>
            </a:r>
            <a:endParaRPr lang="en-US" sz="1500" b="0" dirty="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5D3DF495-698D-7E0B-46F8-E3F4777D98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119717" flipH="1">
            <a:off x="2025015" y="5095924"/>
            <a:ext cx="647611" cy="128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07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5">
            <a:extLst>
              <a:ext uri="{FF2B5EF4-FFF2-40B4-BE49-F238E27FC236}">
                <a16:creationId xmlns:a16="http://schemas.microsoft.com/office/drawing/2014/main" id="{FB533453-4195-019C-534E-B005F1245C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39525" y="1"/>
            <a:ext cx="4592511" cy="6858000"/>
          </a:xfrm>
          <a:prstGeom prst="rect">
            <a:avLst/>
          </a:prstGeom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092" y="4945449"/>
            <a:ext cx="8640475" cy="1477328"/>
          </a:xfrm>
        </p:spPr>
        <p:txBody>
          <a:bodyPr/>
          <a:lstStyle/>
          <a:p>
            <a:r>
              <a:rPr lang="en-US" dirty="0"/>
              <a:t>Founded in 1953, BSAC is the UK National Governing Body for scuba diving and </a:t>
            </a:r>
            <a:r>
              <a:rPr lang="en-US" dirty="0" err="1"/>
              <a:t>snorkelling</a:t>
            </a:r>
            <a:r>
              <a:rPr lang="en-US" dirty="0"/>
              <a:t> and a trusted authority in the world of diving.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7093" y="4093408"/>
            <a:ext cx="11063844" cy="784830"/>
          </a:xfrm>
        </p:spPr>
        <p:txBody>
          <a:bodyPr/>
          <a:lstStyle/>
          <a:p>
            <a:r>
              <a:rPr lang="en-US" b="1" dirty="0"/>
              <a:t>What is BSAC?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86F20A-0F0D-8FDE-378B-29410FAD00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3026F2FE-40D1-1218-8B2B-E12FF2999E57}"/>
              </a:ext>
            </a:extLst>
          </p:cNvPr>
          <p:cNvSpPr/>
          <p:nvPr/>
        </p:nvSpPr>
        <p:spPr>
          <a:xfrm>
            <a:off x="-6234880" y="0"/>
            <a:ext cx="5820314" cy="6858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0898848C-980E-C5AC-EE29-DE6C154053D6}"/>
              </a:ext>
            </a:extLst>
          </p:cNvPr>
          <p:cNvSpPr/>
          <p:nvPr/>
        </p:nvSpPr>
        <p:spPr>
          <a:xfrm>
            <a:off x="-7012367" y="0"/>
            <a:ext cx="5820314" cy="6858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2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9488" y="1"/>
            <a:ext cx="4592511" cy="6858000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3603521" y="0"/>
            <a:ext cx="5820314" cy="6858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3530369" y="0"/>
            <a:ext cx="5820314" cy="6858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024" y="893686"/>
            <a:ext cx="10972800" cy="707886"/>
          </a:xfrm>
        </p:spPr>
        <p:txBody>
          <a:bodyPr/>
          <a:lstStyle/>
          <a:p>
            <a:r>
              <a:rPr lang="en-US" sz="4000" dirty="0"/>
              <a:t>Our club is a ‘branch’ of BSAC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853354"/>
            <a:ext cx="6916737" cy="5396349"/>
          </a:xfrm>
        </p:spPr>
        <p:txBody>
          <a:bodyPr/>
          <a:lstStyle/>
          <a:p>
            <a:r>
              <a:rPr lang="en-GB" altLang="en-US" dirty="0"/>
              <a:t>We’re part of something bigger…</a:t>
            </a:r>
          </a:p>
          <a:p>
            <a:pPr lvl="1"/>
            <a:r>
              <a:rPr lang="en-GB" altLang="en-US" dirty="0"/>
              <a:t>A supportive community of clubs, training centres and members</a:t>
            </a:r>
          </a:p>
          <a:p>
            <a:pPr lvl="1"/>
            <a:r>
              <a:rPr lang="en-GB" altLang="en-US" dirty="0"/>
              <a:t>Internationally-recognised diving and snorkelling qualifications</a:t>
            </a:r>
          </a:p>
          <a:p>
            <a:pPr lvl="1"/>
            <a:r>
              <a:rPr lang="en-GB" altLang="en-US" dirty="0"/>
              <a:t>Commitment to safety, safeguarding and welfare of members</a:t>
            </a:r>
          </a:p>
          <a:p>
            <a:pPr lvl="1"/>
            <a:r>
              <a:rPr lang="en-GB" altLang="en-US" dirty="0"/>
              <a:t>Not-for-profit organisation run by divers and snorkellers, with small head office in Cheshire</a:t>
            </a:r>
          </a:p>
          <a:p>
            <a:pPr lvl="1"/>
            <a:endParaRPr lang="en-GB" altLang="en-US" dirty="0"/>
          </a:p>
          <a:p>
            <a:pPr lvl="1"/>
            <a:endParaRPr lang="en-GB" altLang="en-US" dirty="0"/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C8A86F-7355-C768-83D8-52CED7E306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  <p:sp>
        <p:nvSpPr>
          <p:cNvPr id="14" name="Parallelogram 13">
            <a:extLst>
              <a:ext uri="{FF2B5EF4-FFF2-40B4-BE49-F238E27FC236}">
                <a16:creationId xmlns:a16="http://schemas.microsoft.com/office/drawing/2014/main" id="{07A22A77-6F5D-7B2C-A28A-A413930D37A8}"/>
              </a:ext>
            </a:extLst>
          </p:cNvPr>
          <p:cNvSpPr/>
          <p:nvPr/>
        </p:nvSpPr>
        <p:spPr>
          <a:xfrm>
            <a:off x="4388077" y="5427603"/>
            <a:ext cx="5956925" cy="799386"/>
          </a:xfrm>
          <a:prstGeom prst="parallelogram">
            <a:avLst>
              <a:gd name="adj" fmla="val 2770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EF9CD06-AFD0-C917-EB64-680DFC94E942}"/>
              </a:ext>
            </a:extLst>
          </p:cNvPr>
          <p:cNvSpPr txBox="1">
            <a:spLocks/>
          </p:cNvSpPr>
          <p:nvPr/>
        </p:nvSpPr>
        <p:spPr>
          <a:xfrm>
            <a:off x="4289295" y="5457964"/>
            <a:ext cx="1670304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5C79B7-FDBF-7C98-200C-0425B5F522E6}"/>
              </a:ext>
            </a:extLst>
          </p:cNvPr>
          <p:cNvSpPr txBox="1">
            <a:spLocks/>
          </p:cNvSpPr>
          <p:nvPr/>
        </p:nvSpPr>
        <p:spPr>
          <a:xfrm>
            <a:off x="5741786" y="5505761"/>
            <a:ext cx="4466606" cy="55399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500" b="0" dirty="0">
                <a:solidFill>
                  <a:schemeClr val="bg1"/>
                </a:solidFill>
              </a:rPr>
              <a:t>Follow the link in your new member email to register for your </a:t>
            </a:r>
            <a:r>
              <a:rPr lang="en-US" sz="1500" dirty="0" err="1">
                <a:solidFill>
                  <a:schemeClr val="bg1"/>
                </a:solidFill>
              </a:rPr>
              <a:t>MyBSAC</a:t>
            </a:r>
            <a:r>
              <a:rPr lang="en-US" sz="1500" dirty="0">
                <a:solidFill>
                  <a:schemeClr val="bg1"/>
                </a:solidFill>
              </a:rPr>
              <a:t> account </a:t>
            </a:r>
            <a:r>
              <a:rPr lang="en-US" sz="1500" b="0" dirty="0">
                <a:solidFill>
                  <a:schemeClr val="bg1"/>
                </a:solidFill>
              </a:rPr>
              <a:t>on </a:t>
            </a:r>
            <a:r>
              <a:rPr lang="en-US" sz="1500" b="0" dirty="0" err="1">
                <a:solidFill>
                  <a:schemeClr val="bg1"/>
                </a:solidFill>
              </a:rPr>
              <a:t>bsac.com</a:t>
            </a:r>
            <a:r>
              <a:rPr lang="en-US" sz="1500" b="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F428188A-153C-262C-4EE1-FBBC782955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1528325" flipH="1" flipV="1">
            <a:off x="9972999" y="4443209"/>
            <a:ext cx="647611" cy="128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18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Learn to Dive with BSAC">
            <a:hlinkClick r:id="" action="ppaction://media"/>
            <a:extLst>
              <a:ext uri="{FF2B5EF4-FFF2-40B4-BE49-F238E27FC236}">
                <a16:creationId xmlns:a16="http://schemas.microsoft.com/office/drawing/2014/main" id="{63F70568-0752-E144-4849-221CFA7BDC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5700" y="0"/>
            <a:ext cx="12192000" cy="6858000"/>
          </a:xfrm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DBC99646-EEA8-F3A2-742F-ECAF54C85B7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13468472" y="1090615"/>
            <a:ext cx="6858000" cy="4676775"/>
          </a:xfrm>
          <a:prstGeom prst="rect">
            <a:avLst/>
          </a:prstGeom>
        </p:spPr>
      </p:pic>
      <p:sp>
        <p:nvSpPr>
          <p:cNvPr id="18" name="Parallelogram 17">
            <a:extLst>
              <a:ext uri="{FF2B5EF4-FFF2-40B4-BE49-F238E27FC236}">
                <a16:creationId xmlns:a16="http://schemas.microsoft.com/office/drawing/2014/main" id="{1AF9050D-C6B8-D5DE-36B5-6EBF290F0B51}"/>
              </a:ext>
            </a:extLst>
          </p:cNvPr>
          <p:cNvSpPr/>
          <p:nvPr/>
        </p:nvSpPr>
        <p:spPr>
          <a:xfrm>
            <a:off x="13352530" y="0"/>
            <a:ext cx="5820314" cy="6858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056C334D-D682-521E-A48B-BC0C4B7FBA3C}"/>
              </a:ext>
            </a:extLst>
          </p:cNvPr>
          <p:cNvSpPr/>
          <p:nvPr/>
        </p:nvSpPr>
        <p:spPr>
          <a:xfrm>
            <a:off x="12575043" y="0"/>
            <a:ext cx="5820314" cy="6858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02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9462" y="-64895"/>
            <a:ext cx="12397492" cy="6990108"/>
          </a:xfrm>
        </p:spPr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7093" y="4741843"/>
            <a:ext cx="11063844" cy="1477328"/>
          </a:xfrm>
        </p:spPr>
        <p:txBody>
          <a:bodyPr/>
          <a:lstStyle/>
          <a:p>
            <a:r>
              <a:rPr lang="en-US" b="1" dirty="0"/>
              <a:t>About your BSAC</a:t>
            </a:r>
            <a:br>
              <a:rPr lang="en-US" b="1" dirty="0"/>
            </a:br>
            <a:r>
              <a:rPr lang="en-US" b="1" dirty="0"/>
              <a:t>Ocean Diver course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86F20A-0F0D-8FDE-378B-29410FAD00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BEDB3688-8BF2-C90F-E868-D6492D1C60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12171743" y="1090615"/>
            <a:ext cx="6858000" cy="4676775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C0DE6A70-ED74-68E6-7FBA-247A28BA734D}"/>
              </a:ext>
            </a:extLst>
          </p:cNvPr>
          <p:cNvSpPr/>
          <p:nvPr/>
        </p:nvSpPr>
        <p:spPr>
          <a:xfrm>
            <a:off x="13358607" y="0"/>
            <a:ext cx="5820314" cy="6858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907AB5D1-9F00-DF17-99D6-FF864FAEB7C6}"/>
              </a:ext>
            </a:extLst>
          </p:cNvPr>
          <p:cNvSpPr/>
          <p:nvPr/>
        </p:nvSpPr>
        <p:spPr>
          <a:xfrm>
            <a:off x="13561633" y="0"/>
            <a:ext cx="5820314" cy="6858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Placeholder 15">
            <a:extLst>
              <a:ext uri="{FF2B5EF4-FFF2-40B4-BE49-F238E27FC236}">
                <a16:creationId xmlns:a16="http://schemas.microsoft.com/office/drawing/2014/main" id="{7182B471-71EF-C6F6-7B6F-0BE4D90CE8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-5039563" y="-52235"/>
            <a:ext cx="4606823" cy="69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1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-52235"/>
            <a:ext cx="4606823" cy="6910235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2717688" y="0"/>
            <a:ext cx="5820314" cy="6858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2816471" y="0"/>
            <a:ext cx="5820314" cy="6858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5135880" y="1601924"/>
            <a:ext cx="6643955" cy="6127318"/>
          </a:xfrm>
        </p:spPr>
        <p:txBody>
          <a:bodyPr/>
          <a:lstStyle/>
          <a:p>
            <a:r>
              <a:rPr lang="en-GB" altLang="en-US" dirty="0"/>
              <a:t>As with all BSAC training, the Ocean Diver course is designed to progressively build your skills and confidence, as safely as possible</a:t>
            </a:r>
          </a:p>
          <a:p>
            <a:pPr lvl="1"/>
            <a:r>
              <a:rPr lang="en-GB" altLang="en-US" dirty="0"/>
              <a:t>Our aim is to train you to dive in open water in controlled conditions, to a maximum depth of 20m, under the supervision of a Dive Manager.</a:t>
            </a:r>
          </a:p>
          <a:p>
            <a:pPr lvl="1"/>
            <a:r>
              <a:rPr lang="en-GB" altLang="en-US" dirty="0"/>
              <a:t>The course has a mix of 6 classroom, 5 pool/sheltered-water and 4 open-water modules</a:t>
            </a:r>
          </a:p>
          <a:p>
            <a:pPr lvl="1"/>
            <a:r>
              <a:rPr lang="en-GB" altLang="en-US" dirty="0"/>
              <a:t>Your commitment is important! 😊</a:t>
            </a:r>
          </a:p>
          <a:p>
            <a:pPr lvl="1"/>
            <a:r>
              <a:rPr lang="en-GB" altLang="en-US" dirty="0"/>
              <a:t>An important element of the course is self-study</a:t>
            </a:r>
          </a:p>
          <a:p>
            <a:pPr lvl="1"/>
            <a:endParaRPr lang="en-GB" altLang="en-US" dirty="0"/>
          </a:p>
          <a:p>
            <a:pPr lvl="1"/>
            <a:endParaRPr lang="en-GB" altLang="en-US" dirty="0"/>
          </a:p>
          <a:p>
            <a:pPr lvl="1"/>
            <a:endParaRPr lang="en-GB" altLang="en-US" dirty="0"/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291C978-E217-80A2-E3CF-00EA7A6DE47D}"/>
              </a:ext>
            </a:extLst>
          </p:cNvPr>
          <p:cNvSpPr txBox="1">
            <a:spLocks/>
          </p:cNvSpPr>
          <p:nvPr/>
        </p:nvSpPr>
        <p:spPr>
          <a:xfrm>
            <a:off x="206399" y="143298"/>
            <a:ext cx="7016735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Welcome to [</a:t>
            </a:r>
            <a:r>
              <a:rPr lang="en-GB" sz="1250" b="0" i="0" u="none" strike="noStrike" kern="1200" baseline="0" dirty="0" err="1">
                <a:solidFill>
                  <a:schemeClr val="bg1"/>
                </a:solidFill>
                <a:latin typeface="Arial"/>
                <a:ea typeface="+mn-ea"/>
                <a:cs typeface="Arial"/>
              </a:rPr>
              <a:t>clubname</a:t>
            </a:r>
            <a:r>
              <a:rPr lang="en-GB" sz="1250" b="0" i="0" u="none" strike="noStrike" kern="1200" baseline="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]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9CD78F7-AED3-D5FA-7011-97F56FE2B466}"/>
              </a:ext>
            </a:extLst>
          </p:cNvPr>
          <p:cNvSpPr txBox="1">
            <a:spLocks/>
          </p:cNvSpPr>
          <p:nvPr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solidFill>
                  <a:schemeClr val="bg1"/>
                </a:solidFill>
                <a:latin typeface="Arial"/>
                <a:cs typeface="Arial"/>
              </a:rPr>
              <a:t>Copyright © BSAC 2024</a:t>
            </a:r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44D804C4-0AA0-B29F-E9C3-AE12628CDB0E}"/>
              </a:ext>
            </a:extLst>
          </p:cNvPr>
          <p:cNvSpPr/>
          <p:nvPr/>
        </p:nvSpPr>
        <p:spPr>
          <a:xfrm>
            <a:off x="1573156" y="5598126"/>
            <a:ext cx="8180443" cy="799386"/>
          </a:xfrm>
          <a:prstGeom prst="parallelogram">
            <a:avLst>
              <a:gd name="adj" fmla="val 2770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31906A5-9C86-F079-CDCE-17E077559A28}"/>
              </a:ext>
            </a:extLst>
          </p:cNvPr>
          <p:cNvSpPr txBox="1">
            <a:spLocks/>
          </p:cNvSpPr>
          <p:nvPr/>
        </p:nvSpPr>
        <p:spPr>
          <a:xfrm>
            <a:off x="1474374" y="5628487"/>
            <a:ext cx="1670304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1940890-0D00-1D65-1C20-D9F09ED4BDE5}"/>
              </a:ext>
            </a:extLst>
          </p:cNvPr>
          <p:cNvSpPr txBox="1">
            <a:spLocks/>
          </p:cNvSpPr>
          <p:nvPr/>
        </p:nvSpPr>
        <p:spPr>
          <a:xfrm>
            <a:off x="2926865" y="5676284"/>
            <a:ext cx="6448664" cy="55399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500" b="0" dirty="0">
                <a:solidFill>
                  <a:schemeClr val="bg1"/>
                </a:solidFill>
              </a:rPr>
              <a:t>There are online quizzes and videos to support your training, at </a:t>
            </a:r>
            <a:r>
              <a:rPr lang="en-US" sz="1500" dirty="0">
                <a:solidFill>
                  <a:schemeClr val="bg1"/>
                </a:solidFill>
              </a:rPr>
              <a:t>bsac.com/</a:t>
            </a:r>
            <a:r>
              <a:rPr lang="en-US" sz="1500" dirty="0" err="1">
                <a:solidFill>
                  <a:schemeClr val="bg1"/>
                </a:solidFill>
              </a:rPr>
              <a:t>Odsupport</a:t>
            </a:r>
            <a:r>
              <a:rPr lang="en-US" sz="1500">
                <a:solidFill>
                  <a:schemeClr val="bg1"/>
                </a:solidFill>
              </a:rPr>
              <a:t>  </a:t>
            </a:r>
            <a:r>
              <a:rPr lang="en-US" sz="1500" b="0">
                <a:solidFill>
                  <a:schemeClr val="bg1"/>
                </a:solidFill>
              </a:rPr>
              <a:t>Plus</a:t>
            </a:r>
            <a:r>
              <a:rPr lang="en-US" sz="1500" b="0" dirty="0">
                <a:solidFill>
                  <a:schemeClr val="bg1"/>
                </a:solidFill>
              </a:rPr>
              <a:t>, make a note of the URN with your materials!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5D3DF495-698D-7E0B-46F8-E3F4777D98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769824" flipH="1">
            <a:off x="1639030" y="5498505"/>
            <a:ext cx="647611" cy="12858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B27D7E-84A8-0629-C8F7-8C2E4D67E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124" y="707230"/>
            <a:ext cx="10972800" cy="707886"/>
          </a:xfrm>
        </p:spPr>
        <p:txBody>
          <a:bodyPr/>
          <a:lstStyle/>
          <a:p>
            <a:r>
              <a:rPr lang="en-US" sz="4000" dirty="0"/>
              <a:t>Your Ocean Diver course</a:t>
            </a:r>
          </a:p>
        </p:txBody>
      </p:sp>
    </p:spTree>
    <p:extLst>
      <p:ext uri="{BB962C8B-B14F-4D97-AF65-F5344CB8AC3E}">
        <p14:creationId xmlns:p14="http://schemas.microsoft.com/office/powerpoint/2010/main" val="3352689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3603521" y="0"/>
            <a:ext cx="5820314" cy="6858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3530369" y="0"/>
            <a:ext cx="5820314" cy="6858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707886"/>
          </a:xfrm>
        </p:spPr>
        <p:txBody>
          <a:bodyPr/>
          <a:lstStyle/>
          <a:p>
            <a:r>
              <a:rPr lang="en-US" sz="4000" dirty="0"/>
              <a:t>Progressing your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853354"/>
            <a:ext cx="6916737" cy="3426579"/>
          </a:xfrm>
        </p:spPr>
        <p:txBody>
          <a:bodyPr/>
          <a:lstStyle/>
          <a:p>
            <a:r>
              <a:rPr lang="en-GB" altLang="en-US" dirty="0"/>
              <a:t>Once you have qualified as an Ocean Diver, you could further your training to expand knowledge and enjoyment of the underwater world.</a:t>
            </a:r>
          </a:p>
          <a:p>
            <a:pPr lvl="1"/>
            <a:r>
              <a:rPr lang="en-GB" altLang="en-US" dirty="0"/>
              <a:t>Continue your diver training with the Sports Diver course</a:t>
            </a:r>
          </a:p>
          <a:p>
            <a:pPr lvl="1"/>
            <a:r>
              <a:rPr lang="en-GB" altLang="en-US" dirty="0"/>
              <a:t>As an Ocean Diver, you could attend a specialist Skill Development Course (SDC) such as First Aid for Divers or Boat Handling. </a:t>
            </a:r>
          </a:p>
          <a:p>
            <a:pPr marL="0" lvl="1" indent="0">
              <a:buNone/>
            </a:pPr>
            <a:endParaRPr lang="en-GB" altLang="en-US" dirty="0"/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C8A86F-7355-C768-83D8-52CED7E306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02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5">
            <a:extLst>
              <a:ext uri="{FF2B5EF4-FFF2-40B4-BE49-F238E27FC236}">
                <a16:creationId xmlns:a16="http://schemas.microsoft.com/office/drawing/2014/main" id="{13D510EF-A1DD-146A-78F6-906DE82143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0571" y="0"/>
            <a:ext cx="5001430" cy="6858000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1837C3FA-11EB-59EE-0B9E-EF9ABE2022B7}"/>
              </a:ext>
            </a:extLst>
          </p:cNvPr>
          <p:cNvSpPr/>
          <p:nvPr/>
        </p:nvSpPr>
        <p:spPr>
          <a:xfrm>
            <a:off x="3603521" y="0"/>
            <a:ext cx="5820314" cy="6858000"/>
          </a:xfrm>
          <a:prstGeom prst="parallelogram">
            <a:avLst>
              <a:gd name="adj" fmla="val 31075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4064D9-95CF-3A80-4F91-3FC99570B4A8}"/>
              </a:ext>
            </a:extLst>
          </p:cNvPr>
          <p:cNvSpPr/>
          <p:nvPr/>
        </p:nvSpPr>
        <p:spPr>
          <a:xfrm>
            <a:off x="3530369" y="0"/>
            <a:ext cx="5820314" cy="6858000"/>
          </a:xfrm>
          <a:prstGeom prst="parallelogram">
            <a:avLst>
              <a:gd name="adj" fmla="val 3107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707886"/>
          </a:xfrm>
        </p:spPr>
        <p:txBody>
          <a:bodyPr/>
          <a:lstStyle/>
          <a:p>
            <a:r>
              <a:rPr lang="en-US" sz="4000" dirty="0"/>
              <a:t>Progressing your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853354"/>
            <a:ext cx="6916737" cy="3400931"/>
          </a:xfrm>
        </p:spPr>
        <p:txBody>
          <a:bodyPr/>
          <a:lstStyle/>
          <a:p>
            <a:pPr lvl="1"/>
            <a:r>
              <a:rPr lang="en-GB" altLang="en-US" dirty="0"/>
              <a:t>Courses offered at our club, that you could do, include:</a:t>
            </a:r>
          </a:p>
          <a:p>
            <a:pPr lvl="2"/>
            <a:r>
              <a:rPr lang="en-GB" altLang="en-US" sz="2000" dirty="0"/>
              <a:t>Sports Diver</a:t>
            </a:r>
          </a:p>
          <a:p>
            <a:pPr lvl="2"/>
            <a:r>
              <a:rPr lang="en-GB" altLang="en-US" sz="2000" dirty="0"/>
              <a:t>First Aid for Divers</a:t>
            </a:r>
          </a:p>
          <a:p>
            <a:pPr lvl="2"/>
            <a:r>
              <a:rPr lang="en-GB" altLang="en-US" sz="2000" dirty="0"/>
              <a:t>Boat Handling</a:t>
            </a:r>
          </a:p>
          <a:p>
            <a:pPr lvl="2"/>
            <a:r>
              <a:rPr lang="en-GB" altLang="en-US" sz="2000" b="1" dirty="0"/>
              <a:t>There are more, please ask!</a:t>
            </a:r>
            <a:endParaRPr lang="en-GB" altLang="en-US" dirty="0"/>
          </a:p>
          <a:p>
            <a:pPr lvl="1"/>
            <a:r>
              <a:rPr lang="en-GB" altLang="en-US" dirty="0"/>
              <a:t>You could also book onto a regionally-organised </a:t>
            </a:r>
            <a:br>
              <a:rPr lang="en-GB" altLang="en-US" dirty="0"/>
            </a:br>
            <a:r>
              <a:rPr lang="en-GB" altLang="en-US" dirty="0"/>
              <a:t>BSAC training event. 100s are organised every year around the UK. Book at: </a:t>
            </a:r>
            <a:r>
              <a:rPr lang="en-GB" altLang="en-US" b="1" dirty="0" err="1"/>
              <a:t>bsac.com</a:t>
            </a:r>
            <a:r>
              <a:rPr lang="en-GB" altLang="en-US" b="1" dirty="0"/>
              <a:t>/events</a:t>
            </a:r>
          </a:p>
          <a:p>
            <a:pPr lvl="1"/>
            <a:endParaRPr lang="en-GB" altLang="en-US" dirty="0" err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C8A86F-7355-C768-83D8-52CED7E306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  <p:sp>
        <p:nvSpPr>
          <p:cNvPr id="4" name="Parallelogram 3">
            <a:extLst>
              <a:ext uri="{FF2B5EF4-FFF2-40B4-BE49-F238E27FC236}">
                <a16:creationId xmlns:a16="http://schemas.microsoft.com/office/drawing/2014/main" id="{8CD7F4CE-B048-3CA1-EB05-DF4856CFFD8F}"/>
              </a:ext>
            </a:extLst>
          </p:cNvPr>
          <p:cNvSpPr/>
          <p:nvPr/>
        </p:nvSpPr>
        <p:spPr>
          <a:xfrm>
            <a:off x="5520267" y="5427603"/>
            <a:ext cx="4824735" cy="799386"/>
          </a:xfrm>
          <a:prstGeom prst="parallelogram">
            <a:avLst>
              <a:gd name="adj" fmla="val 36178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BBEDBF-AEBF-4083-8A9D-B93F2770950F}"/>
              </a:ext>
            </a:extLst>
          </p:cNvPr>
          <p:cNvSpPr txBox="1">
            <a:spLocks/>
          </p:cNvSpPr>
          <p:nvPr/>
        </p:nvSpPr>
        <p:spPr>
          <a:xfrm>
            <a:off x="5415272" y="5457964"/>
            <a:ext cx="1670304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C002C2-AE95-3A45-2AFF-1D522A969D05}"/>
              </a:ext>
            </a:extLst>
          </p:cNvPr>
          <p:cNvSpPr txBox="1">
            <a:spLocks/>
          </p:cNvSpPr>
          <p:nvPr/>
        </p:nvSpPr>
        <p:spPr>
          <a:xfrm>
            <a:off x="6867763" y="5505761"/>
            <a:ext cx="4466606" cy="55399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500" b="0" dirty="0">
                <a:solidFill>
                  <a:schemeClr val="bg1"/>
                </a:solidFill>
              </a:rPr>
              <a:t>Explore all of BSAC’s training </a:t>
            </a:r>
            <a:br>
              <a:rPr lang="en-US" sz="1500" b="0" dirty="0">
                <a:solidFill>
                  <a:schemeClr val="bg1"/>
                </a:solidFill>
              </a:rPr>
            </a:br>
            <a:r>
              <a:rPr lang="en-US" sz="1500" b="0" dirty="0">
                <a:solidFill>
                  <a:schemeClr val="bg1"/>
                </a:solidFill>
              </a:rPr>
              <a:t>opportunities at </a:t>
            </a:r>
            <a:r>
              <a:rPr lang="en-US" sz="1500" dirty="0" err="1">
                <a:solidFill>
                  <a:schemeClr val="bg1"/>
                </a:solidFill>
              </a:rPr>
              <a:t>bsac.com</a:t>
            </a:r>
            <a:r>
              <a:rPr lang="en-US" sz="1500" dirty="0">
                <a:solidFill>
                  <a:schemeClr val="bg1"/>
                </a:solidFill>
              </a:rPr>
              <a:t>/training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41F8369-E583-97D4-7DF8-6268E0AE454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1528325" flipH="1" flipV="1">
            <a:off x="9972999" y="4443209"/>
            <a:ext cx="647611" cy="128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97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arallelogram 30">
            <a:extLst>
              <a:ext uri="{FF2B5EF4-FFF2-40B4-BE49-F238E27FC236}">
                <a16:creationId xmlns:a16="http://schemas.microsoft.com/office/drawing/2014/main" id="{C88C783F-2AFB-9434-E221-418C09CFF86A}"/>
              </a:ext>
            </a:extLst>
          </p:cNvPr>
          <p:cNvSpPr/>
          <p:nvPr/>
        </p:nvSpPr>
        <p:spPr>
          <a:xfrm>
            <a:off x="-2286000" y="0"/>
            <a:ext cx="7697894" cy="6858000"/>
          </a:xfrm>
          <a:prstGeom prst="parallelogram">
            <a:avLst>
              <a:gd name="adj" fmla="val 31075"/>
            </a:avLst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707886"/>
          </a:xfrm>
        </p:spPr>
        <p:txBody>
          <a:bodyPr/>
          <a:lstStyle/>
          <a:p>
            <a:r>
              <a:rPr lang="en-US" sz="4000" dirty="0"/>
              <a:t>How we keep in touch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853354"/>
            <a:ext cx="6916737" cy="1374735"/>
          </a:xfrm>
        </p:spPr>
        <p:txBody>
          <a:bodyPr/>
          <a:lstStyle/>
          <a:p>
            <a:r>
              <a:rPr lang="en-GB" altLang="en-US" dirty="0"/>
              <a:t>In person…</a:t>
            </a:r>
          </a:p>
          <a:p>
            <a:endParaRPr lang="en-US" dirty="0"/>
          </a:p>
          <a:p>
            <a:pPr lvl="1"/>
            <a:endParaRPr lang="en-GB" altLang="en-US" dirty="0" err="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D246CE-9C13-B7D6-F7F5-36060EA84900}"/>
              </a:ext>
            </a:extLst>
          </p:cNvPr>
          <p:cNvSpPr txBox="1"/>
          <p:nvPr/>
        </p:nvSpPr>
        <p:spPr>
          <a:xfrm>
            <a:off x="3388827" y="3538803"/>
            <a:ext cx="13996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800" dirty="0"/>
              <a:t>Your instructor:</a:t>
            </a:r>
          </a:p>
          <a:p>
            <a:r>
              <a:rPr lang="en-GB" sz="800" dirty="0"/>
              <a:t>[insert name]</a:t>
            </a:r>
            <a:endParaRPr lang="en-US" sz="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3F537A-5872-313F-4DBA-58CEF509C79B}"/>
              </a:ext>
            </a:extLst>
          </p:cNvPr>
          <p:cNvSpPr txBox="1"/>
          <p:nvPr/>
        </p:nvSpPr>
        <p:spPr>
          <a:xfrm>
            <a:off x="890860" y="5205033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800" dirty="0"/>
              <a:t>Your buddy:</a:t>
            </a:r>
          </a:p>
          <a:p>
            <a:r>
              <a:rPr lang="en-GB" sz="800" dirty="0"/>
              <a:t>[insert name]</a:t>
            </a:r>
            <a:endParaRPr lang="en-US" sz="800" dirty="0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7B8F6719-7A9E-3665-D077-942BCA7A1C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805644" flipH="1" flipV="1">
            <a:off x="4130397" y="3763053"/>
            <a:ext cx="261867" cy="519937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1D1C7A15-B6C4-98B5-A873-8AF3DF81BD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604296" flipH="1" flipV="1">
            <a:off x="741408" y="4847719"/>
            <a:ext cx="261867" cy="519937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170DA9E-F072-F752-8B9A-92E620D54B62}"/>
              </a:ext>
            </a:extLst>
          </p:cNvPr>
          <p:cNvSpPr txBox="1">
            <a:spLocks/>
          </p:cNvSpPr>
          <p:nvPr/>
        </p:nvSpPr>
        <p:spPr>
          <a:xfrm>
            <a:off x="5171567" y="2257828"/>
            <a:ext cx="6916737" cy="240065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altLang="en-US" b="1" dirty="0"/>
              <a:t>Your instructor </a:t>
            </a:r>
            <a:r>
              <a:rPr lang="en-GB" altLang="en-US" i="1" dirty="0"/>
              <a:t>[name]</a:t>
            </a:r>
            <a:br>
              <a:rPr lang="en-GB" altLang="en-US" dirty="0"/>
            </a:br>
            <a:r>
              <a:rPr lang="en-GB" altLang="en-US" dirty="0"/>
              <a:t>your main contact during training</a:t>
            </a:r>
          </a:p>
          <a:p>
            <a:pPr lvl="1"/>
            <a:r>
              <a:rPr lang="en-GB" altLang="en-US" b="1" dirty="0"/>
              <a:t>Your club buddy </a:t>
            </a:r>
            <a:r>
              <a:rPr lang="en-GB" altLang="en-US" i="1" dirty="0"/>
              <a:t>[name]</a:t>
            </a:r>
          </a:p>
          <a:p>
            <a:pPr lvl="1"/>
            <a:r>
              <a:rPr lang="en-GB" altLang="en-US" b="1" dirty="0"/>
              <a:t>Club nights and socials </a:t>
            </a:r>
            <a:r>
              <a:rPr lang="en-GB" altLang="en-US" dirty="0"/>
              <a:t>– get stuck in from the start!</a:t>
            </a:r>
          </a:p>
          <a:p>
            <a:pPr lvl="1"/>
            <a:endParaRPr lang="en-GB" altLang="en-US" dirty="0"/>
          </a:p>
          <a:p>
            <a:pPr lvl="1"/>
            <a:endParaRPr lang="en-GB" altLang="en-US" dirty="0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CDC578F5-2BF2-53B7-84DC-C05EC467B9C6}"/>
              </a:ext>
            </a:extLst>
          </p:cNvPr>
          <p:cNvSpPr/>
          <p:nvPr/>
        </p:nvSpPr>
        <p:spPr>
          <a:xfrm>
            <a:off x="5113969" y="4395486"/>
            <a:ext cx="5960431" cy="799386"/>
          </a:xfrm>
          <a:prstGeom prst="parallelogram">
            <a:avLst>
              <a:gd name="adj" fmla="val 33000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7C2943F-707A-1030-717D-C54D9F514451}"/>
              </a:ext>
            </a:extLst>
          </p:cNvPr>
          <p:cNvSpPr txBox="1">
            <a:spLocks/>
          </p:cNvSpPr>
          <p:nvPr/>
        </p:nvSpPr>
        <p:spPr>
          <a:xfrm>
            <a:off x="5008974" y="4425847"/>
            <a:ext cx="1670304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52D28FB-FE31-2915-F7E1-C2974C8FC741}"/>
              </a:ext>
            </a:extLst>
          </p:cNvPr>
          <p:cNvSpPr txBox="1">
            <a:spLocks/>
          </p:cNvSpPr>
          <p:nvPr/>
        </p:nvSpPr>
        <p:spPr>
          <a:xfrm>
            <a:off x="6461465" y="4473644"/>
            <a:ext cx="4466606" cy="55399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500" b="0" dirty="0">
                <a:solidFill>
                  <a:schemeClr val="bg1"/>
                </a:solidFill>
              </a:rPr>
              <a:t>Our next social event is </a:t>
            </a:r>
            <a:r>
              <a:rPr lang="en-US" sz="1500" b="0" dirty="0" err="1">
                <a:solidFill>
                  <a:schemeClr val="bg1"/>
                </a:solidFill>
              </a:rPr>
              <a:t>xxxxxx</a:t>
            </a:r>
            <a:r>
              <a:rPr lang="en-US" sz="1500" b="0" dirty="0">
                <a:solidFill>
                  <a:schemeClr val="bg1"/>
                </a:solidFill>
              </a:rPr>
              <a:t> </a:t>
            </a:r>
            <a:br>
              <a:rPr lang="en-US" sz="1500" b="0" dirty="0">
                <a:solidFill>
                  <a:schemeClr val="bg1"/>
                </a:solidFill>
              </a:rPr>
            </a:br>
            <a:r>
              <a:rPr lang="en-US" sz="1500" b="0" dirty="0">
                <a:solidFill>
                  <a:schemeClr val="bg1"/>
                </a:solidFill>
              </a:rPr>
              <a:t>on </a:t>
            </a:r>
            <a:r>
              <a:rPr lang="en-US" sz="1500" b="0" dirty="0" err="1">
                <a:solidFill>
                  <a:schemeClr val="bg1"/>
                </a:solidFill>
              </a:rPr>
              <a:t>xxxx</a:t>
            </a:r>
            <a:r>
              <a:rPr lang="en-US" sz="1500" b="0" dirty="0">
                <a:solidFill>
                  <a:schemeClr val="bg1"/>
                </a:solidFill>
              </a:rPr>
              <a:t>. Please come along!! 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85E2D62-3B8B-136D-8C6B-F141A8B966CC}"/>
              </a:ext>
            </a:extLst>
          </p:cNvPr>
          <p:cNvSpPr/>
          <p:nvPr/>
        </p:nvSpPr>
        <p:spPr>
          <a:xfrm>
            <a:off x="680356" y="2540721"/>
            <a:ext cx="2443927" cy="2443927"/>
          </a:xfrm>
          <a:prstGeom prst="ellipse">
            <a:avLst/>
          </a:prstGeom>
          <a:solidFill>
            <a:schemeClr val="tx1"/>
          </a:solidFill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4D783E4-108D-9015-07A6-C5FAA17E84DF}"/>
              </a:ext>
            </a:extLst>
          </p:cNvPr>
          <p:cNvSpPr/>
          <p:nvPr/>
        </p:nvSpPr>
        <p:spPr>
          <a:xfrm>
            <a:off x="2209118" y="4055196"/>
            <a:ext cx="2443927" cy="2443927"/>
          </a:xfrm>
          <a:prstGeom prst="ellipse">
            <a:avLst/>
          </a:prstGeom>
          <a:solidFill>
            <a:schemeClr val="tx1"/>
          </a:solidFill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31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6" grpId="0" animBg="1"/>
      <p:bldP spid="27" grpId="0"/>
      <p:bldP spid="28" grpId="0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rallelogram 17">
            <a:extLst>
              <a:ext uri="{FF2B5EF4-FFF2-40B4-BE49-F238E27FC236}">
                <a16:creationId xmlns:a16="http://schemas.microsoft.com/office/drawing/2014/main" id="{887096F9-B5D7-87B7-1E0B-1935E3B07A98}"/>
              </a:ext>
            </a:extLst>
          </p:cNvPr>
          <p:cNvSpPr/>
          <p:nvPr/>
        </p:nvSpPr>
        <p:spPr>
          <a:xfrm>
            <a:off x="6896344" y="0"/>
            <a:ext cx="7697894" cy="6858000"/>
          </a:xfrm>
          <a:prstGeom prst="parallelogram">
            <a:avLst>
              <a:gd name="adj" fmla="val 31075"/>
            </a:avLst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9688B7-79DC-509F-4FC8-BD42ED620DD9}"/>
              </a:ext>
            </a:extLst>
          </p:cNvPr>
          <p:cNvGrpSpPr/>
          <p:nvPr/>
        </p:nvGrpSpPr>
        <p:grpSpPr>
          <a:xfrm>
            <a:off x="8927488" y="1247629"/>
            <a:ext cx="914400" cy="914400"/>
            <a:chOff x="7947933" y="4160164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2B0DAA3-46BB-82AF-DAF5-E68444C43EA7}"/>
                </a:ext>
              </a:extLst>
            </p:cNvPr>
            <p:cNvSpPr/>
            <p:nvPr/>
          </p:nvSpPr>
          <p:spPr>
            <a:xfrm>
              <a:off x="7947933" y="4160164"/>
              <a:ext cx="914400" cy="914400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A7527F7-6BEC-74FB-E4F8-54EC9075E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7673" y="4209904"/>
              <a:ext cx="814919" cy="81491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707886"/>
          </a:xfrm>
        </p:spPr>
        <p:txBody>
          <a:bodyPr/>
          <a:lstStyle/>
          <a:p>
            <a:r>
              <a:rPr lang="en-US" sz="4000" dirty="0"/>
              <a:t>How we keep in touch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853354"/>
            <a:ext cx="6916737" cy="848950"/>
          </a:xfrm>
        </p:spPr>
        <p:txBody>
          <a:bodyPr/>
          <a:lstStyle/>
          <a:p>
            <a:r>
              <a:rPr lang="en-GB" altLang="en-US" dirty="0"/>
              <a:t>Then online we have…</a:t>
            </a:r>
            <a:endParaRPr lang="en-US" dirty="0"/>
          </a:p>
          <a:p>
            <a:pPr lvl="1"/>
            <a:endParaRPr lang="en-GB" altLang="en-US" dirty="0" err="1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170DA9E-F072-F752-8B9A-92E620D54B62}"/>
              </a:ext>
            </a:extLst>
          </p:cNvPr>
          <p:cNvSpPr txBox="1">
            <a:spLocks/>
          </p:cNvSpPr>
          <p:nvPr/>
        </p:nvSpPr>
        <p:spPr>
          <a:xfrm>
            <a:off x="609600" y="2647592"/>
            <a:ext cx="5486400" cy="363176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altLang="en-US" b="1" dirty="0"/>
              <a:t>Website</a:t>
            </a:r>
            <a:r>
              <a:rPr lang="en-GB" altLang="en-US" dirty="0"/>
              <a:t> – general club info and events listings</a:t>
            </a:r>
          </a:p>
          <a:p>
            <a:pPr lvl="1"/>
            <a:r>
              <a:rPr lang="en-GB" altLang="en-US" b="1" dirty="0"/>
              <a:t>Email</a:t>
            </a:r>
            <a:r>
              <a:rPr lang="en-GB" altLang="en-US" dirty="0"/>
              <a:t> – these are sent ad hoc normally, when there is news to share</a:t>
            </a:r>
          </a:p>
          <a:p>
            <a:pPr lvl="1"/>
            <a:r>
              <a:rPr lang="en-GB" altLang="en-US" b="1" dirty="0"/>
              <a:t>WhatsApp</a:t>
            </a:r>
            <a:r>
              <a:rPr lang="en-GB" altLang="en-US" dirty="0"/>
              <a:t> – for bigger trips we tend to set these up when needed</a:t>
            </a:r>
          </a:p>
          <a:p>
            <a:pPr lvl="1"/>
            <a:r>
              <a:rPr lang="en-GB" altLang="en-US" b="1" dirty="0"/>
              <a:t>Facebook Page, Twitter and YouTube </a:t>
            </a:r>
            <a:r>
              <a:rPr lang="en-GB" altLang="en-US" dirty="0"/>
              <a:t>– Please join in the chat, contribute pics/videos etc</a:t>
            </a:r>
          </a:p>
          <a:p>
            <a:pPr lvl="1"/>
            <a:endParaRPr lang="en-GB" altLang="en-US" dirty="0"/>
          </a:p>
        </p:txBody>
      </p:sp>
      <p:pic>
        <p:nvPicPr>
          <p:cNvPr id="5" name="Picture 4" descr="A screenshot of a website&#10;&#10;Description automatically generated">
            <a:extLst>
              <a:ext uri="{FF2B5EF4-FFF2-40B4-BE49-F238E27FC236}">
                <a16:creationId xmlns:a16="http://schemas.microsoft.com/office/drawing/2014/main" id="{E68729BD-56D7-81B8-6D1F-507E803F4E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940400"/>
            <a:ext cx="5652199" cy="3623572"/>
          </a:xfrm>
          <a:prstGeom prst="rect">
            <a:avLst/>
          </a:prstGeom>
        </p:spPr>
      </p:pic>
      <p:pic>
        <p:nvPicPr>
          <p:cNvPr id="7" name="Picture 6" descr="A green and white logo&#10;&#10;Description automatically generated">
            <a:extLst>
              <a:ext uri="{FF2B5EF4-FFF2-40B4-BE49-F238E27FC236}">
                <a16:creationId xmlns:a16="http://schemas.microsoft.com/office/drawing/2014/main" id="{194C3E3B-CD07-C9D3-F40F-099C25CB0D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8978" y="4943289"/>
            <a:ext cx="1460163" cy="146873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02C22B9-F1ED-894C-1FE5-524BF21E5C77}"/>
              </a:ext>
            </a:extLst>
          </p:cNvPr>
          <p:cNvGrpSpPr/>
          <p:nvPr/>
        </p:nvGrpSpPr>
        <p:grpSpPr>
          <a:xfrm>
            <a:off x="9970197" y="557961"/>
            <a:ext cx="914400" cy="914400"/>
            <a:chOff x="7172325" y="5352149"/>
            <a:chExt cx="914400" cy="9144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94D8667-FE6F-5A96-8C88-972C78A836B7}"/>
                </a:ext>
              </a:extLst>
            </p:cNvPr>
            <p:cNvSpPr/>
            <p:nvPr/>
          </p:nvSpPr>
          <p:spPr>
            <a:xfrm>
              <a:off x="7172325" y="5352149"/>
              <a:ext cx="914400" cy="914400"/>
            </a:xfrm>
            <a:prstGeom prst="ellipse">
              <a:avLst/>
            </a:prstGeom>
            <a:solidFill>
              <a:srgbClr val="000000"/>
            </a:solidFill>
            <a:ln w="539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D29CEAE-93D5-9441-4B6A-6714E83B8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49727" y="5491451"/>
              <a:ext cx="578645" cy="57864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464D71-81BF-9CD8-6477-91C9099EDFFD}"/>
              </a:ext>
            </a:extLst>
          </p:cNvPr>
          <p:cNvGrpSpPr/>
          <p:nvPr/>
        </p:nvGrpSpPr>
        <p:grpSpPr>
          <a:xfrm>
            <a:off x="10943984" y="1363429"/>
            <a:ext cx="914400" cy="914400"/>
            <a:chOff x="9439275" y="5371199"/>
            <a:chExt cx="914400" cy="9144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E7F30ED-5F70-5E10-A21E-26EDAD74824D}"/>
                </a:ext>
              </a:extLst>
            </p:cNvPr>
            <p:cNvSpPr/>
            <p:nvPr/>
          </p:nvSpPr>
          <p:spPr>
            <a:xfrm>
              <a:off x="9439275" y="5371199"/>
              <a:ext cx="914400" cy="914400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67C1AAA-C258-EA9C-D801-8B053CB7E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5348" y="5426194"/>
              <a:ext cx="820006" cy="82000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FC8DEB3-EFF7-79E9-9F39-3F01DDBBA77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241" y="5860143"/>
            <a:ext cx="1241511" cy="75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00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707886"/>
          </a:xfrm>
        </p:spPr>
        <p:txBody>
          <a:bodyPr/>
          <a:lstStyle/>
          <a:p>
            <a:r>
              <a:rPr lang="en-US" sz="4000" dirty="0"/>
              <a:t>Meet our key contacts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853354"/>
            <a:ext cx="10680700" cy="707886"/>
          </a:xfrm>
        </p:spPr>
        <p:txBody>
          <a:bodyPr/>
          <a:lstStyle/>
          <a:p>
            <a:r>
              <a:rPr lang="en-GB" altLang="en-US" dirty="0"/>
              <a:t>These people are on the club committee.</a:t>
            </a:r>
            <a:br>
              <a:rPr lang="en-GB" altLang="en-US" dirty="0"/>
            </a:br>
            <a:r>
              <a:rPr lang="en-GB" altLang="en-US" dirty="0"/>
              <a:t>Please contact them with any questions you may have.</a:t>
            </a:r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4D00E151-5146-CE2A-458F-B34F4553F71E}"/>
              </a:ext>
            </a:extLst>
          </p:cNvPr>
          <p:cNvSpPr/>
          <p:nvPr/>
        </p:nvSpPr>
        <p:spPr>
          <a:xfrm>
            <a:off x="7238752" y="641904"/>
            <a:ext cx="4284133" cy="799386"/>
          </a:xfrm>
          <a:prstGeom prst="parallelogram">
            <a:avLst>
              <a:gd name="adj" fmla="val 36178"/>
            </a:avLst>
          </a:prstGeom>
          <a:gradFill>
            <a:gsLst>
              <a:gs pos="26000">
                <a:schemeClr val="tx2"/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ACCC5FF-FDBF-1CD1-F23D-4F90B3DF3D3C}"/>
              </a:ext>
            </a:extLst>
          </p:cNvPr>
          <p:cNvSpPr txBox="1">
            <a:spLocks/>
          </p:cNvSpPr>
          <p:nvPr/>
        </p:nvSpPr>
        <p:spPr>
          <a:xfrm>
            <a:off x="7133757" y="672265"/>
            <a:ext cx="1670304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i="1" dirty="0">
                <a:solidFill>
                  <a:schemeClr val="bg1"/>
                </a:solidFill>
              </a:rPr>
              <a:t>Top tip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B7A539-1CDB-0DEB-2B6D-55B403D63C9B}"/>
              </a:ext>
            </a:extLst>
          </p:cNvPr>
          <p:cNvSpPr txBox="1">
            <a:spLocks/>
          </p:cNvSpPr>
          <p:nvPr/>
        </p:nvSpPr>
        <p:spPr>
          <a:xfrm>
            <a:off x="8586248" y="720062"/>
            <a:ext cx="2936637" cy="55399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500" b="0" dirty="0">
                <a:solidFill>
                  <a:schemeClr val="bg1"/>
                </a:solidFill>
              </a:rPr>
              <a:t>You will find most these people </a:t>
            </a:r>
            <a:br>
              <a:rPr lang="en-US" sz="1500" b="0" dirty="0">
                <a:solidFill>
                  <a:schemeClr val="bg1"/>
                </a:solidFill>
              </a:rPr>
            </a:br>
            <a:r>
              <a:rPr lang="en-US" sz="1500" b="0" dirty="0">
                <a:solidFill>
                  <a:schemeClr val="bg1"/>
                </a:solidFill>
              </a:rPr>
              <a:t>around on club night!</a:t>
            </a:r>
            <a:endParaRPr lang="en-US" sz="1500" dirty="0">
              <a:solidFill>
                <a:schemeClr val="bg1"/>
              </a:solidFill>
            </a:endParaRPr>
          </a:p>
        </p:txBody>
      </p:sp>
      <p:pic>
        <p:nvPicPr>
          <p:cNvPr id="11" name="Picture Placeholder 15">
            <a:extLst>
              <a:ext uri="{FF2B5EF4-FFF2-40B4-BE49-F238E27FC236}">
                <a16:creationId xmlns:a16="http://schemas.microsoft.com/office/drawing/2014/main" id="{DC1AB917-FCAE-A672-D6ED-6A70D61205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504" y="4148213"/>
            <a:ext cx="1816101" cy="1816101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DD4BF4B-A5A5-6B5B-E41B-C77B6CC78246}"/>
              </a:ext>
            </a:extLst>
          </p:cNvPr>
          <p:cNvSpPr txBox="1"/>
          <p:nvPr/>
        </p:nvSpPr>
        <p:spPr>
          <a:xfrm>
            <a:off x="464981" y="6026369"/>
            <a:ext cx="2323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000" b="1" dirty="0"/>
              <a:t>Chair:</a:t>
            </a:r>
            <a:br>
              <a:rPr lang="en-GB" altLang="en-US" sz="1000" dirty="0"/>
            </a:br>
            <a:r>
              <a:rPr lang="en-GB" altLang="en-US" sz="1000" dirty="0" err="1"/>
              <a:t>xnamex</a:t>
            </a:r>
            <a:endParaRPr lang="en-GB" altLang="en-US" sz="1000" b="1" dirty="0"/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31A20280-3946-34FD-66A8-7355A653FC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8938" y="2788435"/>
            <a:ext cx="1816101" cy="1816101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8AE9814-E031-B668-70C0-0C5896B538C6}"/>
              </a:ext>
            </a:extLst>
          </p:cNvPr>
          <p:cNvSpPr txBox="1"/>
          <p:nvPr/>
        </p:nvSpPr>
        <p:spPr>
          <a:xfrm>
            <a:off x="2165415" y="4666591"/>
            <a:ext cx="2323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000" b="1" dirty="0"/>
              <a:t>Diving Officer:</a:t>
            </a:r>
            <a:br>
              <a:rPr lang="en-GB" altLang="en-US" sz="1000" dirty="0"/>
            </a:br>
            <a:r>
              <a:rPr lang="en-GB" altLang="en-US" sz="1000" dirty="0" err="1"/>
              <a:t>xnamex</a:t>
            </a:r>
            <a:endParaRPr lang="en-GB" altLang="en-US" sz="1000" b="1" dirty="0"/>
          </a:p>
        </p:txBody>
      </p:sp>
      <p:pic>
        <p:nvPicPr>
          <p:cNvPr id="18" name="Picture Placeholder 15">
            <a:extLst>
              <a:ext uri="{FF2B5EF4-FFF2-40B4-BE49-F238E27FC236}">
                <a16:creationId xmlns:a16="http://schemas.microsoft.com/office/drawing/2014/main" id="{3C84ED18-5490-4FD8-C710-770F57D13F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9372" y="4148213"/>
            <a:ext cx="1816101" cy="1816101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27A813A-E51F-E271-3FD6-23D0936242E3}"/>
              </a:ext>
            </a:extLst>
          </p:cNvPr>
          <p:cNvSpPr txBox="1"/>
          <p:nvPr/>
        </p:nvSpPr>
        <p:spPr>
          <a:xfrm>
            <a:off x="3865849" y="6026369"/>
            <a:ext cx="2323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000" b="1" dirty="0"/>
              <a:t>Training Officer:</a:t>
            </a:r>
            <a:br>
              <a:rPr lang="en-GB" altLang="en-US" sz="1000" dirty="0"/>
            </a:br>
            <a:r>
              <a:rPr lang="en-GB" altLang="en-US" sz="1000" dirty="0" err="1"/>
              <a:t>xnamex</a:t>
            </a:r>
            <a:endParaRPr lang="en-GB" altLang="en-US" sz="1000" b="1" dirty="0"/>
          </a:p>
        </p:txBody>
      </p:sp>
      <p:pic>
        <p:nvPicPr>
          <p:cNvPr id="20" name="Picture Placeholder 15">
            <a:extLst>
              <a:ext uri="{FF2B5EF4-FFF2-40B4-BE49-F238E27FC236}">
                <a16:creationId xmlns:a16="http://schemas.microsoft.com/office/drawing/2014/main" id="{0FB08883-6602-DB1A-159F-269C541272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9806" y="2788435"/>
            <a:ext cx="1816101" cy="1816101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7D20AC5-839D-E7BC-13A0-0FF5E504FF8B}"/>
              </a:ext>
            </a:extLst>
          </p:cNvPr>
          <p:cNvSpPr txBox="1"/>
          <p:nvPr/>
        </p:nvSpPr>
        <p:spPr>
          <a:xfrm>
            <a:off x="5566283" y="4666591"/>
            <a:ext cx="2323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000" b="1" dirty="0"/>
              <a:t>Equipment Officer:</a:t>
            </a:r>
            <a:br>
              <a:rPr lang="en-GB" altLang="en-US" sz="1000" dirty="0"/>
            </a:br>
            <a:r>
              <a:rPr lang="en-GB" altLang="en-US" sz="1000" dirty="0" err="1"/>
              <a:t>xnamex</a:t>
            </a:r>
            <a:endParaRPr lang="en-GB" altLang="en-US" sz="1000" b="1" dirty="0"/>
          </a:p>
        </p:txBody>
      </p:sp>
      <p:pic>
        <p:nvPicPr>
          <p:cNvPr id="22" name="Picture Placeholder 15">
            <a:extLst>
              <a:ext uri="{FF2B5EF4-FFF2-40B4-BE49-F238E27FC236}">
                <a16:creationId xmlns:a16="http://schemas.microsoft.com/office/drawing/2014/main" id="{E709DCF7-AA35-86C0-CFE0-E9471AF92F5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0240" y="4148213"/>
            <a:ext cx="1816101" cy="1816101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810B2DC-47E8-4FA6-F4CF-113F569C2B6E}"/>
              </a:ext>
            </a:extLst>
          </p:cNvPr>
          <p:cNvSpPr txBox="1"/>
          <p:nvPr/>
        </p:nvSpPr>
        <p:spPr>
          <a:xfrm>
            <a:off x="7266717" y="6026369"/>
            <a:ext cx="2323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000" b="1" dirty="0"/>
              <a:t>Membership Secretary:</a:t>
            </a:r>
            <a:br>
              <a:rPr lang="en-GB" altLang="en-US" sz="1000" dirty="0"/>
            </a:br>
            <a:r>
              <a:rPr lang="en-GB" altLang="en-US" sz="1000" dirty="0" err="1"/>
              <a:t>xnamex</a:t>
            </a:r>
            <a:endParaRPr lang="en-GB" altLang="en-US" sz="1000" b="1" dirty="0"/>
          </a:p>
        </p:txBody>
      </p:sp>
      <p:pic>
        <p:nvPicPr>
          <p:cNvPr id="24" name="Picture Placeholder 15">
            <a:extLst>
              <a:ext uri="{FF2B5EF4-FFF2-40B4-BE49-F238E27FC236}">
                <a16:creationId xmlns:a16="http://schemas.microsoft.com/office/drawing/2014/main" id="{643058CE-B16C-97A9-2443-9688836B57A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220676" y="2734135"/>
            <a:ext cx="1816101" cy="1816101"/>
          </a:xfrm>
          <a:prstGeom prst="ellipse">
            <a:avLst/>
          </a:prstGeom>
          <a:ln w="34925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10800000" scaled="0"/>
            </a:gra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19536D5-8247-C74B-BFC7-B7C29BA44EDF}"/>
              </a:ext>
            </a:extLst>
          </p:cNvPr>
          <p:cNvSpPr txBox="1"/>
          <p:nvPr/>
        </p:nvSpPr>
        <p:spPr>
          <a:xfrm>
            <a:off x="8967153" y="4612291"/>
            <a:ext cx="2323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000" b="1" dirty="0"/>
              <a:t>Welfare Officer:</a:t>
            </a:r>
            <a:br>
              <a:rPr lang="en-GB" altLang="en-US" sz="1000" dirty="0"/>
            </a:br>
            <a:r>
              <a:rPr lang="en-GB" altLang="en-US" sz="1000" dirty="0" err="1"/>
              <a:t>xnamex</a:t>
            </a:r>
            <a:endParaRPr lang="en-GB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15503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15" grpId="0"/>
      <p:bldP spid="17" grpId="0"/>
      <p:bldP spid="19" grpId="0"/>
      <p:bldP spid="21" grpId="0"/>
      <p:bldP spid="23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068C262-1D3C-87EF-3023-8BB8F4F9C8CB}"/>
              </a:ext>
            </a:extLst>
          </p:cNvPr>
          <p:cNvSpPr/>
          <p:nvPr/>
        </p:nvSpPr>
        <p:spPr>
          <a:xfrm>
            <a:off x="2988167" y="3107654"/>
            <a:ext cx="1462503" cy="1462503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200" dirty="0">
                <a:solidFill>
                  <a:schemeClr val="tx1"/>
                </a:solidFill>
              </a:rPr>
              <a:t>Use of club equipment and facilities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77F1A61-3C9A-1C0B-8817-5A7E4AB192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9791" y="2489719"/>
            <a:ext cx="1852260" cy="1852260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707886"/>
          </a:xfrm>
        </p:spPr>
        <p:txBody>
          <a:bodyPr/>
          <a:lstStyle/>
          <a:p>
            <a:r>
              <a:rPr lang="en-US" sz="4000" dirty="0"/>
              <a:t>Our club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853354"/>
            <a:ext cx="8977745" cy="400110"/>
          </a:xfrm>
        </p:spPr>
        <p:txBody>
          <a:bodyPr/>
          <a:lstStyle/>
          <a:p>
            <a:r>
              <a:rPr lang="en-GB" dirty="0"/>
              <a:t>There are lots of perks to being a member of </a:t>
            </a:r>
            <a:r>
              <a:rPr lang="en-GB" dirty="0" err="1"/>
              <a:t>xxclubnamexx</a:t>
            </a:r>
            <a:r>
              <a:rPr lang="en-GB" dirty="0"/>
              <a:t>: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BF8AC5-1F26-200F-42FF-A61E893B1A9B}"/>
              </a:ext>
            </a:extLst>
          </p:cNvPr>
          <p:cNvSpPr/>
          <p:nvPr/>
        </p:nvSpPr>
        <p:spPr>
          <a:xfrm>
            <a:off x="935575" y="2578986"/>
            <a:ext cx="1762993" cy="1762993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200" dirty="0">
                <a:solidFill>
                  <a:schemeClr val="tx1"/>
                </a:solidFill>
              </a:rPr>
              <a:t>Access to training – both in the club, around the UK and beyond!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3DFEF0F-ABDF-97B3-8CC1-BF3EBB0C0947}"/>
              </a:ext>
            </a:extLst>
          </p:cNvPr>
          <p:cNvSpPr/>
          <p:nvPr/>
        </p:nvSpPr>
        <p:spPr>
          <a:xfrm>
            <a:off x="5832778" y="4191098"/>
            <a:ext cx="1462503" cy="1462503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200" dirty="0">
                <a:solidFill>
                  <a:schemeClr val="tx1"/>
                </a:solidFill>
              </a:rPr>
              <a:t>Participation in club trips and events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CF40163-7A4C-D6BB-EC86-0AE9E61C223B}"/>
              </a:ext>
            </a:extLst>
          </p:cNvPr>
          <p:cNvSpPr/>
          <p:nvPr/>
        </p:nvSpPr>
        <p:spPr>
          <a:xfrm>
            <a:off x="9587345" y="3135592"/>
            <a:ext cx="1842654" cy="1842654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200" dirty="0" err="1">
                <a:solidFill>
                  <a:schemeClr val="tx1"/>
                </a:solidFill>
              </a:rPr>
              <a:t>xxxxxxxx</a:t>
            </a:r>
            <a:endParaRPr lang="en-GB" altLang="en-US" sz="1200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BA1DCD5-7F0D-7E8A-E181-ADCD068FA814}"/>
              </a:ext>
            </a:extLst>
          </p:cNvPr>
          <p:cNvSpPr/>
          <p:nvPr/>
        </p:nvSpPr>
        <p:spPr>
          <a:xfrm>
            <a:off x="2755701" y="4809230"/>
            <a:ext cx="1630220" cy="1630220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200" dirty="0">
                <a:solidFill>
                  <a:schemeClr val="tx1"/>
                </a:solidFill>
              </a:rPr>
              <a:t>Membership discounts on dive travel, kit and outdoors brands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86FAA5F-D733-AE02-E6A2-0D638BE855A2}"/>
              </a:ext>
            </a:extLst>
          </p:cNvPr>
          <p:cNvSpPr/>
          <p:nvPr/>
        </p:nvSpPr>
        <p:spPr>
          <a:xfrm>
            <a:off x="8497543" y="1432098"/>
            <a:ext cx="1253835" cy="1253835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200" dirty="0">
                <a:solidFill>
                  <a:schemeClr val="tx1"/>
                </a:solidFill>
              </a:rPr>
              <a:t>Liability insurance cover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E85DB3D-10CC-44BC-238C-87AFEAA783B6}"/>
              </a:ext>
            </a:extLst>
          </p:cNvPr>
          <p:cNvSpPr/>
          <p:nvPr/>
        </p:nvSpPr>
        <p:spPr>
          <a:xfrm>
            <a:off x="6572072" y="2578986"/>
            <a:ext cx="1215951" cy="1215951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200" dirty="0">
                <a:solidFill>
                  <a:schemeClr val="tx1"/>
                </a:solidFill>
              </a:rPr>
              <a:t>SCUBA magazine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A2B2018-50CE-B219-AB93-EE750A24A1E5}"/>
              </a:ext>
            </a:extLst>
          </p:cNvPr>
          <p:cNvSpPr/>
          <p:nvPr/>
        </p:nvSpPr>
        <p:spPr>
          <a:xfrm>
            <a:off x="7409335" y="4683473"/>
            <a:ext cx="1802697" cy="1802697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200" dirty="0">
                <a:solidFill>
                  <a:schemeClr val="tx1"/>
                </a:solidFill>
              </a:rPr>
              <a:t>Access to expert advice from the experienced BSAC team at head office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0471D6-2450-3758-41A1-9B6A9A3B336A}"/>
              </a:ext>
            </a:extLst>
          </p:cNvPr>
          <p:cNvSpPr/>
          <p:nvPr/>
        </p:nvSpPr>
        <p:spPr>
          <a:xfrm>
            <a:off x="10262755" y="2126884"/>
            <a:ext cx="547255" cy="547255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1600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896BBAF-9D33-1A2F-999A-01022FD6B777}"/>
              </a:ext>
            </a:extLst>
          </p:cNvPr>
          <p:cNvSpPr/>
          <p:nvPr/>
        </p:nvSpPr>
        <p:spPr>
          <a:xfrm>
            <a:off x="3584935" y="2347807"/>
            <a:ext cx="547255" cy="547255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1600" dirty="0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5843BD5-1130-46A0-AE15-DCE386890738}"/>
              </a:ext>
            </a:extLst>
          </p:cNvPr>
          <p:cNvSpPr/>
          <p:nvPr/>
        </p:nvSpPr>
        <p:spPr>
          <a:xfrm>
            <a:off x="5170290" y="5804269"/>
            <a:ext cx="547255" cy="547255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1600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0210C5A-3D99-F486-C18D-7EA93DDE1CD1}"/>
              </a:ext>
            </a:extLst>
          </p:cNvPr>
          <p:cNvSpPr/>
          <p:nvPr/>
        </p:nvSpPr>
        <p:spPr>
          <a:xfrm>
            <a:off x="11282445" y="893063"/>
            <a:ext cx="329279" cy="329279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1600" dirty="0">
              <a:solidFill>
                <a:schemeClr val="tx1"/>
              </a:solidFill>
            </a:endParaRPr>
          </a:p>
        </p:txBody>
      </p:sp>
      <p:pic>
        <p:nvPicPr>
          <p:cNvPr id="12" name="Picture 11" descr="A person in a life jacket on a boat&#10;&#10;Description automatically generated">
            <a:extLst>
              <a:ext uri="{FF2B5EF4-FFF2-40B4-BE49-F238E27FC236}">
                <a16:creationId xmlns:a16="http://schemas.microsoft.com/office/drawing/2014/main" id="{312E3ED1-64C1-B5A4-CCD4-96E325B61F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887" y="4092775"/>
            <a:ext cx="2160886" cy="2160886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6ACC402-0F1B-D542-8390-0C18D65282D4}"/>
              </a:ext>
            </a:extLst>
          </p:cNvPr>
          <p:cNvSpPr/>
          <p:nvPr/>
        </p:nvSpPr>
        <p:spPr>
          <a:xfrm>
            <a:off x="2236826" y="6054714"/>
            <a:ext cx="397893" cy="397893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1600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EA541A2-C5A9-B765-5FBE-EBC07834D3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8308" y="4554571"/>
            <a:ext cx="1218495" cy="1218495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4EE92BB7-18E5-5283-BB24-3A56723F8D89}"/>
              </a:ext>
            </a:extLst>
          </p:cNvPr>
          <p:cNvSpPr/>
          <p:nvPr/>
        </p:nvSpPr>
        <p:spPr>
          <a:xfrm>
            <a:off x="7463061" y="4094211"/>
            <a:ext cx="273627" cy="273627"/>
          </a:xfrm>
          <a:prstGeom prst="ellipse">
            <a:avLst/>
          </a:prstGeom>
          <a:noFill/>
          <a:ln w="50800">
            <a:gradFill>
              <a:gsLst>
                <a:gs pos="0">
                  <a:schemeClr val="accent3"/>
                </a:gs>
                <a:gs pos="100000">
                  <a:schemeClr val="tx2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sz="1600" dirty="0">
              <a:solidFill>
                <a:schemeClr val="tx1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1EADE77-0F14-73C4-3E46-593504CCB9E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4645" y="343622"/>
            <a:ext cx="1599848" cy="1599848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7458959-FD3C-2412-F22D-65CF434955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0436" y="5004049"/>
            <a:ext cx="1120521" cy="1120521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  <p:pic>
        <p:nvPicPr>
          <p:cNvPr id="30" name="Picture 29" descr="A magazine cover with a fish and scuba gear&#10;&#10;Description automatically generated">
            <a:extLst>
              <a:ext uri="{FF2B5EF4-FFF2-40B4-BE49-F238E27FC236}">
                <a16:creationId xmlns:a16="http://schemas.microsoft.com/office/drawing/2014/main" id="{792B6458-CE06-EF3E-AC4F-B7CEDE29851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7517" y="2685516"/>
            <a:ext cx="880026" cy="12181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8FC89A3-5348-AD65-A9AA-533FB47A38F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97218">
            <a:off x="7973810" y="2881922"/>
            <a:ext cx="858831" cy="12181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3823879-6635-AC42-17A7-82C6B9EB5C0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64427">
            <a:off x="8228498" y="3175332"/>
            <a:ext cx="861968" cy="12181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2CA44E4-2DE3-879C-62D4-AA44E9025CC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2907" y="5404053"/>
            <a:ext cx="1120521" cy="1120521"/>
          </a:xfrm>
          <a:prstGeom prst="ellipse">
            <a:avLst/>
          </a:prstGeom>
          <a:ln w="44450">
            <a:gradFill>
              <a:gsLst>
                <a:gs pos="0">
                  <a:schemeClr val="accent3"/>
                </a:gs>
                <a:gs pos="99000">
                  <a:schemeClr val="tx2"/>
                </a:gs>
              </a:gsLst>
              <a:lin ang="5400000" scaled="1"/>
            </a:gradFill>
          </a:ln>
        </p:spPr>
      </p:pic>
    </p:spTree>
    <p:extLst>
      <p:ext uri="{BB962C8B-B14F-4D97-AF65-F5344CB8AC3E}">
        <p14:creationId xmlns:p14="http://schemas.microsoft.com/office/powerpoint/2010/main" val="3604627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ecel="5000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  <p:bldP spid="20" grpId="0" animBg="1"/>
      <p:bldP spid="15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Placeholder 15">
            <a:extLst>
              <a:ext uri="{FF2B5EF4-FFF2-40B4-BE49-F238E27FC236}">
                <a16:creationId xmlns:a16="http://schemas.microsoft.com/office/drawing/2014/main" id="{F7E700FC-4014-316C-F090-F55E3DC136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31263">
            <a:off x="5291201" y="1968451"/>
            <a:ext cx="2549628" cy="2321662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233467" dist="38100" dir="2700000" sx="101182" sy="101182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Parallelogram 17">
            <a:extLst>
              <a:ext uri="{FF2B5EF4-FFF2-40B4-BE49-F238E27FC236}">
                <a16:creationId xmlns:a16="http://schemas.microsoft.com/office/drawing/2014/main" id="{887096F9-B5D7-87B7-1E0B-1935E3B07A98}"/>
              </a:ext>
            </a:extLst>
          </p:cNvPr>
          <p:cNvSpPr/>
          <p:nvPr/>
        </p:nvSpPr>
        <p:spPr>
          <a:xfrm>
            <a:off x="6729822" y="0"/>
            <a:ext cx="7697894" cy="6858000"/>
          </a:xfrm>
          <a:prstGeom prst="parallelogram">
            <a:avLst>
              <a:gd name="adj" fmla="val 31075"/>
            </a:avLst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707886"/>
          </a:xfrm>
        </p:spPr>
        <p:txBody>
          <a:bodyPr/>
          <a:lstStyle/>
          <a:p>
            <a:r>
              <a:rPr lang="en-US" sz="4000" dirty="0"/>
              <a:t>A few words from our members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CDC0A-6011-719F-8598-6A54C13DFA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241" y="5860143"/>
            <a:ext cx="1241511" cy="7591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C3BF4E-D0FB-132D-DF71-EEE939AEB5EF}"/>
              </a:ext>
            </a:extLst>
          </p:cNvPr>
          <p:cNvSpPr txBox="1"/>
          <p:nvPr/>
        </p:nvSpPr>
        <p:spPr>
          <a:xfrm>
            <a:off x="7897095" y="2191389"/>
            <a:ext cx="3823855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altLang="en-US" sz="2300" dirty="0"/>
              <a:t>“Insert best quote here… Insert best quote here… Insert best quote here… Insert best quote here… Insert best quote here… Insert best quote here…”</a:t>
            </a:r>
            <a:endParaRPr lang="en-US" sz="23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7F5BC-C284-3073-0253-9B34E2B038A7}"/>
              </a:ext>
            </a:extLst>
          </p:cNvPr>
          <p:cNvSpPr txBox="1"/>
          <p:nvPr/>
        </p:nvSpPr>
        <p:spPr>
          <a:xfrm>
            <a:off x="609600" y="1798974"/>
            <a:ext cx="418406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500" dirty="0"/>
              <a:t>“Insert short quote here… Insert short quote here… Insert short quote here… Insert short quote here… Insert short quote here…”</a:t>
            </a:r>
            <a:endParaRPr lang="en-US" sz="15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110016-F29D-D7B1-F64F-9E4D13313BD4}"/>
              </a:ext>
            </a:extLst>
          </p:cNvPr>
          <p:cNvSpPr txBox="1"/>
          <p:nvPr/>
        </p:nvSpPr>
        <p:spPr>
          <a:xfrm>
            <a:off x="4042041" y="5290319"/>
            <a:ext cx="268778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500" dirty="0"/>
              <a:t>“Insert short quote here… Insert short quote here… Insert short quote here… Insert short quote here… Insert short quote here…”</a:t>
            </a:r>
            <a:endParaRPr lang="en-US" sz="1500" dirty="0"/>
          </a:p>
        </p:txBody>
      </p:sp>
      <p:pic>
        <p:nvPicPr>
          <p:cNvPr id="23" name="Picture Placeholder 15">
            <a:extLst>
              <a:ext uri="{FF2B5EF4-FFF2-40B4-BE49-F238E27FC236}">
                <a16:creationId xmlns:a16="http://schemas.microsoft.com/office/drawing/2014/main" id="{44689D9C-EC40-0C83-70FA-DD3FE5A5A4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14867">
            <a:off x="407708" y="2981488"/>
            <a:ext cx="2696812" cy="1939226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233467" dist="38100" dir="2700000" sx="101182" sy="101182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Placeholder 15">
            <a:extLst>
              <a:ext uri="{FF2B5EF4-FFF2-40B4-BE49-F238E27FC236}">
                <a16:creationId xmlns:a16="http://schemas.microsoft.com/office/drawing/2014/main" id="{E1B80573-241A-0F5F-549A-42716119449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17683">
            <a:off x="3711343" y="2858047"/>
            <a:ext cx="1489090" cy="2186109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233467" dist="38100" dir="2700000" sx="101182" sy="101182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Placeholder 15">
            <a:extLst>
              <a:ext uri="{FF2B5EF4-FFF2-40B4-BE49-F238E27FC236}">
                <a16:creationId xmlns:a16="http://schemas.microsoft.com/office/drawing/2014/main" id="{60E8AECB-8D2A-1D5F-9CAB-F4D9EE607D6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870942">
            <a:off x="7799858" y="4270029"/>
            <a:ext cx="1805952" cy="2651289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233467" dist="38100" dir="2700000" sx="101182" sy="101182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Placeholder 15">
            <a:extLst>
              <a:ext uri="{FF2B5EF4-FFF2-40B4-BE49-F238E27FC236}">
                <a16:creationId xmlns:a16="http://schemas.microsoft.com/office/drawing/2014/main" id="{84F6BD33-C460-2EC7-BC75-E122B46DE60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89087">
            <a:off x="1155992" y="4811637"/>
            <a:ext cx="2353874" cy="1568074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blurRad="233467" dist="38100" dir="2700000" sx="101182" sy="101182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780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D5F4E0-EF67-B69D-91EC-C9D86A6D6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93" y="3943469"/>
            <a:ext cx="8200819" cy="784830"/>
          </a:xfrm>
        </p:spPr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22982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5" y="5758984"/>
            <a:ext cx="11064869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 [replace with club details]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50135-B82F-BDD6-A0E3-3CE523EA98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1105</TotalTime>
  <Words>930</Words>
  <Application>Microsoft Office PowerPoint</Application>
  <PresentationFormat>Widescreen</PresentationFormat>
  <Paragraphs>124</Paragraphs>
  <Slides>17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Lucida Grande</vt:lpstr>
      <vt:lpstr>Wingdings</vt:lpstr>
      <vt:lpstr>BSAC VA template</vt:lpstr>
      <vt:lpstr>Welcome to [clubname]</vt:lpstr>
      <vt:lpstr>Our club</vt:lpstr>
      <vt:lpstr>Club activities</vt:lpstr>
      <vt:lpstr>What is BSAC?</vt:lpstr>
      <vt:lpstr>Our club is a ‘branch’ of BSAC</vt:lpstr>
      <vt:lpstr>PowerPoint Presentation</vt:lpstr>
      <vt:lpstr>About your BSAC Ocean Diver course</vt:lpstr>
      <vt:lpstr>Your Ocean Diver course</vt:lpstr>
      <vt:lpstr>Progressing your training</vt:lpstr>
      <vt:lpstr>Progressing your training</vt:lpstr>
      <vt:lpstr>How we keep in touch</vt:lpstr>
      <vt:lpstr>How we keep in touch</vt:lpstr>
      <vt:lpstr>Meet our key contacts</vt:lpstr>
      <vt:lpstr>Our club</vt:lpstr>
      <vt:lpstr>A few words from our members</vt:lpstr>
      <vt:lpstr>Any 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Debbie Powell</cp:lastModifiedBy>
  <cp:revision>59</cp:revision>
  <cp:lastPrinted>2017-06-03T05:19:52Z</cp:lastPrinted>
  <dcterms:created xsi:type="dcterms:W3CDTF">2017-05-21T08:18:40Z</dcterms:created>
  <dcterms:modified xsi:type="dcterms:W3CDTF">2024-01-31T10:29:16Z</dcterms:modified>
</cp:coreProperties>
</file>