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320" r:id="rId3"/>
    <p:sldId id="314" r:id="rId4"/>
    <p:sldId id="309" r:id="rId5"/>
    <p:sldId id="316" r:id="rId6"/>
    <p:sldId id="311" r:id="rId7"/>
    <p:sldId id="312" r:id="rId8"/>
    <p:sldId id="313" r:id="rId9"/>
    <p:sldId id="317" r:id="rId10"/>
    <p:sldId id="315" r:id="rId11"/>
    <p:sldId id="322" r:id="rId12"/>
    <p:sldId id="321" r:id="rId13"/>
    <p:sldId id="318" r:id="rId14"/>
    <p:sldId id="310" r:id="rId15"/>
    <p:sldId id="319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tson Jim" initials="WJ" lastIdx="23" clrIdx="0"/>
  <p:cmAuthor id="1" name="David Ashmore" initials="DA" lastIdx="14" clrIdx="1">
    <p:extLst>
      <p:ext uri="{19B8F6BF-5375-455C-9EA6-DF929625EA0E}">
        <p15:presenceInfo xmlns:p15="http://schemas.microsoft.com/office/powerpoint/2012/main" userId="S-1-5-21-1643737065-1150890963-312552118-2928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23398C"/>
    <a:srgbClr val="EBD7B3"/>
    <a:srgbClr val="F2E5CE"/>
    <a:srgbClr val="ECE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85" autoAdjust="0"/>
    <p:restoredTop sz="85270" autoAdjust="0"/>
  </p:normalViewPr>
  <p:slideViewPr>
    <p:cSldViewPr snapToGrid="0">
      <p:cViewPr varScale="1">
        <p:scale>
          <a:sx n="64" d="100"/>
          <a:sy n="64" d="100"/>
        </p:scale>
        <p:origin x="4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8BA8-F9D0-4CC7-BCFA-70C35E7F7CE8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A169-989F-4728-B667-819332F28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5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A169-989F-4728-B667-819332F28D7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106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A169-989F-4728-B667-819332F28D7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0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A169-989F-4728-B667-819332F28D7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88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338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9919">
            <a:off x="5417338" y="357827"/>
            <a:ext cx="9043234" cy="61423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5343525" y="-1"/>
            <a:ext cx="6791325" cy="6858001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7442200" cy="1325563"/>
          </a:xfrm>
        </p:spPr>
        <p:txBody>
          <a:bodyPr/>
          <a:lstStyle>
            <a:lvl1pPr>
              <a:defRPr b="1">
                <a:solidFill>
                  <a:srgbClr val="23398C"/>
                </a:solidFill>
                <a:latin typeface="Ubuntu" panose="020B0504030602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825626"/>
            <a:ext cx="7442200" cy="4094162"/>
          </a:xfrm>
        </p:spPr>
        <p:txBody>
          <a:bodyPr/>
          <a:lstStyle>
            <a:lvl1pPr>
              <a:lnSpc>
                <a:spcPct val="100000"/>
              </a:lnSpc>
              <a:defRPr b="1">
                <a:solidFill>
                  <a:srgbClr val="23398C"/>
                </a:solidFill>
                <a:latin typeface="Ubuntu" panose="020B050403060203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Ubuntu" panose="020B050403060203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  <a:latin typeface="Ubuntu" panose="020B050403060203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  <a:latin typeface="Ubuntu" panose="020B050403060203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7229473" y="6049676"/>
            <a:ext cx="4702177" cy="741354"/>
            <a:chOff x="3390899" y="6054725"/>
            <a:chExt cx="4702177" cy="741354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574" y="6095462"/>
              <a:ext cx="1031502" cy="700617"/>
            </a:xfrm>
            <a:prstGeom prst="rect">
              <a:avLst/>
            </a:prstGeom>
          </p:spPr>
        </p:pic>
        <p:sp>
          <p:nvSpPr>
            <p:cNvPr id="12" name="Title 1"/>
            <p:cNvSpPr txBox="1">
              <a:spLocks/>
            </p:cNvSpPr>
            <p:nvPr userDrawn="1"/>
          </p:nvSpPr>
          <p:spPr>
            <a:xfrm>
              <a:off x="3390899" y="6054725"/>
              <a:ext cx="3753253" cy="39687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GB" sz="2000" b="1" dirty="0" smtClean="0">
                  <a:solidFill>
                    <a:srgbClr val="23398C"/>
                  </a:solidFill>
                  <a:latin typeface="Ubuntu" panose="020B0504030602030204" pitchFamily="34" charset="0"/>
                </a:rPr>
                <a:t>READING UNIVERSITY</a:t>
              </a:r>
              <a:endParaRPr lang="en-GB" sz="2000" b="1" dirty="0">
                <a:solidFill>
                  <a:srgbClr val="23398C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3" name="Subtitle 2"/>
            <p:cNvSpPr txBox="1">
              <a:spLocks/>
            </p:cNvSpPr>
            <p:nvPr userDrawn="1"/>
          </p:nvSpPr>
          <p:spPr>
            <a:xfrm>
              <a:off x="5448300" y="6322615"/>
              <a:ext cx="1638702" cy="2702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050" dirty="0" smtClean="0">
                  <a:solidFill>
                    <a:srgbClr val="23398C"/>
                  </a:solidFill>
                  <a:latin typeface="Bahnschrift" panose="020B0502040204020203" pitchFamily="34" charset="0"/>
                </a:rPr>
                <a:t>www.rubsac.org.uk   | </a:t>
              </a:r>
              <a:endParaRPr lang="en-GB" sz="1050" dirty="0">
                <a:solidFill>
                  <a:srgbClr val="23398C"/>
                </a:solidFill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61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160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47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4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3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9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40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36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60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88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59258-67B3-447B-B04D-FF27D7DABCE5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32172-2ECA-4AC1-A8A2-180E1085BA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5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7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4.png"/><Relationship Id="rId4" Type="http://schemas.openxmlformats.org/officeDocument/2006/relationships/image" Target="../media/image27.emf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.pxhere.com/images/59/c0/cac6c6f371ce022deb17a14e139d-1449807.jpg!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t="10165" r="540" b="7039"/>
          <a:stretch/>
        </p:blipFill>
        <p:spPr bwMode="auto">
          <a:xfrm>
            <a:off x="1" y="-13648"/>
            <a:ext cx="12187450" cy="689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1365826" y="113444"/>
            <a:ext cx="12191999" cy="1110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3398C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8800" dirty="0" smtClean="0">
                <a:ln w="19050"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Webinar Tutorial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229473" y="6049676"/>
            <a:ext cx="4702177" cy="741354"/>
            <a:chOff x="3390899" y="6054725"/>
            <a:chExt cx="4702177" cy="741354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574" y="6095462"/>
              <a:ext cx="1031502" cy="700617"/>
            </a:xfrm>
            <a:prstGeom prst="rect">
              <a:avLst/>
            </a:prstGeom>
          </p:spPr>
        </p:pic>
        <p:sp>
          <p:nvSpPr>
            <p:cNvPr id="14" name="Title 1"/>
            <p:cNvSpPr txBox="1">
              <a:spLocks/>
            </p:cNvSpPr>
            <p:nvPr userDrawn="1"/>
          </p:nvSpPr>
          <p:spPr>
            <a:xfrm>
              <a:off x="3390899" y="6054725"/>
              <a:ext cx="3753253" cy="39687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GB" sz="2000" b="1" dirty="0" smtClean="0">
                  <a:solidFill>
                    <a:srgbClr val="23398C"/>
                  </a:solidFill>
                  <a:latin typeface="Ubuntu" panose="020B0504030602030204" pitchFamily="34" charset="0"/>
                </a:rPr>
                <a:t>READING UNIVERSITY</a:t>
              </a:r>
              <a:endParaRPr lang="en-GB" sz="2000" b="1" dirty="0">
                <a:solidFill>
                  <a:srgbClr val="23398C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 userDrawn="1"/>
          </p:nvSpPr>
          <p:spPr>
            <a:xfrm>
              <a:off x="5448300" y="6322615"/>
              <a:ext cx="1638702" cy="2702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050" dirty="0" smtClean="0">
                  <a:solidFill>
                    <a:srgbClr val="23398C"/>
                  </a:solidFill>
                  <a:latin typeface="Bahnschrift" panose="020B0502040204020203" pitchFamily="34" charset="0"/>
                </a:rPr>
                <a:t>www.rubsac.org.uk   | </a:t>
              </a:r>
              <a:endParaRPr lang="en-GB" sz="1050" dirty="0">
                <a:solidFill>
                  <a:srgbClr val="23398C"/>
                </a:solidFill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71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66536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GB" sz="9600" dirty="0" smtClean="0"/>
              <a:t>Welcome!</a:t>
            </a:r>
            <a:endParaRPr lang="en-GB" sz="9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5"/>
            <a:ext cx="10522857" cy="1325563"/>
          </a:xfrm>
        </p:spPr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8" indent="-623888"/>
            <a:r>
              <a:rPr lang="en-GB" dirty="0" smtClean="0"/>
              <a:t>Different software options</a:t>
            </a:r>
          </a:p>
          <a:p>
            <a:pPr marL="623888" indent="-623888"/>
            <a:r>
              <a:rPr lang="en-GB" dirty="0" smtClean="0"/>
              <a:t>Physical and virtual workspace</a:t>
            </a:r>
          </a:p>
          <a:p>
            <a:pPr marL="623888" indent="-623888"/>
            <a:r>
              <a:rPr lang="en-GB" dirty="0" smtClean="0"/>
              <a:t>Setting the stage</a:t>
            </a:r>
          </a:p>
          <a:p>
            <a:pPr marL="623888" indent="-623888"/>
            <a:r>
              <a:rPr lang="en-GB" dirty="0" smtClean="0"/>
              <a:t>Etiquette</a:t>
            </a:r>
          </a:p>
          <a:p>
            <a:pPr marL="623888" indent="-623888"/>
            <a:r>
              <a:rPr lang="en-GB" dirty="0" smtClean="0"/>
              <a:t>Teamwork</a:t>
            </a:r>
          </a:p>
          <a:p>
            <a:pPr marL="623888" indent="-623888"/>
            <a:r>
              <a:rPr lang="en-GB" dirty="0" smtClean="0"/>
              <a:t>Complimentary </a:t>
            </a:r>
            <a:r>
              <a:rPr lang="en-GB" dirty="0"/>
              <a:t>tools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5"/>
            <a:ext cx="9985829" cy="1325563"/>
          </a:xfrm>
        </p:spPr>
        <p:txBody>
          <a:bodyPr/>
          <a:lstStyle/>
          <a:p>
            <a:r>
              <a:rPr lang="en-GB" dirty="0" smtClean="0"/>
              <a:t>Video Conferencing Platforms…</a:t>
            </a:r>
            <a:endParaRPr lang="en-GB" dirty="0"/>
          </a:p>
        </p:txBody>
      </p:sp>
      <p:pic>
        <p:nvPicPr>
          <p:cNvPr id="2050" name="Picture 2" descr="Skype Logo transparent PNG - Stick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455" y="4485941"/>
            <a:ext cx="2019373" cy="88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ueJeans Gateway for Microsoft Teams - Custom IVR &amp; Vanity UR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9" y="2130797"/>
            <a:ext cx="3398007" cy="11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oom - Finance and Opera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21" y="2343359"/>
            <a:ext cx="2657963" cy="8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ow to use Houseparty: the social app keeping isolated people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99" y="4084238"/>
            <a:ext cx="2039184" cy="152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ISCO WebEx Meeting Logo Vector (.AI) Free Downloa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872" y="4165509"/>
            <a:ext cx="1475014" cy="136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Google Hangouts Reviews: Pricing &amp; Software Features 2020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142" y="2028878"/>
            <a:ext cx="3211739" cy="131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5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13932 0.1629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8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20079 0.1428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9" y="713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20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474737" y="2349388"/>
            <a:ext cx="3381830" cy="2709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Rooms and Lobbies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418" y="3255218"/>
            <a:ext cx="1986132" cy="89786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711200" y="2349388"/>
            <a:ext cx="4978400" cy="2709531"/>
            <a:chOff x="711200" y="2349388"/>
            <a:chExt cx="4978400" cy="2709531"/>
          </a:xfrm>
        </p:grpSpPr>
        <p:sp>
          <p:nvSpPr>
            <p:cNvPr id="7" name="Rectangle 6"/>
            <p:cNvSpPr/>
            <p:nvPr/>
          </p:nvSpPr>
          <p:spPr>
            <a:xfrm>
              <a:off x="711200" y="2349388"/>
              <a:ext cx="4978400" cy="27095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9427" y="3142216"/>
              <a:ext cx="1768744" cy="16674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57088" y="2919177"/>
              <a:ext cx="1521713" cy="1884534"/>
            </a:xfrm>
            <a:prstGeom prst="rect">
              <a:avLst/>
            </a:prstGeom>
          </p:spPr>
        </p:pic>
      </p:grp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11200" y="1690688"/>
            <a:ext cx="2714972" cy="55471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Meeting Room</a:t>
            </a:r>
            <a:endParaRPr lang="en-GB" dirty="0"/>
          </a:p>
          <a:p>
            <a:endParaRPr lang="en-GB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474737" y="1794667"/>
            <a:ext cx="2714972" cy="554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Lobby</a:t>
            </a:r>
          </a:p>
          <a:p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11926" y="2748785"/>
            <a:ext cx="4839116" cy="245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 smtClean="0"/>
              <a:t>Max capacity</a:t>
            </a:r>
          </a:p>
          <a:p>
            <a:pPr lvl="1"/>
            <a:r>
              <a:rPr lang="en-GB" dirty="0" smtClean="0"/>
              <a:t>Longevity</a:t>
            </a:r>
          </a:p>
          <a:p>
            <a:pPr lvl="1"/>
            <a:r>
              <a:rPr lang="en-GB" dirty="0" smtClean="0"/>
              <a:t>Password protection</a:t>
            </a:r>
          </a:p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099" y="3255218"/>
            <a:ext cx="306319" cy="897867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5689600" y="2641485"/>
            <a:ext cx="1823680" cy="733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0" dirty="0" smtClean="0"/>
              <a:t>*admit*</a:t>
            </a:r>
          </a:p>
          <a:p>
            <a:pPr algn="ctr"/>
            <a:endParaRPr lang="en-GB" sz="2400" b="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2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-0.27604 0.0416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208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02748 -0.000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build="p"/>
      <p:bldP spid="11" grpId="0"/>
      <p:bldP spid="11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5"/>
            <a:ext cx="10929257" cy="1325563"/>
          </a:xfrm>
        </p:spPr>
        <p:txBody>
          <a:bodyPr/>
          <a:lstStyle/>
          <a:p>
            <a:r>
              <a:rPr lang="en-GB" dirty="0" smtClean="0"/>
              <a:t>Physical Workspace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89" y="1690688"/>
            <a:ext cx="5460449" cy="4094163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387909" y="2053546"/>
            <a:ext cx="4804091" cy="4094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Background noise</a:t>
            </a:r>
          </a:p>
          <a:p>
            <a:pPr marL="0" indent="0">
              <a:buNone/>
            </a:pPr>
            <a:r>
              <a:rPr lang="en-GB" dirty="0" smtClean="0"/>
              <a:t>Acoustics?</a:t>
            </a:r>
          </a:p>
          <a:p>
            <a:pPr marL="0" indent="0">
              <a:buNone/>
            </a:pPr>
            <a:r>
              <a:rPr lang="en-GB" dirty="0" smtClean="0"/>
              <a:t>Microphone</a:t>
            </a:r>
          </a:p>
          <a:p>
            <a:pPr marL="0" indent="0">
              <a:buNone/>
            </a:pPr>
            <a:r>
              <a:rPr lang="en-GB" dirty="0" smtClean="0"/>
              <a:t>Headphone</a:t>
            </a:r>
          </a:p>
          <a:p>
            <a:pPr marL="0" indent="0">
              <a:buNone/>
            </a:pPr>
            <a:r>
              <a:rPr lang="en-GB" dirty="0" smtClean="0"/>
              <a:t>Feedback!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5"/>
            <a:ext cx="10929257" cy="1325563"/>
          </a:xfrm>
        </p:spPr>
        <p:txBody>
          <a:bodyPr/>
          <a:lstStyle/>
          <a:p>
            <a:r>
              <a:rPr lang="en-GB" dirty="0" smtClean="0"/>
              <a:t>Multiple Monitors</a:t>
            </a:r>
            <a:endParaRPr lang="en-GB" dirty="0"/>
          </a:p>
        </p:txBody>
      </p:sp>
      <p:pic>
        <p:nvPicPr>
          <p:cNvPr id="4102" name="Picture 6" descr="How to Change HDMI Output to Input on Laptop | Detailed Guide 2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5" y="1796456"/>
            <a:ext cx="3059542" cy="203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  <p:pic>
        <p:nvPicPr>
          <p:cNvPr id="1026" name="Picture 2" descr="HDMI Cable Transparent PNG | PNG M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465" y="2998698"/>
            <a:ext cx="2606154" cy="161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ll Monitor PNG Image - PurePNG | Free transparent CC0 PNG Image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536" y="2004524"/>
            <a:ext cx="1839073" cy="162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V Transparent Images | PNG Ar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896" y="3836150"/>
            <a:ext cx="3518354" cy="198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und issues when connecting your Mac to a TV with HDMI? Try thi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60" y="3941918"/>
            <a:ext cx="3059542" cy="203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228461" y="2772075"/>
            <a:ext cx="739739" cy="453246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329490" y="5060235"/>
            <a:ext cx="739739" cy="453246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1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28" y="2027640"/>
            <a:ext cx="4239057" cy="3690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Screen Layout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627" y="2317924"/>
            <a:ext cx="3614057" cy="2254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Screen 1</a:t>
            </a:r>
          </a:p>
          <a:p>
            <a:pPr marL="0" lvl="1" indent="0">
              <a:buNone/>
            </a:pPr>
            <a:r>
              <a:rPr lang="en-GB" dirty="0" smtClean="0"/>
              <a:t>‘Live’ Screen</a:t>
            </a:r>
          </a:p>
          <a:p>
            <a:pPr marL="685800" lvl="2"/>
            <a:r>
              <a:rPr lang="en-GB" dirty="0" err="1" smtClean="0"/>
              <a:t>Powerpoint</a:t>
            </a:r>
            <a:r>
              <a:rPr lang="en-GB" dirty="0" smtClean="0"/>
              <a:t> show</a:t>
            </a:r>
          </a:p>
          <a:p>
            <a:pPr marL="685800" lvl="2"/>
            <a:r>
              <a:rPr lang="en-GB" dirty="0" smtClean="0"/>
              <a:t>Polling results</a:t>
            </a:r>
          </a:p>
          <a:p>
            <a:pPr marL="685800" lvl="2"/>
            <a:r>
              <a:rPr lang="en-GB" dirty="0" smtClean="0"/>
              <a:t>Videos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28" y="2027640"/>
            <a:ext cx="4239057" cy="3690134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908627" y="2317924"/>
            <a:ext cx="3614057" cy="22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Screen 1</a:t>
            </a:r>
          </a:p>
          <a:p>
            <a:pPr marL="0" lvl="1" indent="0">
              <a:buNone/>
            </a:pPr>
            <a:r>
              <a:rPr lang="en-GB" dirty="0" smtClean="0"/>
              <a:t>‘Live’ Screen</a:t>
            </a:r>
          </a:p>
          <a:p>
            <a:pPr marL="685800" lvl="2"/>
            <a:r>
              <a:rPr lang="en-GB" dirty="0" err="1" smtClean="0"/>
              <a:t>Powerpoint</a:t>
            </a:r>
            <a:r>
              <a:rPr lang="en-GB" dirty="0" smtClean="0"/>
              <a:t> show</a:t>
            </a:r>
          </a:p>
          <a:p>
            <a:pPr marL="685800" lvl="2"/>
            <a:r>
              <a:rPr lang="en-GB" dirty="0" smtClean="0"/>
              <a:t>Polling results</a:t>
            </a:r>
          </a:p>
          <a:p>
            <a:pPr marL="685800" lvl="2"/>
            <a:r>
              <a:rPr lang="en-GB" dirty="0" smtClean="0"/>
              <a:t>Videos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69534" y="2317923"/>
            <a:ext cx="3614057" cy="22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Screen 2</a:t>
            </a:r>
          </a:p>
          <a:p>
            <a:pPr marL="0" lvl="1" indent="0">
              <a:buNone/>
            </a:pPr>
            <a:r>
              <a:rPr lang="en-GB" dirty="0" smtClean="0"/>
              <a:t>‘Driving’ Screen</a:t>
            </a:r>
          </a:p>
          <a:p>
            <a:pPr marL="685800" lvl="2"/>
            <a:r>
              <a:rPr lang="en-GB" dirty="0" smtClean="0"/>
              <a:t>Webinar software</a:t>
            </a:r>
          </a:p>
          <a:p>
            <a:pPr marL="685800" lvl="2"/>
            <a:r>
              <a:rPr lang="en-GB" dirty="0" err="1" smtClean="0"/>
              <a:t>Powerpoint</a:t>
            </a:r>
            <a:r>
              <a:rPr lang="en-GB" dirty="0" smtClean="0"/>
              <a:t> controls</a:t>
            </a:r>
          </a:p>
          <a:p>
            <a:pPr marL="685800" lvl="2"/>
            <a:r>
              <a:rPr lang="en-GB" dirty="0" smtClean="0"/>
              <a:t>Polling controls</a:t>
            </a:r>
          </a:p>
        </p:txBody>
      </p:sp>
    </p:spTree>
    <p:extLst>
      <p:ext uri="{BB962C8B-B14F-4D97-AF65-F5344CB8AC3E}">
        <p14:creationId xmlns:p14="http://schemas.microsoft.com/office/powerpoint/2010/main" val="44059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0.38971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3888 -0.00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28" y="2027640"/>
            <a:ext cx="4239057" cy="3690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035" y="2027640"/>
            <a:ext cx="4239057" cy="3690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Screen Switching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69534" y="2259867"/>
            <a:ext cx="3614057" cy="22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23398C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Screen 1</a:t>
            </a:r>
          </a:p>
          <a:p>
            <a:pPr marL="228600" lvl="1"/>
            <a:r>
              <a:rPr lang="en-GB" dirty="0" smtClean="0"/>
              <a:t>Driving Screen</a:t>
            </a:r>
          </a:p>
          <a:p>
            <a:pPr marL="228600" lvl="1"/>
            <a:r>
              <a:rPr lang="en-GB" dirty="0" smtClean="0"/>
              <a:t>Webinar software</a:t>
            </a:r>
          </a:p>
          <a:p>
            <a:pPr marL="228600" lvl="1"/>
            <a:r>
              <a:rPr lang="en-GB" dirty="0" err="1" smtClean="0"/>
              <a:t>Powerpoint</a:t>
            </a:r>
            <a:r>
              <a:rPr lang="en-GB" dirty="0" smtClean="0"/>
              <a:t> controls</a:t>
            </a:r>
          </a:p>
          <a:p>
            <a:pPr marL="228600" lvl="1"/>
            <a:r>
              <a:rPr lang="en-GB" dirty="0" smtClean="0"/>
              <a:t>Polling controls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042" y="2364229"/>
            <a:ext cx="3313227" cy="21614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542" y="2715828"/>
            <a:ext cx="3660948" cy="15368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041" y="2403525"/>
            <a:ext cx="3313227" cy="21614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850" y="4549472"/>
            <a:ext cx="3854450" cy="1870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233" y="2814820"/>
            <a:ext cx="2372476" cy="858611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 rot="14406739">
            <a:off x="8417538" y="3918729"/>
            <a:ext cx="672783" cy="25889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5126"/>
            <a:ext cx="7442200" cy="75475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Tricks/Tips: Setting the stage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6971" y="2002971"/>
            <a:ext cx="5370286" cy="409416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Splash screens</a:t>
            </a:r>
          </a:p>
          <a:p>
            <a:pPr lvl="1"/>
            <a:r>
              <a:rPr lang="en-GB" dirty="0" smtClean="0"/>
              <a:t>Useful information</a:t>
            </a:r>
          </a:p>
          <a:p>
            <a:pPr lvl="1"/>
            <a:r>
              <a:rPr lang="en-GB" dirty="0" smtClean="0"/>
              <a:t>Turn off microphone</a:t>
            </a:r>
          </a:p>
          <a:p>
            <a:pPr lvl="1"/>
            <a:r>
              <a:rPr lang="en-GB" dirty="0" smtClean="0"/>
              <a:t>Turn off video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 smtClean="0"/>
              <a:t>Hold music?</a:t>
            </a:r>
          </a:p>
          <a:p>
            <a:pPr lvl="1"/>
            <a:r>
              <a:rPr lang="en-GB" dirty="0" smtClean="0"/>
              <a:t>Share audio (be careful!)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1146629" y="2002971"/>
            <a:ext cx="4060907" cy="3538111"/>
            <a:chOff x="711200" y="1560257"/>
            <a:chExt cx="4672865" cy="407128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1200" y="1560257"/>
              <a:ext cx="4672865" cy="407128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8019" y="1910188"/>
              <a:ext cx="3812513" cy="2487183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7442200" cy="68978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Tricks/Tips: Teamwork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903" y="4016630"/>
            <a:ext cx="2145315" cy="2022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6886" y="3079296"/>
            <a:ext cx="2403483" cy="29765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2096" y="1102940"/>
            <a:ext cx="1884612" cy="1791606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0800000">
            <a:off x="6687135" y="3869141"/>
            <a:ext cx="2621643" cy="38119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 rot="10800000">
            <a:off x="5062148" y="4088312"/>
            <a:ext cx="3791857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 rot="10800000">
            <a:off x="4648884" y="5249130"/>
            <a:ext cx="5649686" cy="3811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 rot="10800000">
            <a:off x="5833120" y="4420509"/>
            <a:ext cx="4616378" cy="38119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 rot="10800000">
            <a:off x="5399314" y="4867930"/>
            <a:ext cx="5356647" cy="3811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 rot="10800000">
            <a:off x="7226984" y="4665465"/>
            <a:ext cx="2621643" cy="3811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 rot="12318847">
            <a:off x="7623427" y="2821591"/>
            <a:ext cx="2621643" cy="38119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 rot="12318847">
            <a:off x="5912771" y="2966569"/>
            <a:ext cx="3791857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 rot="12318847">
            <a:off x="5192054" y="3868985"/>
            <a:ext cx="5649686" cy="3811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 rot="12318847">
            <a:off x="6714440" y="3008152"/>
            <a:ext cx="3852350" cy="38119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 rot="12318847">
            <a:off x="6640438" y="3707142"/>
            <a:ext cx="4012979" cy="3811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rot="12318847">
            <a:off x="5842976" y="3490814"/>
            <a:ext cx="4145958" cy="3811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 rot="7722313">
            <a:off x="2979277" y="3206569"/>
            <a:ext cx="1614561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 rot="12318847" flipH="1">
            <a:off x="6502082" y="2256353"/>
            <a:ext cx="1931941" cy="38119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Arrow 22"/>
          <p:cNvSpPr/>
          <p:nvPr/>
        </p:nvSpPr>
        <p:spPr>
          <a:xfrm rot="12318847" flipH="1">
            <a:off x="5199409" y="3444433"/>
            <a:ext cx="4163367" cy="3811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 rot="12318847" flipH="1">
            <a:off x="6256612" y="2698704"/>
            <a:ext cx="2838874" cy="38119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12318847" flipH="1">
            <a:off x="5802470" y="2684206"/>
            <a:ext cx="2957245" cy="3811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 rot="12318847" flipH="1">
            <a:off x="5482587" y="2945640"/>
            <a:ext cx="3055240" cy="3811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Arrow 26"/>
          <p:cNvSpPr/>
          <p:nvPr/>
        </p:nvSpPr>
        <p:spPr>
          <a:xfrm>
            <a:off x="4484535" y="4727926"/>
            <a:ext cx="4896081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 rot="19979782">
            <a:off x="630530" y="4133182"/>
            <a:ext cx="3240206" cy="422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3398C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FF0000"/>
                </a:solidFill>
              </a:rPr>
              <a:t>BAMBOOZLED!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 rot="198243">
            <a:off x="2495075" y="4610004"/>
            <a:ext cx="497576" cy="422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3398C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FF0000"/>
                </a:solidFill>
              </a:rPr>
              <a:t>?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3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8" grpId="1"/>
      <p:bldP spid="29" grpId="0"/>
      <p:bldP spid="2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7442200" cy="68978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Tricks/Tips: Teamwork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903" y="4016630"/>
            <a:ext cx="2145315" cy="2022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096" y="1102940"/>
            <a:ext cx="1884612" cy="1791606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 rot="18524566">
            <a:off x="3065758" y="3264990"/>
            <a:ext cx="1614561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6886" y="3079296"/>
            <a:ext cx="2403483" cy="2976544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 rot="838249">
            <a:off x="6268271" y="1918500"/>
            <a:ext cx="1703305" cy="38119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Arrow 33"/>
          <p:cNvSpPr/>
          <p:nvPr/>
        </p:nvSpPr>
        <p:spPr>
          <a:xfrm rot="1624151">
            <a:off x="5989404" y="2459823"/>
            <a:ext cx="1426763" cy="3811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Arrow 34"/>
          <p:cNvSpPr/>
          <p:nvPr/>
        </p:nvSpPr>
        <p:spPr>
          <a:xfrm rot="2579279">
            <a:off x="5527600" y="3034119"/>
            <a:ext cx="1630248" cy="38119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Image Placeholder Svg Png Icon Free Download (#148071 ...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972" y="2057216"/>
            <a:ext cx="718690" cy="53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cument Icon | Mono General 2 Iconset | Custom Icon Design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554" y="2824895"/>
            <a:ext cx="690972" cy="6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nk icon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638" y="3657268"/>
            <a:ext cx="622666" cy="62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5125"/>
            <a:ext cx="7442200" cy="68978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Tricks/Tips: Teamwork</a:t>
            </a:r>
            <a:endParaRPr lang="en-GB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711200" y="1706461"/>
            <a:ext cx="8319784" cy="44991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Preparation</a:t>
            </a:r>
          </a:p>
          <a:p>
            <a:pPr lvl="1"/>
            <a:r>
              <a:rPr lang="en-GB" dirty="0" smtClean="0"/>
              <a:t>Allocate time for dry run</a:t>
            </a:r>
          </a:p>
          <a:p>
            <a:pPr lvl="1"/>
            <a:r>
              <a:rPr lang="en-GB" dirty="0" smtClean="0"/>
              <a:t>Brief the team</a:t>
            </a:r>
          </a:p>
          <a:p>
            <a:pPr lvl="1"/>
            <a:r>
              <a:rPr lang="en-GB" dirty="0" smtClean="0"/>
              <a:t>Share handouts</a:t>
            </a:r>
          </a:p>
          <a:p>
            <a:pPr lvl="1"/>
            <a:r>
              <a:rPr lang="en-GB" dirty="0" smtClean="0"/>
              <a:t>Means of communication outside of the room</a:t>
            </a:r>
          </a:p>
          <a:p>
            <a:pPr lvl="1"/>
            <a:r>
              <a:rPr lang="en-GB" dirty="0" smtClean="0"/>
              <a:t>Emergency channel</a:t>
            </a:r>
          </a:p>
          <a:p>
            <a:pPr lvl="1"/>
            <a:r>
              <a:rPr lang="en-GB" dirty="0" smtClean="0"/>
              <a:t>Glass of water</a:t>
            </a:r>
          </a:p>
          <a:p>
            <a:pPr lvl="1"/>
            <a:r>
              <a:rPr lang="en-GB" dirty="0" smtClean="0"/>
              <a:t>Disaster recovery??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 smtClean="0"/>
              <a:t>Responding to Questions</a:t>
            </a:r>
          </a:p>
          <a:p>
            <a:pPr lvl="1"/>
            <a:r>
              <a:rPr lang="en-GB" dirty="0" smtClean="0"/>
              <a:t>Don’t be afraid to say ‘I don’t know’…</a:t>
            </a:r>
          </a:p>
          <a:p>
            <a:pPr lvl="1"/>
            <a:r>
              <a:rPr lang="en-GB" dirty="0" smtClean="0"/>
              <a:t>…and delegate to ‘BSAC Gnomes’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04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6"/>
            <a:ext cx="10980791" cy="786970"/>
          </a:xfrm>
        </p:spPr>
        <p:txBody>
          <a:bodyPr/>
          <a:lstStyle/>
          <a:p>
            <a:r>
              <a:rPr lang="en-GB" dirty="0" smtClean="0"/>
              <a:t>Complimentary Tools: Collecting Data</a:t>
            </a:r>
            <a:endParaRPr lang="en-GB" dirty="0"/>
          </a:p>
        </p:txBody>
      </p:sp>
      <p:pic>
        <p:nvPicPr>
          <p:cNvPr id="3078" name="Picture 6" descr="Google Forms - Sales CRM App - Pipeliner C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70" y="2699659"/>
            <a:ext cx="5602515" cy="254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11200" y="2187700"/>
            <a:ext cx="6633029" cy="40941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BEWARE!! GDPR (Data Protection)</a:t>
            </a:r>
          </a:p>
          <a:p>
            <a:pPr lvl="1"/>
            <a:r>
              <a:rPr lang="en-GB" dirty="0" smtClean="0"/>
              <a:t>Keep private</a:t>
            </a:r>
          </a:p>
          <a:p>
            <a:pPr lvl="2"/>
            <a:r>
              <a:rPr lang="en-GB" dirty="0" smtClean="0"/>
              <a:t>Don’t share</a:t>
            </a:r>
          </a:p>
          <a:p>
            <a:pPr lvl="2"/>
            <a:r>
              <a:rPr lang="en-GB" dirty="0" smtClean="0"/>
              <a:t>Use BCC in emails, or use </a:t>
            </a:r>
            <a:r>
              <a:rPr lang="en-GB" dirty="0" err="1" smtClean="0"/>
              <a:t>mailchimp</a:t>
            </a:r>
            <a:r>
              <a:rPr lang="en-GB" dirty="0" smtClean="0"/>
              <a:t>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1"/>
            <a:r>
              <a:rPr lang="en-GB" dirty="0" smtClean="0"/>
              <a:t>Keep secure</a:t>
            </a:r>
          </a:p>
          <a:p>
            <a:pPr lvl="2"/>
            <a:r>
              <a:rPr lang="en-GB" dirty="0" smtClean="0"/>
              <a:t>Password protected device/files</a:t>
            </a:r>
          </a:p>
          <a:p>
            <a:pPr lvl="1"/>
            <a:r>
              <a:rPr lang="en-GB" dirty="0" smtClean="0"/>
              <a:t>Use for its intended purpose</a:t>
            </a:r>
          </a:p>
          <a:p>
            <a:pPr lvl="1"/>
            <a:r>
              <a:rPr lang="en-GB" dirty="0" smtClean="0"/>
              <a:t>Destroy properly</a:t>
            </a:r>
          </a:p>
          <a:p>
            <a:pPr lvl="1"/>
            <a:r>
              <a:rPr lang="en-GB" dirty="0" smtClean="0"/>
              <a:t>Destroy at end of lifespan</a:t>
            </a:r>
          </a:p>
          <a:p>
            <a:pPr lvl="2"/>
            <a:r>
              <a:rPr lang="en-GB" dirty="0" smtClean="0"/>
              <a:t>(</a:t>
            </a:r>
            <a:r>
              <a:rPr lang="en-GB" dirty="0" err="1" smtClean="0"/>
              <a:t>ie</a:t>
            </a:r>
            <a:r>
              <a:rPr lang="en-GB" dirty="0" smtClean="0"/>
              <a:t> don’t keep forever)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9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365125"/>
            <a:ext cx="10949969" cy="960241"/>
          </a:xfrm>
        </p:spPr>
        <p:txBody>
          <a:bodyPr/>
          <a:lstStyle/>
          <a:p>
            <a:r>
              <a:rPr lang="en-GB" dirty="0" smtClean="0"/>
              <a:t>Complimentary Tools: Polling/Quizzes</a:t>
            </a:r>
            <a:endParaRPr lang="en-GB" dirty="0"/>
          </a:p>
        </p:txBody>
      </p:sp>
      <p:pic>
        <p:nvPicPr>
          <p:cNvPr id="3074" name="Picture 2" descr="Poll making with DirectPoll - TREAT — Vejledninger i teknolog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851376"/>
            <a:ext cx="4333875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rectPoll | Instant Polling &amp; Real-Time Visualiz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2376034"/>
            <a:ext cx="6168571" cy="346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6" y="6452170"/>
            <a:ext cx="930129" cy="3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5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330450"/>
            <a:ext cx="12191999" cy="1062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3398C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6600" dirty="0" smtClean="0"/>
              <a:t>Any Questions?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0366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6460</TotalTime>
  <Words>243</Words>
  <Application>Microsoft Office PowerPoint</Application>
  <PresentationFormat>Widescreen</PresentationFormat>
  <Paragraphs>89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Bahnschrift</vt:lpstr>
      <vt:lpstr>Calibri</vt:lpstr>
      <vt:lpstr>Calibri Light</vt:lpstr>
      <vt:lpstr>Ubuntu</vt:lpstr>
      <vt:lpstr>Office Theme</vt:lpstr>
      <vt:lpstr>PowerPoint Presentation</vt:lpstr>
      <vt:lpstr>Welcome!</vt:lpstr>
      <vt:lpstr>Contents</vt:lpstr>
      <vt:lpstr>Video Conferencing Platforms…</vt:lpstr>
      <vt:lpstr>Rooms and Lobbies</vt:lpstr>
      <vt:lpstr>Physical Workspace</vt:lpstr>
      <vt:lpstr>Multiple Monitors</vt:lpstr>
      <vt:lpstr>Typical Screen Layout</vt:lpstr>
      <vt:lpstr>Screen Switching</vt:lpstr>
      <vt:lpstr>Tricks/Tips: Setting the stage</vt:lpstr>
      <vt:lpstr>Tricks/Tips: Teamwork</vt:lpstr>
      <vt:lpstr>Tricks/Tips: Teamwork</vt:lpstr>
      <vt:lpstr>Tricks/Tips: Teamwork</vt:lpstr>
      <vt:lpstr>Complimentary Tools: Collecting Data</vt:lpstr>
      <vt:lpstr>Complimentary Tools: Polling/Quizzes</vt:lpstr>
      <vt:lpstr>PowerPoint Presentation</vt:lpstr>
    </vt:vector>
  </TitlesOfParts>
  <Company>University of Reading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Welcome,</dc:title>
  <dc:creator>David Ashmore</dc:creator>
  <cp:lastModifiedBy>David Ashmore</cp:lastModifiedBy>
  <cp:revision>124</cp:revision>
  <dcterms:created xsi:type="dcterms:W3CDTF">2020-03-19T14:35:27Z</dcterms:created>
  <dcterms:modified xsi:type="dcterms:W3CDTF">2020-04-15T10:19:54Z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1424068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D6.1.0</vt:lpwstr>
  </property>
</Properties>
</file>