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notesMasterIdLst>
    <p:notesMasterId r:id="rId13"/>
  </p:notesMasterIdLst>
  <p:handoutMasterIdLst>
    <p:handoutMasterId r:id="rId14"/>
  </p:handoutMasterIdLst>
  <p:sldIdLst>
    <p:sldId id="256" r:id="rId2"/>
    <p:sldId id="288" r:id="rId3"/>
    <p:sldId id="289" r:id="rId4"/>
    <p:sldId id="290" r:id="rId5"/>
    <p:sldId id="291" r:id="rId6"/>
    <p:sldId id="292" r:id="rId7"/>
    <p:sldId id="293" r:id="rId8"/>
    <p:sldId id="297" r:id="rId9"/>
    <p:sldId id="298" r:id="rId10"/>
    <p:sldId id="294" r:id="rId11"/>
    <p:sldId id="295" r:id="rId12"/>
  </p:sldIdLst>
  <p:sldSz cx="9144000" cy="6858000" type="screen4x3"/>
  <p:notesSz cx="6805613" cy="9944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1">
          <p15:clr>
            <a:srgbClr val="A4A3A4"/>
          </p15:clr>
        </p15:guide>
        <p15:guide id="2" orient="horz" pos="165">
          <p15:clr>
            <a:srgbClr val="A4A3A4"/>
          </p15:clr>
        </p15:guide>
        <p15:guide id="3" pos="5558">
          <p15:clr>
            <a:srgbClr val="A4A3A4"/>
          </p15:clr>
        </p15:guide>
        <p15:guide id="4" pos="2879">
          <p15:clr>
            <a:srgbClr val="A4A3A4"/>
          </p15:clr>
        </p15:guide>
        <p15:guide id="5" pos="157">
          <p15:clr>
            <a:srgbClr val="A4A3A4"/>
          </p15:clr>
        </p15:guide>
        <p15:guide id="6" pos="336">
          <p15:clr>
            <a:srgbClr val="A4A3A4"/>
          </p15:clr>
        </p15:guide>
        <p15:guide id="7" orient="horz" pos="1670">
          <p15:clr>
            <a:srgbClr val="A4A3A4"/>
          </p15:clr>
        </p15:guide>
        <p15:guide id="8" orient="horz" pos="209">
          <p15:clr>
            <a:srgbClr val="A4A3A4"/>
          </p15:clr>
        </p15:guide>
        <p15:guide id="9" pos="2162">
          <p15:clr>
            <a:srgbClr val="A4A3A4"/>
          </p15:clr>
        </p15:guide>
        <p15:guide id="10" pos="370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2B2B2"/>
    <a:srgbClr val="CCCCFF"/>
    <a:srgbClr val="00CC99"/>
    <a:srgbClr val="009CDF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629" autoAdjust="0"/>
    <p:restoredTop sz="78955" autoAdjust="0"/>
  </p:normalViewPr>
  <p:slideViewPr>
    <p:cSldViewPr snapToGrid="0" snapToObjects="1">
      <p:cViewPr>
        <p:scale>
          <a:sx n="70" d="100"/>
          <a:sy n="70" d="100"/>
        </p:scale>
        <p:origin x="-402" y="-738"/>
      </p:cViewPr>
      <p:guideLst>
        <p:guide orient="horz" pos="2161"/>
        <p:guide orient="horz" pos="165"/>
        <p:guide orient="horz" pos="1670"/>
        <p:guide orient="horz" pos="209"/>
        <p:guide pos="5558"/>
        <p:guide pos="2879"/>
        <p:guide pos="157"/>
        <p:guide pos="336"/>
        <p:guide pos="2162"/>
        <p:guide pos="3709"/>
      </p:guideLst>
    </p:cSldViewPr>
  </p:slideViewPr>
  <p:outlineViewPr>
    <p:cViewPr>
      <p:scale>
        <a:sx n="33" d="100"/>
        <a:sy n="33" d="100"/>
      </p:scale>
      <p:origin x="0" y="129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2" d="100"/>
          <a:sy n="72" d="100"/>
        </p:scale>
        <p:origin x="-3450" y="-108"/>
      </p:cViewPr>
      <p:guideLst>
        <p:guide orient="horz" pos="3132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4FD5C7-3E5A-45A1-AC7E-65BCBC5F8176}" type="datetimeFigureOut">
              <a:rPr lang="en-GB" smtClean="0"/>
              <a:t>28/09/2017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C7C48-2538-4C05-AE7B-B4FBC411BF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053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072124-79D6-4329-A395-0763F0B8F8AB}" type="datetimeFigureOut">
              <a:rPr lang="en-GB" smtClean="0"/>
              <a:t>28/09/2017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2813"/>
            <a:ext cx="5443537" cy="44751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74E795-52F8-482E-8F3F-74B9D52A4F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0203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9/28/2017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grey box and paste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603931"/>
            <a:ext cx="4101357" cy="553998"/>
          </a:xfrm>
        </p:spPr>
        <p:txBody>
          <a:bodyPr anchor="b">
            <a:sp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/>
              <a:t>Workstream</a:t>
            </a:r>
            <a:r>
              <a:rPr lang="en-GB" dirty="0"/>
              <a:t> 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1697593" y="2170897"/>
            <a:ext cx="7070609" cy="2169825"/>
          </a:xfrm>
        </p:spPr>
        <p:txBody>
          <a:bodyPr anchor="t">
            <a:sp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427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u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image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2690098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664707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916392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2"/>
          </p:nvPr>
        </p:nvSpPr>
        <p:spPr>
          <a:xfrm>
            <a:off x="4744528" y="1677988"/>
            <a:ext cx="3942272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4857193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5271249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8" y="893686"/>
            <a:ext cx="3186113" cy="4684183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968836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3430588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714017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727626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2484987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5958101" y="4251405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855927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35624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2289913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5635625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7293001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977807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36058992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and question </a:t>
            </a:r>
            <a:br>
              <a:rPr lang="en-US" dirty="0"/>
            </a:br>
            <a:r>
              <a:rPr lang="en-US" dirty="0"/>
              <a:t>mark from master </a:t>
            </a:r>
            <a:br>
              <a:rPr lang="en-US" dirty="0"/>
            </a:br>
            <a:r>
              <a:rPr lang="en-US" dirty="0"/>
              <a:t>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632" y="699256"/>
            <a:ext cx="2880360" cy="5395346"/>
          </a:xfrm>
          <a:prstGeom prst="rect">
            <a:avLst/>
          </a:prstGeom>
        </p:spPr>
      </p:pic>
      <p:sp>
        <p:nvSpPr>
          <p:cNvPr id="10" name="Text Placeholder 29"/>
          <p:cNvSpPr txBox="1">
            <a:spLocks/>
          </p:cNvSpPr>
          <p:nvPr userDrawn="1"/>
        </p:nvSpPr>
        <p:spPr>
          <a:xfrm>
            <a:off x="7862613" y="0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OT1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1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347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88000" indent="-288000">
              <a:buFont typeface="Wingdings" panose="05000000000000000000" pitchFamily="2" charset="2"/>
              <a:buChar char="ü"/>
              <a:defRPr/>
            </a:lvl2pPr>
            <a:lvl3pPr marL="504000" indent="-252000">
              <a:buFont typeface="Arial" panose="020B0604020202020204" pitchFamily="34" charset="0"/>
              <a:buChar char="◦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29"/>
          <p:cNvSpPr txBox="1">
            <a:spLocks/>
          </p:cNvSpPr>
          <p:nvPr userDrawn="1"/>
        </p:nvSpPr>
        <p:spPr>
          <a:xfrm>
            <a:off x="7862613" y="-1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OT1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430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9/28/2017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603931"/>
            <a:ext cx="4101357" cy="553998"/>
          </a:xfrm>
        </p:spPr>
        <p:txBody>
          <a:bodyPr anchor="b">
            <a:sp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 smtClean="0"/>
              <a:t>Workstream</a:t>
            </a:r>
            <a:r>
              <a:rPr lang="en-GB" dirty="0" smtClean="0"/>
              <a:t> </a:t>
            </a:r>
            <a:r>
              <a:rPr lang="en-GB" dirty="0"/>
              <a:t>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2779062" y="2170897"/>
            <a:ext cx="5989140" cy="2862322"/>
          </a:xfrm>
        </p:spPr>
        <p:txBody>
          <a:bodyPr anchor="t">
            <a:sp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738548" y="-509395"/>
            <a:ext cx="1167564" cy="889000"/>
          </a:xfrm>
          <a:solidFill>
            <a:schemeClr val="tx2"/>
          </a:solidFill>
        </p:spPr>
        <p:txBody>
          <a:bodyPr anchor="b">
            <a:normAutofit/>
          </a:bodyPr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80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11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iz slide a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501237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ummary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3686"/>
            <a:ext cx="4947390" cy="515526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r>
              <a:rPr lang="en-GB" dirty="0"/>
              <a:t>Summary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16000" indent="-216000">
              <a:buFont typeface="Wingdings" panose="05000000000000000000" pitchFamily="2" charset="2"/>
              <a:buChar char="ü"/>
              <a:defRPr/>
            </a:lvl2pPr>
            <a:lvl3pPr marL="323850" indent="-144463"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534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GB" altLang="en-US" dirty="0" smtClean="0"/>
              <a:t>Lesson ref.</a:t>
            </a:r>
            <a:fld id="{99B34AC1-D6C4-4901-8EF4-5C95CD58A1AE}" type="slidenum">
              <a:rPr lang="en-GB" altLang="en-US" smtClean="0"/>
              <a:pPr/>
              <a:t>‹#›</a:t>
            </a:fld>
            <a:endParaRPr lang="en-GB" altLang="en-US" dirty="0" smtClean="0"/>
          </a:p>
          <a:p>
            <a:r>
              <a:rPr lang="en-GB" altLang="en-US" dirty="0" smtClean="0"/>
              <a:t>BH, 1/05</a:t>
            </a:r>
          </a:p>
          <a:p>
            <a:r>
              <a:rPr lang="en-GB" altLang="en-US" dirty="0" smtClean="0"/>
              <a:t>© BSAC 2017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5211730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642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6475"/>
            <a:ext cx="8229600" cy="183383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154799" y="143297"/>
            <a:ext cx="5262551" cy="25199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GB" sz="1250" b="0" i="0" u="none" strike="noStrike" kern="1200" baseline="0" dirty="0" smtClean="0">
                <a:solidFill>
                  <a:schemeClr val="accent2"/>
                </a:solidFill>
                <a:latin typeface="+mn-lt"/>
                <a:ea typeface="+mn-ea"/>
                <a:cs typeface="Arial"/>
              </a:rPr>
              <a:t>First Aid for Divers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17275" y="1735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15" y="6067596"/>
            <a:ext cx="1034750" cy="63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8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44" r:id="rId2"/>
    <p:sldLayoutId id="2147483737" r:id="rId3"/>
    <p:sldLayoutId id="2147483746" r:id="rId4"/>
    <p:sldLayoutId id="2147483742" r:id="rId5"/>
    <p:sldLayoutId id="2147483739" r:id="rId6"/>
    <p:sldLayoutId id="2147483751" r:id="rId7"/>
    <p:sldLayoutId id="2147483741" r:id="rId8"/>
    <p:sldLayoutId id="2147483740" r:id="rId9"/>
    <p:sldLayoutId id="2147483738" r:id="rId10"/>
    <p:sldLayoutId id="2147483745" r:id="rId11"/>
    <p:sldLayoutId id="2147483743" r:id="rId12"/>
    <p:sldLayoutId id="2147483747" r:id="rId13"/>
    <p:sldLayoutId id="2147483748" r:id="rId14"/>
    <p:sldLayoutId id="2147483749" r:id="rId15"/>
    <p:sldLayoutId id="2147483750" r:id="rId16"/>
    <p:sldLayoutId id="2147483753" r:id="rId17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275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457200" rtl="0" eaLnBrk="1" latinLnBrk="0" hangingPunct="1">
        <a:spcBef>
          <a:spcPts val="900"/>
        </a:spcBef>
        <a:spcAft>
          <a:spcPts val="800"/>
        </a:spcAft>
        <a:buFontTx/>
        <a:buNone/>
        <a:defRPr sz="2000" b="1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2000" indent="-252000" algn="l" defTabSz="457200" rtl="0" eaLnBrk="1" latinLnBrk="0" hangingPunct="1">
        <a:spcBef>
          <a:spcPts val="3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52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SzPct val="100000"/>
        <a:buFont typeface="Arial" panose="020B0604020202020204" pitchFamily="34" charset="0"/>
        <a:buChar char="◦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06450" indent="-268288" algn="l" defTabSz="457200" rtl="0" eaLnBrk="1" latinLnBrk="0" hangingPunct="1">
        <a:spcBef>
          <a:spcPts val="0"/>
        </a:spcBef>
        <a:buClr>
          <a:schemeClr val="tx2"/>
        </a:buClr>
        <a:buSzPct val="80000"/>
        <a:buFont typeface="Lucida Grande"/>
        <a:buChar char="-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85838" indent="-179388" algn="l" defTabSz="457200" rtl="0" eaLnBrk="1" latinLnBrk="0" hangingPunct="1">
        <a:spcBef>
          <a:spcPts val="0"/>
        </a:spcBef>
        <a:buClr>
          <a:schemeClr val="accent2"/>
        </a:buClr>
        <a:buFont typeface="Arial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7.jpeg"/><Relationship Id="rId7" Type="http://schemas.openxmlformats.org/officeDocument/2006/relationships/image" Target="../media/image1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6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607" y="-126844"/>
            <a:ext cx="9282796" cy="6975209"/>
          </a:xfrm>
          <a:prstGeom prst="rect">
            <a:avLst/>
          </a:prstGeom>
          <a:noFill/>
          <a:effectLst>
            <a:outerShdw blurRad="63500" dist="89803" dir="2700000" algn="ctr" rotWithShape="0">
              <a:schemeClr val="bg2">
                <a:alpha val="50000"/>
              </a:schemeClr>
            </a:outerShdw>
          </a:effec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49922" y="3261815"/>
            <a:ext cx="3418281" cy="1908340"/>
          </a:xfrm>
        </p:spPr>
        <p:txBody>
          <a:bodyPr/>
          <a:lstStyle/>
          <a:p>
            <a:r>
              <a:rPr lang="en-US" dirty="0" smtClean="0"/>
              <a:t>First Aid for Divers</a:t>
            </a:r>
          </a:p>
          <a:p>
            <a:r>
              <a:rPr lang="en-US" dirty="0" smtClean="0"/>
              <a:t>Wounds and Bleeding</a:t>
            </a:r>
            <a:endParaRPr lang="en-US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0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 smtClean="0"/>
              <a:t>Contents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2</a:t>
            </a:fld>
            <a:endParaRPr lang="en-GB" altLang="en-US" dirty="0"/>
          </a:p>
          <a:p>
            <a:r>
              <a:rPr lang="en-GB" altLang="en-US" dirty="0" smtClean="0"/>
              <a:t>FAD,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5" name="Rectangle 7"/>
          <p:cNvSpPr txBox="1">
            <a:spLocks noChangeArrowheads="1"/>
          </p:cNvSpPr>
          <p:nvPr/>
        </p:nvSpPr>
        <p:spPr>
          <a:xfrm>
            <a:off x="685800" y="1600200"/>
            <a:ext cx="4343400" cy="133508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Types of wound</a:t>
            </a:r>
          </a:p>
          <a:p>
            <a:r>
              <a:rPr lang="en-GB" altLang="en-US" dirty="0" smtClean="0"/>
              <a:t>Bleeding and clotting</a:t>
            </a:r>
          </a:p>
          <a:p>
            <a:r>
              <a:rPr lang="en-GB" altLang="en-US" dirty="0" smtClean="0"/>
              <a:t>Treatment</a:t>
            </a:r>
            <a:endParaRPr lang="en-GB" altLang="en-US" dirty="0" smtClean="0"/>
          </a:p>
        </p:txBody>
      </p:sp>
      <p:pic>
        <p:nvPicPr>
          <p:cNvPr id="6" name="Picture 10" descr="Bleeding_fing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375" y="1589088"/>
            <a:ext cx="3836988" cy="287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02437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5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Wounds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3</a:t>
            </a:fld>
            <a:endParaRPr lang="en-GB" altLang="en-US" dirty="0"/>
          </a:p>
          <a:p>
            <a:r>
              <a:rPr lang="en-GB" altLang="en-US" dirty="0" smtClean="0"/>
              <a:t>FAD,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18"/>
          <p:cNvSpPr txBox="1">
            <a:spLocks noChangeArrowheads="1"/>
          </p:cNvSpPr>
          <p:nvPr/>
        </p:nvSpPr>
        <p:spPr>
          <a:xfrm>
            <a:off x="685800" y="1600200"/>
            <a:ext cx="4343400" cy="388778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mtClean="0"/>
              <a:t>Any damage to the skin or underlying tissues</a:t>
            </a:r>
          </a:p>
          <a:p>
            <a:r>
              <a:rPr lang="en-GB" altLang="en-US" smtClean="0"/>
              <a:t>Open wound</a:t>
            </a:r>
          </a:p>
          <a:p>
            <a:pPr lvl="1"/>
            <a:r>
              <a:rPr lang="en-GB" altLang="en-US" smtClean="0"/>
              <a:t>skin is breached</a:t>
            </a:r>
          </a:p>
          <a:p>
            <a:pPr lvl="1"/>
            <a:r>
              <a:rPr lang="en-GB" altLang="en-US" smtClean="0"/>
              <a:t>blood lost from the body</a:t>
            </a:r>
          </a:p>
          <a:p>
            <a:pPr lvl="1"/>
            <a:r>
              <a:rPr lang="en-GB" altLang="en-US" smtClean="0"/>
              <a:t>allows infection into the body</a:t>
            </a:r>
          </a:p>
          <a:p>
            <a:r>
              <a:rPr lang="en-GB" altLang="en-US" smtClean="0"/>
              <a:t>Closed wound</a:t>
            </a:r>
          </a:p>
          <a:p>
            <a:pPr lvl="1"/>
            <a:r>
              <a:rPr lang="en-GB" altLang="en-US" smtClean="0"/>
              <a:t>underlying tissues damaged beneath intact skin</a:t>
            </a:r>
          </a:p>
          <a:p>
            <a:pPr lvl="1"/>
            <a:r>
              <a:rPr lang="en-GB" altLang="en-US" smtClean="0"/>
              <a:t>blood lost from circulation but NOT from the body</a:t>
            </a:r>
            <a:endParaRPr lang="en-GB" altLang="en-US" smtClean="0"/>
          </a:p>
        </p:txBody>
      </p:sp>
      <p:pic>
        <p:nvPicPr>
          <p:cNvPr id="5" name="Picture 15" descr="Bleeding_fing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0038" y="1598613"/>
            <a:ext cx="2789237" cy="208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6" descr="HMATOM~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9938" y="3803650"/>
            <a:ext cx="1846262" cy="280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20042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4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Types of wound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4</a:t>
            </a:fld>
            <a:endParaRPr lang="en-GB" altLang="en-US" dirty="0"/>
          </a:p>
          <a:p>
            <a:r>
              <a:rPr lang="en-GB" altLang="en-US" dirty="0" smtClean="0"/>
              <a:t>FAD,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2"/>
          <p:cNvSpPr txBox="1">
            <a:spLocks noChangeArrowheads="1"/>
          </p:cNvSpPr>
          <p:nvPr/>
        </p:nvSpPr>
        <p:spPr>
          <a:xfrm>
            <a:off x="685800" y="1600200"/>
            <a:ext cx="4343400" cy="322262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mtClean="0"/>
              <a:t>Open</a:t>
            </a:r>
          </a:p>
          <a:p>
            <a:pPr lvl="1"/>
            <a:r>
              <a:rPr lang="en-GB" altLang="en-US" smtClean="0"/>
              <a:t>incision</a:t>
            </a:r>
          </a:p>
          <a:p>
            <a:pPr lvl="1"/>
            <a:r>
              <a:rPr lang="en-GB" altLang="en-US" smtClean="0"/>
              <a:t>laceration</a:t>
            </a:r>
          </a:p>
          <a:p>
            <a:pPr lvl="1"/>
            <a:r>
              <a:rPr lang="en-GB" altLang="en-US" smtClean="0"/>
              <a:t>abrasion</a:t>
            </a:r>
          </a:p>
          <a:p>
            <a:pPr lvl="1"/>
            <a:r>
              <a:rPr lang="en-GB" altLang="en-US" smtClean="0"/>
              <a:t>puncture</a:t>
            </a:r>
          </a:p>
          <a:p>
            <a:pPr lvl="1"/>
            <a:r>
              <a:rPr lang="en-GB" altLang="en-US" smtClean="0"/>
              <a:t>‘gunshot’</a:t>
            </a:r>
          </a:p>
          <a:p>
            <a:r>
              <a:rPr lang="en-GB" altLang="en-US" smtClean="0"/>
              <a:t>Closed</a:t>
            </a:r>
          </a:p>
          <a:p>
            <a:pPr lvl="1"/>
            <a:r>
              <a:rPr lang="en-GB" altLang="en-US" smtClean="0"/>
              <a:t>contusion</a:t>
            </a:r>
          </a:p>
          <a:p>
            <a:pPr lvl="1"/>
            <a:r>
              <a:rPr lang="en-GB" altLang="en-US" smtClean="0"/>
              <a:t>internal bleeding</a:t>
            </a:r>
            <a:endParaRPr lang="en-GB" altLang="en-US" smtClean="0"/>
          </a:p>
        </p:txBody>
      </p:sp>
      <p:pic>
        <p:nvPicPr>
          <p:cNvPr id="5" name="Picture 33" descr="incision"/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125" y="1500188"/>
            <a:ext cx="5110163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4" descr="HMATOM~1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925" y="1500188"/>
            <a:ext cx="3228975" cy="490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42"/>
          <p:cNvGrpSpPr>
            <a:grpSpLocks/>
          </p:cNvGrpSpPr>
          <p:nvPr/>
        </p:nvGrpSpPr>
        <p:grpSpPr bwMode="auto">
          <a:xfrm>
            <a:off x="4467225" y="1500188"/>
            <a:ext cx="3254375" cy="5016500"/>
            <a:chOff x="-5751" y="542"/>
            <a:chExt cx="2050" cy="3160"/>
          </a:xfrm>
        </p:grpSpPr>
        <p:pic>
          <p:nvPicPr>
            <p:cNvPr id="9" name="Picture 35" descr="bulletexit"/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751" y="2165"/>
              <a:ext cx="2049" cy="1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6" descr="bulletentry"/>
            <p:cNvPicPr preferRelativeResize="0"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750" y="542"/>
              <a:ext cx="2049" cy="1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Picture 37" descr="puncture wound"/>
          <p:cNvPicPr preferRelativeResize="0"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4413" y="1500188"/>
            <a:ext cx="5081587" cy="380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8" descr="Abrasion_on_hand_20050906"/>
          <p:cNvPicPr preferRelativeResize="0"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363" y="1500188"/>
            <a:ext cx="5373687" cy="403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0" descr="Lacerationtoshin001"/>
          <p:cNvPicPr preferRelativeResize="0"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150" y="1500188"/>
            <a:ext cx="3184525" cy="387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22149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4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Bleeding and clotting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5</a:t>
            </a:fld>
            <a:endParaRPr lang="en-GB" altLang="en-US" dirty="0"/>
          </a:p>
          <a:p>
            <a:r>
              <a:rPr lang="en-GB" altLang="en-US" dirty="0" smtClean="0"/>
              <a:t>FAD,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pic>
        <p:nvPicPr>
          <p:cNvPr id="4" name="Picture 26" descr="Clotted_vess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375" y="4462155"/>
            <a:ext cx="2854325" cy="151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5" descr="Ruptured_vess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9138" y="1371293"/>
            <a:ext cx="3073400" cy="229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10"/>
          <p:cNvSpPr txBox="1">
            <a:spLocks noChangeArrowheads="1"/>
          </p:cNvSpPr>
          <p:nvPr/>
        </p:nvSpPr>
        <p:spPr>
          <a:xfrm>
            <a:off x="685800" y="1600200"/>
            <a:ext cx="4343400" cy="511678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GB" altLang="en-US" dirty="0" smtClean="0"/>
              <a:t>Ruptured blood vessels</a:t>
            </a:r>
          </a:p>
          <a:p>
            <a:pPr lvl="1">
              <a:lnSpc>
                <a:spcPct val="80000"/>
              </a:lnSpc>
            </a:pPr>
            <a:r>
              <a:rPr lang="en-GB" altLang="en-US" dirty="0" smtClean="0"/>
              <a:t>blood cells escape</a:t>
            </a:r>
          </a:p>
          <a:p>
            <a:pPr lvl="1">
              <a:lnSpc>
                <a:spcPct val="80000"/>
              </a:lnSpc>
            </a:pPr>
            <a:r>
              <a:rPr lang="en-GB" altLang="en-US" dirty="0" smtClean="0"/>
              <a:t>wounded tissue releases chemicals</a:t>
            </a:r>
          </a:p>
          <a:p>
            <a:pPr>
              <a:lnSpc>
                <a:spcPct val="80000"/>
              </a:lnSpc>
            </a:pPr>
            <a:r>
              <a:rPr lang="en-GB" altLang="en-US" dirty="0" smtClean="0"/>
              <a:t>Platelets </a:t>
            </a:r>
          </a:p>
          <a:p>
            <a:pPr lvl="1">
              <a:lnSpc>
                <a:spcPct val="80000"/>
              </a:lnSpc>
            </a:pPr>
            <a:r>
              <a:rPr lang="en-GB" altLang="en-US" dirty="0" smtClean="0"/>
              <a:t>stick to edges of wound</a:t>
            </a:r>
          </a:p>
          <a:p>
            <a:pPr lvl="1">
              <a:lnSpc>
                <a:spcPct val="80000"/>
              </a:lnSpc>
            </a:pPr>
            <a:r>
              <a:rPr lang="en-GB" altLang="en-US" dirty="0" smtClean="0"/>
              <a:t>release further chemicals</a:t>
            </a:r>
          </a:p>
          <a:p>
            <a:pPr lvl="1">
              <a:lnSpc>
                <a:spcPct val="80000"/>
              </a:lnSpc>
            </a:pPr>
            <a:r>
              <a:rPr lang="en-GB" altLang="en-US" dirty="0" smtClean="0"/>
              <a:t>blood vessels contract</a:t>
            </a:r>
          </a:p>
          <a:p>
            <a:pPr lvl="1">
              <a:lnSpc>
                <a:spcPct val="80000"/>
              </a:lnSpc>
            </a:pPr>
            <a:r>
              <a:rPr lang="en-GB" altLang="en-US" dirty="0" smtClean="0"/>
              <a:t>fibrin threads form</a:t>
            </a:r>
          </a:p>
          <a:p>
            <a:pPr>
              <a:lnSpc>
                <a:spcPct val="80000"/>
              </a:lnSpc>
            </a:pPr>
            <a:r>
              <a:rPr lang="en-GB" altLang="en-US" dirty="0" smtClean="0"/>
              <a:t>Blood clot</a:t>
            </a:r>
          </a:p>
          <a:p>
            <a:pPr lvl="1">
              <a:lnSpc>
                <a:spcPct val="80000"/>
              </a:lnSpc>
            </a:pPr>
            <a:r>
              <a:rPr lang="en-GB" altLang="en-US" dirty="0" smtClean="0"/>
              <a:t>fibrin threads form mesh over wound, trapping blood cells</a:t>
            </a:r>
          </a:p>
          <a:p>
            <a:pPr lvl="1">
              <a:lnSpc>
                <a:spcPct val="80000"/>
              </a:lnSpc>
            </a:pPr>
            <a:r>
              <a:rPr lang="en-GB" altLang="en-US" dirty="0" smtClean="0"/>
              <a:t>clot hardens, sealing hole</a:t>
            </a:r>
          </a:p>
          <a:p>
            <a:pPr>
              <a:lnSpc>
                <a:spcPct val="80000"/>
              </a:lnSpc>
            </a:pPr>
            <a:r>
              <a:rPr lang="en-GB" altLang="en-US" dirty="0" smtClean="0">
                <a:solidFill>
                  <a:srgbClr val="FF0000"/>
                </a:solidFill>
              </a:rPr>
              <a:t>Keep casualty still to help clotting</a:t>
            </a:r>
            <a:endParaRPr lang="en-US" altLang="en-US" dirty="0" smtClean="0"/>
          </a:p>
        </p:txBody>
      </p:sp>
      <p:sp>
        <p:nvSpPr>
          <p:cNvPr id="8" name="Text Box 14"/>
          <p:cNvSpPr txBox="1">
            <a:spLocks noChangeArrowheads="1"/>
          </p:cNvSpPr>
          <p:nvPr/>
        </p:nvSpPr>
        <p:spPr bwMode="auto">
          <a:xfrm>
            <a:off x="5899150" y="3941455"/>
            <a:ext cx="26019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defRPr sz="600">
                <a:solidFill>
                  <a:srgbClr val="00A859"/>
                </a:solidFill>
                <a:latin typeface="Arial" charset="0"/>
              </a:defRPr>
            </a:lvl1pPr>
            <a:lvl2pPr marL="742950" indent="-285750">
              <a:defRPr sz="600">
                <a:solidFill>
                  <a:srgbClr val="00A859"/>
                </a:solidFill>
                <a:latin typeface="Arial" charset="0"/>
              </a:defRPr>
            </a:lvl2pPr>
            <a:lvl3pPr marL="1143000" indent="-228600">
              <a:defRPr sz="600">
                <a:solidFill>
                  <a:srgbClr val="00A859"/>
                </a:solidFill>
                <a:latin typeface="Arial" charset="0"/>
              </a:defRPr>
            </a:lvl3pPr>
            <a:lvl4pPr marL="1600200" indent="-228600">
              <a:defRPr sz="600">
                <a:solidFill>
                  <a:srgbClr val="00A859"/>
                </a:solidFill>
                <a:latin typeface="Arial" charset="0"/>
              </a:defRPr>
            </a:lvl4pPr>
            <a:lvl5pPr marL="2057400" indent="-228600">
              <a:defRPr sz="600">
                <a:solidFill>
                  <a:srgbClr val="00A85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800">
                <a:solidFill>
                  <a:schemeClr val="tx1"/>
                </a:solidFill>
              </a:rPr>
              <a:t>Damaged blood vessel</a:t>
            </a:r>
          </a:p>
        </p:txBody>
      </p:sp>
      <p:sp>
        <p:nvSpPr>
          <p:cNvPr id="9" name="Text Box 15"/>
          <p:cNvSpPr txBox="1">
            <a:spLocks noChangeArrowheads="1"/>
          </p:cNvSpPr>
          <p:nvPr/>
        </p:nvSpPr>
        <p:spPr bwMode="auto">
          <a:xfrm>
            <a:off x="5976938" y="6049655"/>
            <a:ext cx="16176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defRPr sz="600">
                <a:solidFill>
                  <a:srgbClr val="00A859"/>
                </a:solidFill>
                <a:latin typeface="Arial" charset="0"/>
              </a:defRPr>
            </a:lvl1pPr>
            <a:lvl2pPr marL="742950" indent="-285750">
              <a:defRPr sz="600">
                <a:solidFill>
                  <a:srgbClr val="00A859"/>
                </a:solidFill>
                <a:latin typeface="Arial" charset="0"/>
              </a:defRPr>
            </a:lvl2pPr>
            <a:lvl3pPr marL="1143000" indent="-228600">
              <a:defRPr sz="600">
                <a:solidFill>
                  <a:srgbClr val="00A859"/>
                </a:solidFill>
                <a:latin typeface="Arial" charset="0"/>
              </a:defRPr>
            </a:lvl3pPr>
            <a:lvl4pPr marL="1600200" indent="-228600">
              <a:defRPr sz="600">
                <a:solidFill>
                  <a:srgbClr val="00A859"/>
                </a:solidFill>
                <a:latin typeface="Arial" charset="0"/>
              </a:defRPr>
            </a:lvl4pPr>
            <a:lvl5pPr marL="2057400" indent="-228600">
              <a:defRPr sz="600">
                <a:solidFill>
                  <a:srgbClr val="00A85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800">
                <a:solidFill>
                  <a:schemeClr val="tx1"/>
                </a:solidFill>
              </a:rPr>
              <a:t>Fibrin threads</a:t>
            </a:r>
          </a:p>
        </p:txBody>
      </p:sp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5400675" y="2120593"/>
            <a:ext cx="11858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defRPr sz="600">
                <a:solidFill>
                  <a:srgbClr val="00A859"/>
                </a:solidFill>
                <a:latin typeface="Arial" charset="0"/>
              </a:defRPr>
            </a:lvl1pPr>
            <a:lvl2pPr marL="742950" indent="-285750">
              <a:defRPr sz="600">
                <a:solidFill>
                  <a:srgbClr val="00A859"/>
                </a:solidFill>
                <a:latin typeface="Arial" charset="0"/>
              </a:defRPr>
            </a:lvl2pPr>
            <a:lvl3pPr marL="1143000" indent="-228600">
              <a:defRPr sz="600">
                <a:solidFill>
                  <a:srgbClr val="00A859"/>
                </a:solidFill>
                <a:latin typeface="Arial" charset="0"/>
              </a:defRPr>
            </a:lvl3pPr>
            <a:lvl4pPr marL="1600200" indent="-228600">
              <a:defRPr sz="600">
                <a:solidFill>
                  <a:srgbClr val="00A859"/>
                </a:solidFill>
                <a:latin typeface="Arial" charset="0"/>
              </a:defRPr>
            </a:lvl4pPr>
            <a:lvl5pPr marL="2057400" indent="-228600">
              <a:defRPr sz="600">
                <a:solidFill>
                  <a:srgbClr val="00A85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800">
                <a:solidFill>
                  <a:schemeClr val="tx1"/>
                </a:solidFill>
              </a:rPr>
              <a:t>Platelets</a:t>
            </a:r>
          </a:p>
        </p:txBody>
      </p:sp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4997450" y="1501775"/>
            <a:ext cx="1898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defRPr sz="600">
                <a:solidFill>
                  <a:srgbClr val="00A859"/>
                </a:solidFill>
                <a:latin typeface="Arial" charset="0"/>
              </a:defRPr>
            </a:lvl1pPr>
            <a:lvl2pPr marL="742950" indent="-285750">
              <a:defRPr sz="600">
                <a:solidFill>
                  <a:srgbClr val="00A859"/>
                </a:solidFill>
                <a:latin typeface="Arial" charset="0"/>
              </a:defRPr>
            </a:lvl2pPr>
            <a:lvl3pPr marL="1143000" indent="-228600">
              <a:defRPr sz="600">
                <a:solidFill>
                  <a:srgbClr val="00A859"/>
                </a:solidFill>
                <a:latin typeface="Arial" charset="0"/>
              </a:defRPr>
            </a:lvl3pPr>
            <a:lvl4pPr marL="1600200" indent="-228600">
              <a:defRPr sz="600">
                <a:solidFill>
                  <a:srgbClr val="00A859"/>
                </a:solidFill>
                <a:latin typeface="Arial" charset="0"/>
              </a:defRPr>
            </a:lvl4pPr>
            <a:lvl5pPr marL="2057400" indent="-228600">
              <a:defRPr sz="600">
                <a:solidFill>
                  <a:srgbClr val="00A85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800">
                <a:solidFill>
                  <a:schemeClr val="tx1"/>
                </a:solidFill>
              </a:rPr>
              <a:t>Red blood cells</a:t>
            </a:r>
          </a:p>
        </p:txBody>
      </p:sp>
      <p:sp>
        <p:nvSpPr>
          <p:cNvPr id="12" name="Text Box 18"/>
          <p:cNvSpPr txBox="1">
            <a:spLocks noChangeArrowheads="1"/>
          </p:cNvSpPr>
          <p:nvPr/>
        </p:nvSpPr>
        <p:spPr bwMode="auto">
          <a:xfrm>
            <a:off x="7796213" y="4311343"/>
            <a:ext cx="120491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defRPr sz="600">
                <a:solidFill>
                  <a:srgbClr val="00A859"/>
                </a:solidFill>
                <a:latin typeface="Arial" charset="0"/>
              </a:defRPr>
            </a:lvl1pPr>
            <a:lvl2pPr marL="742950" indent="-285750">
              <a:defRPr sz="600">
                <a:solidFill>
                  <a:srgbClr val="00A859"/>
                </a:solidFill>
                <a:latin typeface="Arial" charset="0"/>
              </a:defRPr>
            </a:lvl2pPr>
            <a:lvl3pPr marL="1143000" indent="-228600">
              <a:defRPr sz="600">
                <a:solidFill>
                  <a:srgbClr val="00A859"/>
                </a:solidFill>
                <a:latin typeface="Arial" charset="0"/>
              </a:defRPr>
            </a:lvl3pPr>
            <a:lvl4pPr marL="1600200" indent="-228600">
              <a:defRPr sz="600">
                <a:solidFill>
                  <a:srgbClr val="00A859"/>
                </a:solidFill>
                <a:latin typeface="Arial" charset="0"/>
              </a:defRPr>
            </a:lvl4pPr>
            <a:lvl5pPr marL="2057400" indent="-228600">
              <a:defRPr sz="600">
                <a:solidFill>
                  <a:srgbClr val="00A85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A859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800">
                <a:solidFill>
                  <a:schemeClr val="tx1"/>
                </a:solidFill>
              </a:rPr>
              <a:t>Blood clot</a:t>
            </a:r>
          </a:p>
        </p:txBody>
      </p:sp>
      <p:sp>
        <p:nvSpPr>
          <p:cNvPr id="13" name="Line 19"/>
          <p:cNvSpPr>
            <a:spLocks noChangeShapeType="1"/>
          </p:cNvSpPr>
          <p:nvPr/>
        </p:nvSpPr>
        <p:spPr bwMode="auto">
          <a:xfrm>
            <a:off x="6175374" y="1764991"/>
            <a:ext cx="830263" cy="355601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14" name="Line 20"/>
          <p:cNvSpPr>
            <a:spLocks noChangeShapeType="1"/>
          </p:cNvSpPr>
          <p:nvPr/>
        </p:nvSpPr>
        <p:spPr bwMode="auto">
          <a:xfrm>
            <a:off x="6489700" y="2352368"/>
            <a:ext cx="723900" cy="3317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15" name="Line 21"/>
          <p:cNvSpPr>
            <a:spLocks noChangeShapeType="1"/>
          </p:cNvSpPr>
          <p:nvPr/>
        </p:nvSpPr>
        <p:spPr bwMode="auto">
          <a:xfrm flipV="1">
            <a:off x="6465888" y="3584268"/>
            <a:ext cx="0" cy="4508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16" name="Line 22"/>
          <p:cNvSpPr>
            <a:spLocks noChangeShapeType="1"/>
          </p:cNvSpPr>
          <p:nvPr/>
        </p:nvSpPr>
        <p:spPr bwMode="auto">
          <a:xfrm flipH="1">
            <a:off x="6465888" y="4287530"/>
            <a:ext cx="9525" cy="7334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17" name="Line 23"/>
          <p:cNvSpPr>
            <a:spLocks noChangeShapeType="1"/>
          </p:cNvSpPr>
          <p:nvPr/>
        </p:nvSpPr>
        <p:spPr bwMode="auto">
          <a:xfrm flipH="1">
            <a:off x="8135938" y="4620905"/>
            <a:ext cx="269875" cy="2317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  <p:sp>
        <p:nvSpPr>
          <p:cNvPr id="18" name="Line 24"/>
          <p:cNvSpPr>
            <a:spLocks noChangeShapeType="1"/>
          </p:cNvSpPr>
          <p:nvPr/>
        </p:nvSpPr>
        <p:spPr bwMode="auto">
          <a:xfrm flipV="1">
            <a:off x="7005638" y="5241618"/>
            <a:ext cx="160337" cy="9334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05852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6" grpId="0" uiExpand="1" build="p" bldLvl="4"/>
      <p:bldP spid="8" grpId="0" uiExpand="1"/>
      <p:bldP spid="9" grpId="0" uiExpand="1"/>
      <p:bldP spid="10" grpId="0" uiExpand="1"/>
      <p:bldP spid="11" grpId="0" uiExpand="1"/>
      <p:bldP spid="12" grpId="0" uiExpand="1"/>
      <p:bldP spid="13" grpId="0" uiExpand="1" animBg="1"/>
      <p:bldP spid="14" grpId="0" uiExpand="1" animBg="1"/>
      <p:bldP spid="15" grpId="0" uiExpand="1" animBg="1"/>
      <p:bldP spid="16" grpId="0" uiExpand="1" animBg="1"/>
      <p:bldP spid="17" grpId="0" uiExpand="1" animBg="1"/>
      <p:bldP spid="18" grpId="0" uiExpan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Treatment principles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6</a:t>
            </a:fld>
            <a:endParaRPr lang="en-GB" altLang="en-US" dirty="0"/>
          </a:p>
          <a:p>
            <a:r>
              <a:rPr lang="en-GB" altLang="en-US" dirty="0" smtClean="0"/>
              <a:t>FAD,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685800" y="1600200"/>
            <a:ext cx="5570538" cy="179228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Minimise blood loss</a:t>
            </a:r>
          </a:p>
          <a:p>
            <a:r>
              <a:rPr lang="en-GB" altLang="en-US" dirty="0" smtClean="0"/>
              <a:t>Help body cope with blood loss</a:t>
            </a:r>
          </a:p>
          <a:p>
            <a:r>
              <a:rPr lang="en-GB" altLang="en-US" dirty="0" smtClean="0"/>
              <a:t>Prevent infection</a:t>
            </a:r>
          </a:p>
          <a:p>
            <a:r>
              <a:rPr lang="en-GB" altLang="en-US" dirty="0" smtClean="0"/>
              <a:t>Treat for shock</a:t>
            </a:r>
            <a:endParaRPr lang="en-US" altLang="en-US" dirty="0" smtClean="0"/>
          </a:p>
        </p:txBody>
      </p:sp>
      <p:pic>
        <p:nvPicPr>
          <p:cNvPr id="5" name="Picture 7" descr="bloody band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477" y="2496344"/>
            <a:ext cx="4327661" cy="2886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33012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Minor open wounds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7</a:t>
            </a:fld>
            <a:endParaRPr lang="en-GB" altLang="en-US" dirty="0"/>
          </a:p>
          <a:p>
            <a:r>
              <a:rPr lang="en-GB" altLang="en-US" dirty="0" smtClean="0"/>
              <a:t>FAD,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685800" y="1600200"/>
            <a:ext cx="4343400" cy="176053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Treatment</a:t>
            </a:r>
          </a:p>
          <a:p>
            <a:pPr lvl="1"/>
            <a:r>
              <a:rPr lang="en-GB" altLang="en-US" dirty="0" smtClean="0"/>
              <a:t>clean wound</a:t>
            </a:r>
          </a:p>
          <a:p>
            <a:pPr lvl="1"/>
            <a:r>
              <a:rPr lang="en-GB" altLang="en-US" dirty="0" smtClean="0"/>
              <a:t>dry wound</a:t>
            </a:r>
          </a:p>
          <a:p>
            <a:pPr lvl="1"/>
            <a:r>
              <a:rPr lang="en-GB" altLang="en-US" dirty="0" smtClean="0"/>
              <a:t>apply sterile dressing</a:t>
            </a:r>
          </a:p>
          <a:p>
            <a:pPr lvl="1"/>
            <a:r>
              <a:rPr lang="en-GB" altLang="en-US" dirty="0" smtClean="0"/>
              <a:t>apply firm bandage</a:t>
            </a:r>
            <a:endParaRPr lang="en-GB" altLang="en-US" dirty="0" smtClean="0"/>
          </a:p>
        </p:txBody>
      </p:sp>
      <p:pic>
        <p:nvPicPr>
          <p:cNvPr id="6" name="Picture 9" descr="Bleeding_wound_on_thum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1736725"/>
            <a:ext cx="2914650" cy="411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96490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Severe bleeding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8</a:t>
            </a:fld>
            <a:endParaRPr lang="en-GB" altLang="en-US" dirty="0"/>
          </a:p>
          <a:p>
            <a:r>
              <a:rPr lang="en-GB" altLang="en-US" dirty="0" smtClean="0"/>
              <a:t>FAD,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685800" y="1465980"/>
            <a:ext cx="4343400" cy="5368136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z="1800" dirty="0" smtClean="0"/>
              <a:t>Treatment</a:t>
            </a:r>
          </a:p>
          <a:p>
            <a:pPr lvl="1"/>
            <a:r>
              <a:rPr lang="en-GB" altLang="en-US" sz="1800" dirty="0" smtClean="0"/>
              <a:t>apply pressure</a:t>
            </a:r>
          </a:p>
          <a:p>
            <a:pPr lvl="1"/>
            <a:r>
              <a:rPr lang="en-GB" altLang="en-US" sz="1800" dirty="0" smtClean="0"/>
              <a:t>raise and support injury</a:t>
            </a:r>
          </a:p>
          <a:p>
            <a:pPr lvl="1"/>
            <a:r>
              <a:rPr lang="en-GB" altLang="en-US" sz="1800" dirty="0" smtClean="0"/>
              <a:t>apply sterile dressing</a:t>
            </a:r>
          </a:p>
          <a:p>
            <a:pPr lvl="1"/>
            <a:r>
              <a:rPr lang="en-GB" altLang="en-US" sz="1800" dirty="0" smtClean="0"/>
              <a:t>if more required apply further dressings on top</a:t>
            </a:r>
          </a:p>
          <a:p>
            <a:pPr lvl="1"/>
            <a:r>
              <a:rPr lang="en-GB" altLang="en-US" sz="1800" dirty="0" smtClean="0"/>
              <a:t>bandage firmly</a:t>
            </a:r>
          </a:p>
          <a:p>
            <a:pPr lvl="1"/>
            <a:r>
              <a:rPr lang="en-GB" altLang="en-US" sz="1800" dirty="0" smtClean="0"/>
              <a:t>DO NOT use tourniquets</a:t>
            </a:r>
          </a:p>
          <a:p>
            <a:pPr lvl="1"/>
            <a:r>
              <a:rPr lang="en-GB" altLang="en-US" sz="1800" dirty="0" smtClean="0"/>
              <a:t>immobilise affected area to help blood clotting</a:t>
            </a:r>
          </a:p>
          <a:p>
            <a:r>
              <a:rPr lang="en-GB" altLang="en-US" sz="1800" dirty="0" smtClean="0"/>
              <a:t>Severed body part</a:t>
            </a:r>
          </a:p>
          <a:p>
            <a:pPr lvl="1"/>
            <a:r>
              <a:rPr lang="en-GB" altLang="en-US" sz="1800" dirty="0" smtClean="0"/>
              <a:t>bag it</a:t>
            </a:r>
          </a:p>
          <a:p>
            <a:pPr lvl="1"/>
            <a:r>
              <a:rPr lang="en-GB" altLang="en-US" sz="1800" dirty="0" smtClean="0"/>
              <a:t>keep cool and dry</a:t>
            </a:r>
          </a:p>
          <a:p>
            <a:pPr lvl="1"/>
            <a:r>
              <a:rPr lang="en-GB" altLang="en-US" sz="1800" dirty="0" smtClean="0"/>
              <a:t>send with casualty</a:t>
            </a:r>
            <a:endParaRPr lang="en-GB" altLang="en-US" sz="1800" dirty="0" smtClean="0"/>
          </a:p>
        </p:txBody>
      </p:sp>
      <p:pic>
        <p:nvPicPr>
          <p:cNvPr id="5" name="Picture 10" descr="very bloody band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979" y="1792288"/>
            <a:ext cx="3133346" cy="3983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21675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Internal bleeding signs </a:t>
            </a:r>
            <a:r>
              <a:rPr lang="en-GB" altLang="en-US" sz="2800" dirty="0" smtClean="0"/>
              <a:t>and </a:t>
            </a:r>
            <a:r>
              <a:rPr lang="en-GB" altLang="en-US" sz="2800" dirty="0"/>
              <a:t>symptoms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9</a:t>
            </a:fld>
            <a:endParaRPr lang="en-GB" altLang="en-US" dirty="0"/>
          </a:p>
          <a:p>
            <a:r>
              <a:rPr lang="en-GB" altLang="en-US" dirty="0" smtClean="0"/>
              <a:t>FAD,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685800" y="1600200"/>
            <a:ext cx="5208588" cy="313213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Pain / tenderness</a:t>
            </a:r>
          </a:p>
          <a:p>
            <a:r>
              <a:rPr lang="en-GB" altLang="en-US" dirty="0" smtClean="0"/>
              <a:t>Bruising</a:t>
            </a:r>
          </a:p>
          <a:p>
            <a:r>
              <a:rPr lang="en-GB" altLang="en-US" dirty="0" smtClean="0"/>
              <a:t>Blood in spittle / urine</a:t>
            </a:r>
          </a:p>
          <a:p>
            <a:r>
              <a:rPr lang="en-GB" altLang="en-US" dirty="0" smtClean="0"/>
              <a:t>Shock without obvious blood loss</a:t>
            </a:r>
          </a:p>
          <a:p>
            <a:pPr lvl="1"/>
            <a:r>
              <a:rPr lang="en-US" altLang="en-US" dirty="0" smtClean="0"/>
              <a:t>weakness, dizziness</a:t>
            </a:r>
          </a:p>
          <a:p>
            <a:pPr lvl="1"/>
            <a:r>
              <a:rPr lang="en-US" altLang="en-US" dirty="0" smtClean="0"/>
              <a:t>pallor, sweating</a:t>
            </a:r>
          </a:p>
          <a:p>
            <a:pPr lvl="1"/>
            <a:r>
              <a:rPr lang="en-US" altLang="en-US" dirty="0" smtClean="0"/>
              <a:t>rapid pulse and breathing</a:t>
            </a:r>
          </a:p>
          <a:p>
            <a:pPr lvl="1"/>
            <a:r>
              <a:rPr lang="en-US" altLang="en-US" dirty="0" smtClean="0"/>
              <a:t>breathlessness, unconsciousness</a:t>
            </a:r>
            <a:endParaRPr lang="en-GB" altLang="en-US" dirty="0" smtClean="0"/>
          </a:p>
        </p:txBody>
      </p:sp>
      <p:pic>
        <p:nvPicPr>
          <p:cNvPr id="5" name="Picture 6" descr="HMATOM~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363" y="1770063"/>
            <a:ext cx="2303462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48139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Internal bleeding treatment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10</a:t>
            </a:fld>
            <a:endParaRPr lang="en-GB" altLang="en-US" dirty="0"/>
          </a:p>
          <a:p>
            <a:r>
              <a:rPr lang="en-GB" altLang="en-US" dirty="0" smtClean="0"/>
              <a:t>FAD,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685800" y="1600200"/>
            <a:ext cx="4741863" cy="3917950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mtClean="0"/>
              <a:t>Lie down (legs raised)</a:t>
            </a:r>
          </a:p>
          <a:p>
            <a:r>
              <a:rPr lang="en-GB" altLang="en-US" smtClean="0"/>
              <a:t>Arrange evacuation</a:t>
            </a:r>
          </a:p>
          <a:p>
            <a:r>
              <a:rPr lang="en-GB" altLang="en-US" smtClean="0"/>
              <a:t>Record</a:t>
            </a:r>
          </a:p>
          <a:p>
            <a:pPr lvl="1"/>
            <a:r>
              <a:rPr lang="en-GB" altLang="en-US" smtClean="0"/>
              <a:t>breathing</a:t>
            </a:r>
          </a:p>
          <a:p>
            <a:pPr lvl="1"/>
            <a:r>
              <a:rPr lang="en-GB" altLang="en-US" smtClean="0"/>
              <a:t>pulse</a:t>
            </a:r>
          </a:p>
          <a:p>
            <a:pPr lvl="1"/>
            <a:r>
              <a:rPr lang="en-GB" altLang="en-US" smtClean="0"/>
              <a:t>response levels</a:t>
            </a:r>
          </a:p>
          <a:p>
            <a:pPr lvl="1"/>
            <a:r>
              <a:rPr lang="en-GB" altLang="en-US" smtClean="0"/>
              <a:t>treatment</a:t>
            </a:r>
          </a:p>
          <a:p>
            <a:r>
              <a:rPr lang="en-GB" altLang="en-US" smtClean="0"/>
              <a:t>Recovery position if casualty loses consciousness</a:t>
            </a:r>
          </a:p>
          <a:p>
            <a:endParaRPr lang="en-GB" altLang="en-US" smtClean="0"/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3850" y="1819275"/>
            <a:ext cx="3424238" cy="225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69519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4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Summary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11</a:t>
            </a:fld>
            <a:endParaRPr lang="en-GB" altLang="en-US" dirty="0"/>
          </a:p>
          <a:p>
            <a:r>
              <a:rPr lang="en-GB" altLang="en-US" dirty="0" smtClean="0"/>
              <a:t>FAD, 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3035300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Open wounds</a:t>
            </a:r>
          </a:p>
          <a:p>
            <a:r>
              <a:rPr lang="en-GB" altLang="en-US" dirty="0" smtClean="0"/>
              <a:t>Closed wounds</a:t>
            </a:r>
          </a:p>
          <a:p>
            <a:r>
              <a:rPr lang="en-GB" altLang="en-US" dirty="0" smtClean="0"/>
              <a:t>Clotting</a:t>
            </a:r>
          </a:p>
          <a:p>
            <a:r>
              <a:rPr lang="en-GB" altLang="en-US" dirty="0" smtClean="0"/>
              <a:t>Hygiene</a:t>
            </a:r>
          </a:p>
          <a:p>
            <a:r>
              <a:rPr lang="en-GB" altLang="en-US" dirty="0" smtClean="0"/>
              <a:t>Pressure</a:t>
            </a:r>
          </a:p>
          <a:p>
            <a:r>
              <a:rPr lang="en-GB" altLang="en-US" dirty="0" smtClean="0"/>
              <a:t>No </a:t>
            </a:r>
            <a:r>
              <a:rPr lang="en-GB" altLang="en-US" dirty="0" err="1" smtClean="0"/>
              <a:t>tourniqets</a:t>
            </a:r>
            <a:r>
              <a:rPr lang="en-GB" altLang="en-US" dirty="0" smtClean="0"/>
              <a:t> or pressure points</a:t>
            </a:r>
            <a:endParaRPr lang="en-GB" altLang="en-US" dirty="0" smtClean="0"/>
          </a:p>
        </p:txBody>
      </p:sp>
      <p:pic>
        <p:nvPicPr>
          <p:cNvPr id="5" name="Picture 5" descr="Bleeding_fing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3307" y="1589088"/>
            <a:ext cx="3495055" cy="2614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11253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4" grpId="0" build="p" bldLvl="2"/>
    </p:bldLst>
  </p:timing>
</p:sld>
</file>

<file path=ppt/theme/theme1.xml><?xml version="1.0" encoding="utf-8"?>
<a:theme xmlns:a="http://schemas.openxmlformats.org/drawingml/2006/main" name="BSAC VA template">
  <a:themeElements>
    <a:clrScheme name="Custom 1">
      <a:dk1>
        <a:srgbClr val="4D565A"/>
      </a:dk1>
      <a:lt1>
        <a:srgbClr val="FFFFFF"/>
      </a:lt1>
      <a:dk2>
        <a:srgbClr val="22398B"/>
      </a:dk2>
      <a:lt2>
        <a:srgbClr val="E1E2E0"/>
      </a:lt2>
      <a:accent1>
        <a:srgbClr val="E30613"/>
      </a:accent1>
      <a:accent2>
        <a:srgbClr val="4D565A"/>
      </a:accent2>
      <a:accent3>
        <a:srgbClr val="36BCEE"/>
      </a:accent3>
      <a:accent4>
        <a:srgbClr val="08509F"/>
      </a:accent4>
      <a:accent5>
        <a:srgbClr val="EE7326"/>
      </a:accent5>
      <a:accent6>
        <a:srgbClr val="FFFFFF"/>
      </a:accent6>
      <a:hlink>
        <a:srgbClr val="D20729"/>
      </a:hlink>
      <a:folHlink>
        <a:srgbClr val="009CD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T1 - Adapting to the underwater world" id="{0448AFD3-8565-BC4A-B0F7-C625E2068B3E}" vid="{965E5650-8DB6-F146-9308-396E72EFDF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BSAC VAs</Template>
  <TotalTime>710</TotalTime>
  <Words>356</Words>
  <Application>Microsoft Office PowerPoint</Application>
  <PresentationFormat>On-screen Show (4:3)</PresentationFormat>
  <Paragraphs>122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BSAC VA template</vt:lpstr>
      <vt:lpstr>PowerPoint Presentation</vt:lpstr>
      <vt:lpstr>Contents</vt:lpstr>
      <vt:lpstr>Wounds</vt:lpstr>
      <vt:lpstr>Types of wound</vt:lpstr>
      <vt:lpstr>Bleeding and clotting</vt:lpstr>
      <vt:lpstr>Treatment principles</vt:lpstr>
      <vt:lpstr>Minor open wounds</vt:lpstr>
      <vt:lpstr>Severe bleeding</vt:lpstr>
      <vt:lpstr>Internal bleeding signs and symptoms</vt:lpstr>
      <vt:lpstr>Internal bleeding treatment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Adapting to the underwater world</dc:title>
  <dc:creator>Chris Smith</dc:creator>
  <cp:lastModifiedBy>Alberts Phil</cp:lastModifiedBy>
  <cp:revision>90</cp:revision>
  <cp:lastPrinted>2017-07-20T11:49:36Z</cp:lastPrinted>
  <dcterms:created xsi:type="dcterms:W3CDTF">2017-05-21T08:18:40Z</dcterms:created>
  <dcterms:modified xsi:type="dcterms:W3CDTF">2017-09-28T13:51:17Z</dcterms:modified>
</cp:coreProperties>
</file>