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6"/>
  </p:notesMasterIdLst>
  <p:handoutMasterIdLst>
    <p:handoutMasterId r:id="rId7"/>
  </p:handoutMasterIdLst>
  <p:sldIdLst>
    <p:sldId id="256" r:id="rId2"/>
    <p:sldId id="288" r:id="rId3"/>
    <p:sldId id="289" r:id="rId4"/>
    <p:sldId id="290" r:id="rId5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1062" y="-73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28/09/2017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28/09/2017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Arial"/>
              </a:rPr>
              <a:t>First Aid for Divers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07" y="-126844"/>
            <a:ext cx="9282796" cy="6975209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13445" y="3411940"/>
            <a:ext cx="3554757" cy="1758215"/>
          </a:xfrm>
        </p:spPr>
        <p:txBody>
          <a:bodyPr/>
          <a:lstStyle/>
          <a:p>
            <a:r>
              <a:rPr lang="en-US" dirty="0" smtClean="0"/>
              <a:t>First Aid for Divers</a:t>
            </a:r>
          </a:p>
          <a:p>
            <a:r>
              <a:rPr lang="en-US" dirty="0" smtClean="0"/>
              <a:t>Summoning Assistance 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Summoning assistance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528349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At sea</a:t>
            </a:r>
          </a:p>
          <a:p>
            <a:pPr lvl="1"/>
            <a:r>
              <a:rPr lang="en-GB" altLang="en-US" dirty="0" smtClean="0"/>
              <a:t>coastguard for all types of emergency</a:t>
            </a:r>
          </a:p>
          <a:p>
            <a:r>
              <a:rPr lang="en-GB" altLang="en-US" dirty="0" smtClean="0"/>
              <a:t>On land</a:t>
            </a:r>
          </a:p>
          <a:p>
            <a:pPr lvl="1"/>
            <a:r>
              <a:rPr lang="en-GB" altLang="en-US" dirty="0" smtClean="0"/>
              <a:t>DCI – BHA / RN Diver Helplines</a:t>
            </a:r>
          </a:p>
          <a:p>
            <a:pPr lvl="1"/>
            <a:r>
              <a:rPr lang="en-GB" altLang="en-US" dirty="0" smtClean="0"/>
              <a:t>lost diver – police</a:t>
            </a:r>
          </a:p>
          <a:p>
            <a:pPr lvl="1"/>
            <a:r>
              <a:rPr lang="en-GB" altLang="en-US" dirty="0" smtClean="0"/>
              <a:t>injuries – ambulance</a:t>
            </a:r>
          </a:p>
          <a:p>
            <a:pPr lvl="1"/>
            <a:r>
              <a:rPr lang="en-GB" altLang="en-US" dirty="0" smtClean="0"/>
              <a:t>write down incident details</a:t>
            </a:r>
          </a:p>
          <a:p>
            <a:pPr lvl="2"/>
            <a:r>
              <a:rPr lang="en-GB" altLang="en-US" dirty="0" smtClean="0"/>
              <a:t>incident history</a:t>
            </a:r>
          </a:p>
          <a:p>
            <a:pPr lvl="2"/>
            <a:r>
              <a:rPr lang="en-GB" altLang="en-US" dirty="0" smtClean="0"/>
              <a:t>signs and symptoms</a:t>
            </a:r>
          </a:p>
          <a:p>
            <a:pPr lvl="2"/>
            <a:r>
              <a:rPr lang="en-GB" altLang="en-US" dirty="0" smtClean="0"/>
              <a:t>first aid given</a:t>
            </a:r>
          </a:p>
          <a:p>
            <a:pPr lvl="1"/>
            <a:r>
              <a:rPr lang="en-GB" altLang="en-US" dirty="0" smtClean="0"/>
              <a:t>give to ambulance crew</a:t>
            </a:r>
          </a:p>
          <a:p>
            <a:pPr lvl="1"/>
            <a:r>
              <a:rPr lang="en-GB" altLang="en-US" dirty="0" smtClean="0"/>
              <a:t>send with casualty </a:t>
            </a:r>
            <a:endParaRPr lang="en-GB" altLang="en-US" dirty="0" smtClean="0"/>
          </a:p>
        </p:txBody>
      </p:sp>
      <p:pic>
        <p:nvPicPr>
          <p:cNvPr id="6" name="Picture 4" descr="he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52625"/>
            <a:ext cx="3798888" cy="192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build="p" bldLvl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Emergency services at sea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26"/>
          <p:cNvSpPr txBox="1">
            <a:spLocks noChangeArrowheads="1"/>
          </p:cNvSpPr>
          <p:nvPr/>
        </p:nvSpPr>
        <p:spPr>
          <a:xfrm>
            <a:off x="685800" y="1600200"/>
            <a:ext cx="4343400" cy="491416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Contact coastguard on VHF DSC and / or channel 16</a:t>
            </a:r>
          </a:p>
          <a:p>
            <a:pPr lvl="1"/>
            <a:r>
              <a:rPr lang="en-US" altLang="en-US" dirty="0" smtClean="0"/>
              <a:t>Mayday = life in imminent danger</a:t>
            </a:r>
          </a:p>
          <a:p>
            <a:pPr lvl="1"/>
            <a:r>
              <a:rPr lang="en-US" altLang="en-US" dirty="0" smtClean="0"/>
              <a:t>Pan </a:t>
            </a:r>
            <a:r>
              <a:rPr lang="en-US" altLang="en-US" dirty="0" err="1" smtClean="0"/>
              <a:t>Pan</a:t>
            </a:r>
            <a:r>
              <a:rPr lang="en-US" altLang="en-US" dirty="0" smtClean="0"/>
              <a:t> = assistance urgently required</a:t>
            </a:r>
          </a:p>
          <a:p>
            <a:r>
              <a:rPr lang="en-US" altLang="en-US" dirty="0" smtClean="0"/>
              <a:t>Give full details</a:t>
            </a:r>
          </a:p>
          <a:p>
            <a:pPr lvl="1"/>
            <a:r>
              <a:rPr lang="en-US" altLang="en-US" dirty="0" smtClean="0"/>
              <a:t>vessel’s name / call sign</a:t>
            </a:r>
          </a:p>
          <a:p>
            <a:pPr lvl="1"/>
            <a:r>
              <a:rPr lang="en-US" altLang="en-US" dirty="0" smtClean="0"/>
              <a:t>position and intentions</a:t>
            </a:r>
          </a:p>
          <a:p>
            <a:pPr lvl="1"/>
            <a:r>
              <a:rPr lang="en-US" altLang="en-US" dirty="0" smtClean="0"/>
              <a:t>nature of emergency</a:t>
            </a:r>
          </a:p>
          <a:p>
            <a:pPr lvl="1"/>
            <a:r>
              <a:rPr lang="en-US" altLang="en-US" dirty="0" smtClean="0"/>
              <a:t>assistance required</a:t>
            </a:r>
          </a:p>
          <a:p>
            <a:r>
              <a:rPr lang="en-US" altLang="en-US" dirty="0" smtClean="0"/>
              <a:t>Report back to rescue manager essential</a:t>
            </a:r>
            <a:endParaRPr lang="en-US" altLang="en-US" dirty="0" smtClean="0"/>
          </a:p>
        </p:txBody>
      </p:sp>
      <p:pic>
        <p:nvPicPr>
          <p:cNvPr id="5" name="Picture 27" descr="DSCF1288_edited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600" y="1760538"/>
            <a:ext cx="3768725" cy="282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7481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Emergency services on land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685800" y="1600200"/>
            <a:ext cx="6305550" cy="496546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Police / Ambulance / Coastguard</a:t>
            </a:r>
          </a:p>
          <a:p>
            <a:pPr lvl="1"/>
            <a:r>
              <a:rPr lang="en-US" altLang="en-US" dirty="0" smtClean="0"/>
              <a:t>Telephone: 999 or 112</a:t>
            </a:r>
          </a:p>
          <a:p>
            <a:r>
              <a:rPr lang="en-US" altLang="en-US" dirty="0" smtClean="0"/>
              <a:t>BHA/RN Diver Help Line</a:t>
            </a:r>
          </a:p>
          <a:p>
            <a:pPr lvl="1"/>
            <a:r>
              <a:rPr lang="en-US" altLang="en-US" dirty="0" smtClean="0"/>
              <a:t>England, Wales &amp; N. Ireland: 07831 151523</a:t>
            </a:r>
          </a:p>
          <a:p>
            <a:pPr lvl="1"/>
            <a:r>
              <a:rPr lang="en-US" altLang="en-US" dirty="0" smtClean="0"/>
              <a:t>Scotland: 0345 408 6008</a:t>
            </a:r>
          </a:p>
          <a:p>
            <a:r>
              <a:rPr lang="en-US" altLang="en-US" dirty="0" smtClean="0"/>
              <a:t>Give full details</a:t>
            </a:r>
          </a:p>
          <a:p>
            <a:pPr lvl="1"/>
            <a:r>
              <a:rPr lang="en-US" altLang="en-US" dirty="0" smtClean="0"/>
              <a:t>nature of incident</a:t>
            </a:r>
          </a:p>
          <a:p>
            <a:pPr lvl="1"/>
            <a:r>
              <a:rPr lang="en-US" altLang="en-US" dirty="0" smtClean="0"/>
              <a:t>location</a:t>
            </a:r>
          </a:p>
          <a:p>
            <a:pPr lvl="1"/>
            <a:r>
              <a:rPr lang="en-US" altLang="en-US" dirty="0" smtClean="0"/>
              <a:t>personnel involved</a:t>
            </a:r>
          </a:p>
          <a:p>
            <a:r>
              <a:rPr lang="en-US" altLang="en-US" dirty="0" smtClean="0"/>
              <a:t>Report back to rescue manager essential</a:t>
            </a:r>
          </a:p>
          <a:p>
            <a:pPr lvl="1"/>
            <a:endParaRPr lang="en-US" altLang="en-US" dirty="0" smtClean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000875" y="1798638"/>
            <a:ext cx="1714500" cy="3668712"/>
            <a:chOff x="3960" y="1043"/>
            <a:chExt cx="1080" cy="2311"/>
          </a:xfrm>
        </p:grpSpPr>
        <p:pic>
          <p:nvPicPr>
            <p:cNvPr id="6" name="Picture 5" descr="MCj04339070000[1]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" y="2274"/>
              <a:ext cx="1080" cy="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 descr="MCj0424190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7" y="1043"/>
              <a:ext cx="807" cy="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3142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 autoUpdateAnimBg="0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686</TotalTime>
  <Words>171</Words>
  <Application>Microsoft Office PowerPoint</Application>
  <PresentationFormat>On-screen Show (4:3)</PresentationFormat>
  <Paragraphs>45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BSAC VA template</vt:lpstr>
      <vt:lpstr>PowerPoint Presentation</vt:lpstr>
      <vt:lpstr>Summoning assistance</vt:lpstr>
      <vt:lpstr>Emergency services at sea</vt:lpstr>
      <vt:lpstr>Emergency services on land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88</cp:revision>
  <cp:lastPrinted>2017-07-20T11:49:36Z</cp:lastPrinted>
  <dcterms:created xsi:type="dcterms:W3CDTF">2017-05-21T08:18:40Z</dcterms:created>
  <dcterms:modified xsi:type="dcterms:W3CDTF">2017-09-28T13:18:06Z</dcterms:modified>
</cp:coreProperties>
</file>