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5" r:id="rId1"/>
  </p:sldMasterIdLst>
  <p:notesMasterIdLst>
    <p:notesMasterId r:id="rId7"/>
  </p:notesMasterIdLst>
  <p:handoutMasterIdLst>
    <p:handoutMasterId r:id="rId8"/>
  </p:handoutMasterIdLst>
  <p:sldIdLst>
    <p:sldId id="256" r:id="rId2"/>
    <p:sldId id="288" r:id="rId3"/>
    <p:sldId id="290" r:id="rId4"/>
    <p:sldId id="291" r:id="rId5"/>
    <p:sldId id="292" r:id="rId6"/>
  </p:sldIdLst>
  <p:sldSz cx="9144000" cy="6858000" type="screen4x3"/>
  <p:notesSz cx="6805613" cy="9944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1">
          <p15:clr>
            <a:srgbClr val="A4A3A4"/>
          </p15:clr>
        </p15:guide>
        <p15:guide id="2" orient="horz" pos="165">
          <p15:clr>
            <a:srgbClr val="A4A3A4"/>
          </p15:clr>
        </p15:guide>
        <p15:guide id="3" pos="5558">
          <p15:clr>
            <a:srgbClr val="A4A3A4"/>
          </p15:clr>
        </p15:guide>
        <p15:guide id="4" pos="2879">
          <p15:clr>
            <a:srgbClr val="A4A3A4"/>
          </p15:clr>
        </p15:guide>
        <p15:guide id="5" pos="157">
          <p15:clr>
            <a:srgbClr val="A4A3A4"/>
          </p15:clr>
        </p15:guide>
        <p15:guide id="6" pos="336">
          <p15:clr>
            <a:srgbClr val="A4A3A4"/>
          </p15:clr>
        </p15:guide>
        <p15:guide id="7" orient="horz" pos="1670">
          <p15:clr>
            <a:srgbClr val="A4A3A4"/>
          </p15:clr>
        </p15:guide>
        <p15:guide id="8" orient="horz" pos="209">
          <p15:clr>
            <a:srgbClr val="A4A3A4"/>
          </p15:clr>
        </p15:guide>
        <p15:guide id="9" pos="2162">
          <p15:clr>
            <a:srgbClr val="A4A3A4"/>
          </p15:clr>
        </p15:guide>
        <p15:guide id="10" pos="370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B2B2B2"/>
    <a:srgbClr val="CCCCFF"/>
    <a:srgbClr val="00CC99"/>
    <a:srgbClr val="009CDF"/>
    <a:srgbClr val="FDFD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7629" autoAdjust="0"/>
    <p:restoredTop sz="78955" autoAdjust="0"/>
  </p:normalViewPr>
  <p:slideViewPr>
    <p:cSldViewPr snapToGrid="0" snapToObjects="1">
      <p:cViewPr>
        <p:scale>
          <a:sx n="70" d="100"/>
          <a:sy n="70" d="100"/>
        </p:scale>
        <p:origin x="-402" y="-690"/>
      </p:cViewPr>
      <p:guideLst>
        <p:guide orient="horz" pos="2161"/>
        <p:guide orient="horz" pos="165"/>
        <p:guide orient="horz" pos="1670"/>
        <p:guide orient="horz" pos="209"/>
        <p:guide pos="5558"/>
        <p:guide pos="2879"/>
        <p:guide pos="157"/>
        <p:guide pos="336"/>
        <p:guide pos="2162"/>
        <p:guide pos="3709"/>
      </p:guideLst>
    </p:cSldViewPr>
  </p:slideViewPr>
  <p:outlineViewPr>
    <p:cViewPr>
      <p:scale>
        <a:sx n="33" d="100"/>
        <a:sy n="33" d="100"/>
      </p:scale>
      <p:origin x="0" y="1296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72" d="100"/>
          <a:sy n="72" d="100"/>
        </p:scale>
        <p:origin x="-3450" y="-108"/>
      </p:cViewPr>
      <p:guideLst>
        <p:guide orient="horz" pos="3132"/>
        <p:guide pos="214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4FD5C7-3E5A-45A1-AC7E-65BCBC5F8176}" type="datetimeFigureOut">
              <a:rPr lang="en-GB" smtClean="0"/>
              <a:t>27/09/2017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5625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4450" y="9445625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EC7C48-2538-4C05-AE7B-B4FBC411BF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30535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072124-79D6-4329-A395-0763F0B8F8AB}" type="datetimeFigureOut">
              <a:rPr lang="en-GB" smtClean="0"/>
              <a:t>27/09/2017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038" y="4722813"/>
            <a:ext cx="5443537" cy="447516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5625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450" y="9445625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74E795-52F8-482E-8F3F-74B9D52A4F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0203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4799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9CBA5734-4F50-EF43-A057-0D7C98A05248}" type="datetimeFigureOut">
              <a:rPr lang="en-US" smtClean="0"/>
              <a:t>9/27/2017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-59597" y="-64895"/>
            <a:ext cx="9298119" cy="6990108"/>
          </a:xfrm>
          <a:solidFill>
            <a:schemeClr val="accent2"/>
          </a:solidFill>
        </p:spPr>
        <p:txBody>
          <a:bodyPr anchor="t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grey box and paste background image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66845" y="1603931"/>
            <a:ext cx="4101357" cy="553998"/>
          </a:xfrm>
        </p:spPr>
        <p:txBody>
          <a:bodyPr anchor="b">
            <a:spAutoFit/>
          </a:bodyPr>
          <a:lstStyle>
            <a:lvl1pPr marL="0" indent="0" algn="r">
              <a:buNone/>
              <a:defRPr sz="3000" b="0">
                <a:solidFill>
                  <a:schemeClr val="accent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err="1"/>
              <a:t>Workstream</a:t>
            </a:r>
            <a:r>
              <a:rPr lang="en-GB" dirty="0"/>
              <a:t> name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260762" y="132571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4" name="Title 23"/>
          <p:cNvSpPr>
            <a:spLocks noGrp="1"/>
          </p:cNvSpPr>
          <p:nvPr>
            <p:ph type="title" hasCustomPrompt="1"/>
          </p:nvPr>
        </p:nvSpPr>
        <p:spPr>
          <a:xfrm>
            <a:off x="1697593" y="2170897"/>
            <a:ext cx="7070609" cy="2169825"/>
          </a:xfrm>
        </p:spPr>
        <p:txBody>
          <a:bodyPr anchor="t">
            <a:spAutoFit/>
          </a:bodyPr>
          <a:lstStyle>
            <a:lvl1pPr algn="r">
              <a:lnSpc>
                <a:spcPct val="90000"/>
              </a:lnSpc>
              <a:defRPr sz="5000" b="0" baseline="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Module name (move to best fit  image – paste logo from master)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4277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u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44334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image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2690098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822960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16647073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3916392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2"/>
          </p:nvPr>
        </p:nvSpPr>
        <p:spPr>
          <a:xfrm>
            <a:off x="4744528" y="1677988"/>
            <a:ext cx="3942272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4857193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imag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199" y="893686"/>
            <a:ext cx="5271249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71248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58108" y="893686"/>
            <a:ext cx="3186113" cy="4684183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6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9688363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5253318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53318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958101" y="893763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58101" y="3430588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17140172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5253318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53318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958101" y="727626"/>
            <a:ext cx="3186113" cy="161741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58101" y="2484987"/>
            <a:ext cx="3186113" cy="161741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5958101" y="4251405"/>
            <a:ext cx="3186113" cy="161741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2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8559278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7293001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635624" y="893763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2289913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7293001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5635625" y="893686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7293001" y="893686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19778073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z alternati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 descr="Question mark-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2965" y="730060"/>
            <a:ext cx="2880360" cy="5401056"/>
          </a:xfrm>
          <a:prstGeom prst="rect">
            <a:avLst/>
          </a:prstGeom>
        </p:spPr>
      </p:pic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36058992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same image as module contents</a:t>
            </a:r>
            <a:br>
              <a:rPr lang="en-US" dirty="0"/>
            </a:br>
            <a:r>
              <a:rPr lang="en-US" dirty="0"/>
              <a:t>(paste logo and question </a:t>
            </a:r>
            <a:br>
              <a:rPr lang="en-US" dirty="0"/>
            </a:br>
            <a:r>
              <a:rPr lang="en-US" dirty="0"/>
              <a:t>mark from master </a:t>
            </a:r>
            <a:br>
              <a:rPr lang="en-US" dirty="0"/>
            </a:br>
            <a:r>
              <a:rPr lang="en-US" dirty="0"/>
              <a:t>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9632" y="699256"/>
            <a:ext cx="2880360" cy="5395346"/>
          </a:xfrm>
          <a:prstGeom prst="rect">
            <a:avLst/>
          </a:prstGeom>
        </p:spPr>
      </p:pic>
      <p:sp>
        <p:nvSpPr>
          <p:cNvPr id="10" name="Text Placeholder 29"/>
          <p:cNvSpPr txBox="1">
            <a:spLocks/>
          </p:cNvSpPr>
          <p:nvPr userDrawn="1"/>
        </p:nvSpPr>
        <p:spPr>
          <a:xfrm>
            <a:off x="7862613" y="0"/>
            <a:ext cx="959125" cy="363411"/>
          </a:xfrm>
          <a:prstGeom prst="rect">
            <a:avLst/>
          </a:prstGeom>
          <a:solidFill>
            <a:schemeClr val="accent2"/>
          </a:solidFill>
        </p:spPr>
        <p:txBody>
          <a:bodyPr anchor="b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Tx/>
              <a:buNone/>
              <a:defRPr sz="10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spcBef>
                <a:spcPts val="992"/>
              </a:spcBef>
              <a:buClr>
                <a:schemeClr val="accent1"/>
              </a:buClr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00" indent="-266400" algn="l" defTabSz="4572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28600" algn="l" defTabSz="457200" rtl="0" eaLnBrk="1" latinLnBrk="0" hangingPunct="1">
              <a:spcBef>
                <a:spcPts val="600"/>
              </a:spcBef>
              <a:buClr>
                <a:schemeClr val="tx2"/>
              </a:buClr>
              <a:buSzPct val="80000"/>
              <a:buFont typeface="Lucida Grande"/>
              <a:buChar char="-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66400" algn="l" defTabSz="457200" rtl="0" eaLnBrk="1" latinLnBrk="0" hangingPunct="1">
              <a:spcBef>
                <a:spcPts val="600"/>
              </a:spcBef>
              <a:buClr>
                <a:schemeClr val="accent2"/>
              </a:buClr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Module OT1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692" y="6067591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3479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44334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same image as module contents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>
            <a:lvl2pPr marL="288000" indent="-288000">
              <a:buFont typeface="Wingdings" panose="05000000000000000000" pitchFamily="2" charset="2"/>
              <a:buChar char="ü"/>
              <a:defRPr/>
            </a:lvl2pPr>
            <a:lvl3pPr marL="504000" indent="-252000">
              <a:buFont typeface="Arial" panose="020B0604020202020204" pitchFamily="34" charset="0"/>
              <a:buChar char="◦"/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29"/>
          <p:cNvSpPr txBox="1">
            <a:spLocks/>
          </p:cNvSpPr>
          <p:nvPr userDrawn="1"/>
        </p:nvSpPr>
        <p:spPr>
          <a:xfrm>
            <a:off x="7862613" y="-1"/>
            <a:ext cx="959125" cy="363411"/>
          </a:xfrm>
          <a:prstGeom prst="rect">
            <a:avLst/>
          </a:prstGeom>
          <a:solidFill>
            <a:schemeClr val="accent2"/>
          </a:solidFill>
        </p:spPr>
        <p:txBody>
          <a:bodyPr anchor="b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Tx/>
              <a:buNone/>
              <a:defRPr sz="10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spcBef>
                <a:spcPts val="992"/>
              </a:spcBef>
              <a:buClr>
                <a:schemeClr val="accent1"/>
              </a:buClr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00" indent="-266400" algn="l" defTabSz="4572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28600" algn="l" defTabSz="457200" rtl="0" eaLnBrk="1" latinLnBrk="0" hangingPunct="1">
              <a:spcBef>
                <a:spcPts val="600"/>
              </a:spcBef>
              <a:buClr>
                <a:schemeClr val="tx2"/>
              </a:buClr>
              <a:buSzPct val="80000"/>
              <a:buFont typeface="Lucida Grande"/>
              <a:buChar char="-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66400" algn="l" defTabSz="457200" rtl="0" eaLnBrk="1" latinLnBrk="0" hangingPunct="1">
              <a:spcBef>
                <a:spcPts val="600"/>
              </a:spcBef>
              <a:buClr>
                <a:schemeClr val="accent2"/>
              </a:buClr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Module OT1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692" y="6067590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4300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4799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9CBA5734-4F50-EF43-A057-0D7C98A05248}" type="datetimeFigureOut">
              <a:rPr lang="en-US" smtClean="0"/>
              <a:t>9/27/2017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-59597" y="-64895"/>
            <a:ext cx="9298119" cy="6990108"/>
          </a:xfrm>
          <a:solidFill>
            <a:schemeClr val="accent2"/>
          </a:solidFill>
        </p:spPr>
        <p:txBody>
          <a:bodyPr anchor="t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background image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66845" y="1603931"/>
            <a:ext cx="4101357" cy="553998"/>
          </a:xfrm>
        </p:spPr>
        <p:txBody>
          <a:bodyPr anchor="b">
            <a:spAutoFit/>
          </a:bodyPr>
          <a:lstStyle>
            <a:lvl1pPr marL="0" indent="0" algn="r">
              <a:buNone/>
              <a:defRPr sz="3000" b="0">
                <a:solidFill>
                  <a:schemeClr val="accent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err="1" smtClean="0"/>
              <a:t>Workstream</a:t>
            </a:r>
            <a:r>
              <a:rPr lang="en-GB" dirty="0" smtClean="0"/>
              <a:t> </a:t>
            </a:r>
            <a:r>
              <a:rPr lang="en-GB" dirty="0"/>
              <a:t>name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260762" y="132571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4" name="Title 23"/>
          <p:cNvSpPr>
            <a:spLocks noGrp="1"/>
          </p:cNvSpPr>
          <p:nvPr>
            <p:ph type="title" hasCustomPrompt="1"/>
          </p:nvPr>
        </p:nvSpPr>
        <p:spPr>
          <a:xfrm>
            <a:off x="2779062" y="2170897"/>
            <a:ext cx="5989140" cy="2862322"/>
          </a:xfrm>
        </p:spPr>
        <p:txBody>
          <a:bodyPr anchor="t">
            <a:spAutoFit/>
          </a:bodyPr>
          <a:lstStyle>
            <a:lvl1pPr algn="r">
              <a:lnSpc>
                <a:spcPct val="90000"/>
              </a:lnSpc>
              <a:defRPr sz="5000" b="0" baseline="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Module name (move to best fit  image – paste logo from master)</a:t>
            </a:r>
            <a:endParaRPr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14" hasCustomPrompt="1"/>
          </p:nvPr>
        </p:nvSpPr>
        <p:spPr>
          <a:xfrm>
            <a:off x="7738548" y="-509395"/>
            <a:ext cx="1167564" cy="889000"/>
          </a:xfrm>
          <a:solidFill>
            <a:schemeClr val="tx2"/>
          </a:solidFill>
        </p:spPr>
        <p:txBody>
          <a:bodyPr anchor="b">
            <a:normAutofit/>
          </a:bodyPr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Module </a:t>
            </a:r>
            <a:r>
              <a:rPr lang="en-GB" dirty="0" smtClean="0"/>
              <a:t>OT1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0804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imag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 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29"/>
          <p:cNvSpPr>
            <a:spLocks noGrp="1"/>
          </p:cNvSpPr>
          <p:nvPr>
            <p:ph type="body" sz="quarter" idx="14" hasCustomPrompt="1"/>
          </p:nvPr>
        </p:nvSpPr>
        <p:spPr>
          <a:xfrm>
            <a:off x="7862613" y="-525589"/>
            <a:ext cx="959125" cy="889000"/>
          </a:xfrm>
          <a:solidFill>
            <a:schemeClr val="accent2"/>
          </a:solidFill>
        </p:spPr>
        <p:txBody>
          <a:bodyPr anchor="b">
            <a:normAutofit/>
          </a:bodyPr>
          <a:lstStyle>
            <a:lvl1pPr algn="ctr">
              <a:defRPr sz="10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Module </a:t>
            </a:r>
            <a:r>
              <a:rPr lang="en-GB" dirty="0" smtClean="0"/>
              <a:t>OT1</a:t>
            </a:r>
            <a:endParaRPr lang="en-GB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692" y="6067590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11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iz slide a"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 descr="Question mark-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2965" y="730060"/>
            <a:ext cx="2880360" cy="5401056"/>
          </a:xfrm>
          <a:prstGeom prst="rect">
            <a:avLst/>
          </a:prstGeom>
        </p:spPr>
      </p:pic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5012378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ummary"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44334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 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893686"/>
            <a:ext cx="4947390" cy="515526"/>
          </a:xfrm>
        </p:spPr>
        <p:txBody>
          <a:bodyPr>
            <a:spAutoFit/>
          </a:bodyPr>
          <a:lstStyle>
            <a:lvl1pPr>
              <a:defRPr/>
            </a:lvl1pPr>
          </a:lstStyle>
          <a:p>
            <a:r>
              <a:rPr lang="en-GB" dirty="0"/>
              <a:t>Summary</a:t>
            </a:r>
            <a:endParaRPr lang="en-US" dirty="0"/>
          </a:p>
        </p:txBody>
      </p:sp>
      <p:sp>
        <p:nvSpPr>
          <p:cNvPr id="4" name="Text Placeholder 29"/>
          <p:cNvSpPr>
            <a:spLocks noGrp="1"/>
          </p:cNvSpPr>
          <p:nvPr>
            <p:ph type="body" sz="quarter" idx="14" hasCustomPrompt="1"/>
          </p:nvPr>
        </p:nvSpPr>
        <p:spPr>
          <a:xfrm>
            <a:off x="7862613" y="-525589"/>
            <a:ext cx="959125" cy="889000"/>
          </a:xfrm>
          <a:solidFill>
            <a:schemeClr val="accent2"/>
          </a:solidFill>
        </p:spPr>
        <p:txBody>
          <a:bodyPr anchor="b">
            <a:normAutofit/>
          </a:bodyPr>
          <a:lstStyle>
            <a:lvl1pPr algn="ctr">
              <a:defRPr sz="10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Module </a:t>
            </a:r>
            <a:r>
              <a:rPr lang="en-GB" dirty="0" smtClean="0"/>
              <a:t>OT1</a:t>
            </a:r>
            <a:endParaRPr lang="en-GB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>
            <a:lvl2pPr marL="216000" indent="-216000">
              <a:buFont typeface="Wingdings" panose="05000000000000000000" pitchFamily="2" charset="2"/>
              <a:buChar char="ü"/>
              <a:defRPr/>
            </a:lvl2pPr>
            <a:lvl3pPr marL="323850" indent="-144463">
              <a:buFont typeface="Arial" panose="020B0604020202020204" pitchFamily="34" charset="0"/>
              <a:buChar char="•"/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692" y="6067590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5340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r>
              <a:rPr lang="en-GB" altLang="en-US" dirty="0" smtClean="0"/>
              <a:t>Lesson ref.</a:t>
            </a:r>
            <a:fld id="{99B34AC1-D6C4-4901-8EF4-5C95CD58A1AE}" type="slidenum">
              <a:rPr lang="en-GB" altLang="en-US" smtClean="0"/>
              <a:pPr/>
              <a:t>‹#›</a:t>
            </a:fld>
            <a:endParaRPr lang="en-GB" altLang="en-US" dirty="0" smtClean="0"/>
          </a:p>
          <a:p>
            <a:r>
              <a:rPr lang="en-GB" altLang="en-US" dirty="0" smtClean="0"/>
              <a:t>BH, 1/05</a:t>
            </a:r>
          </a:p>
          <a:p>
            <a:r>
              <a:rPr lang="en-GB" altLang="en-US" dirty="0" smtClean="0"/>
              <a:t>© BSAC 2017</a:t>
            </a:r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5211730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6426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6475"/>
            <a:ext cx="8229600" cy="1833835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7" name="Date Placeholder 3"/>
          <p:cNvSpPr txBox="1">
            <a:spLocks/>
          </p:cNvSpPr>
          <p:nvPr/>
        </p:nvSpPr>
        <p:spPr>
          <a:xfrm>
            <a:off x="154799" y="143297"/>
            <a:ext cx="5262551" cy="251997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/>
            <a:r>
              <a:rPr lang="en-GB" sz="1250" b="0" i="0" u="none" strike="noStrike" kern="1200" baseline="0" dirty="0" smtClean="0">
                <a:solidFill>
                  <a:schemeClr val="accent2"/>
                </a:solidFill>
                <a:latin typeface="+mn-lt"/>
                <a:ea typeface="+mn-ea"/>
                <a:cs typeface="Arial"/>
              </a:rPr>
              <a:t>First Aid for Divers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17275" y="17359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615" y="6067596"/>
            <a:ext cx="1034750" cy="632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286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44" r:id="rId2"/>
    <p:sldLayoutId id="2147483737" r:id="rId3"/>
    <p:sldLayoutId id="2147483746" r:id="rId4"/>
    <p:sldLayoutId id="2147483742" r:id="rId5"/>
    <p:sldLayoutId id="2147483739" r:id="rId6"/>
    <p:sldLayoutId id="2147483751" r:id="rId7"/>
    <p:sldLayoutId id="2147483741" r:id="rId8"/>
    <p:sldLayoutId id="2147483740" r:id="rId9"/>
    <p:sldLayoutId id="2147483738" r:id="rId10"/>
    <p:sldLayoutId id="2147483745" r:id="rId11"/>
    <p:sldLayoutId id="2147483743" r:id="rId12"/>
    <p:sldLayoutId id="2147483747" r:id="rId13"/>
    <p:sldLayoutId id="2147483748" r:id="rId14"/>
    <p:sldLayoutId id="2147483749" r:id="rId15"/>
    <p:sldLayoutId id="2147483750" r:id="rId16"/>
    <p:sldLayoutId id="2147483753" r:id="rId17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2750" b="1" kern="1200">
          <a:solidFill>
            <a:schemeClr val="tx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457200" rtl="0" eaLnBrk="1" latinLnBrk="0" hangingPunct="1">
        <a:spcBef>
          <a:spcPts val="900"/>
        </a:spcBef>
        <a:spcAft>
          <a:spcPts val="800"/>
        </a:spcAft>
        <a:buFontTx/>
        <a:buNone/>
        <a:defRPr sz="2000" b="1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252000" indent="-252000" algn="l" defTabSz="457200" rtl="0" eaLnBrk="1" latinLnBrk="0" hangingPunct="1">
        <a:spcBef>
          <a:spcPts val="3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504000" indent="-252000" algn="l" defTabSz="457200" rtl="0" eaLnBrk="1" latinLnBrk="0" hangingPunct="1">
        <a:spcBef>
          <a:spcPts val="0"/>
        </a:spcBef>
        <a:spcAft>
          <a:spcPts val="600"/>
        </a:spcAft>
        <a:buClr>
          <a:schemeClr val="accent1"/>
        </a:buClr>
        <a:buSzPct val="100000"/>
        <a:buFont typeface="Arial" panose="020B0604020202020204" pitchFamily="34" charset="0"/>
        <a:buChar char="◦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806450" indent="-268288" algn="l" defTabSz="457200" rtl="0" eaLnBrk="1" latinLnBrk="0" hangingPunct="1">
        <a:spcBef>
          <a:spcPts val="0"/>
        </a:spcBef>
        <a:buClr>
          <a:schemeClr val="tx2"/>
        </a:buClr>
        <a:buSzPct val="80000"/>
        <a:buFont typeface="Lucida Grande"/>
        <a:buChar char="-"/>
        <a:defRPr sz="18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985838" indent="-179388" algn="l" defTabSz="457200" rtl="0" eaLnBrk="1" latinLnBrk="0" hangingPunct="1">
        <a:spcBef>
          <a:spcPts val="0"/>
        </a:spcBef>
        <a:buClr>
          <a:schemeClr val="accent2"/>
        </a:buClr>
        <a:buFont typeface="Arial"/>
        <a:buChar char="»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286000" indent="0" algn="l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6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607" y="-126844"/>
            <a:ext cx="9282796" cy="6975209"/>
          </a:xfrm>
          <a:prstGeom prst="rect">
            <a:avLst/>
          </a:prstGeom>
          <a:noFill/>
          <a:effectLst>
            <a:outerShdw blurRad="63500" dist="89803" dir="2700000" algn="ctr" rotWithShape="0">
              <a:schemeClr val="bg2">
                <a:alpha val="50000"/>
              </a:schemeClr>
            </a:outerShdw>
          </a:effec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27845" y="3474819"/>
            <a:ext cx="2640357" cy="1695336"/>
          </a:xfrm>
        </p:spPr>
        <p:txBody>
          <a:bodyPr/>
          <a:lstStyle/>
          <a:p>
            <a:r>
              <a:rPr lang="en-US" dirty="0" smtClean="0"/>
              <a:t>First Aid for Divers</a:t>
            </a:r>
          </a:p>
          <a:p>
            <a:r>
              <a:rPr lang="en-US" dirty="0" smtClean="0"/>
              <a:t>Shock</a:t>
            </a:r>
            <a:endParaRPr lang="en-US" dirty="0" smtClean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60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Shock</a:t>
            </a:r>
            <a:endParaRPr lang="en-GB" alt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2</a:t>
            </a:fld>
            <a:endParaRPr lang="en-GB" altLang="en-US" dirty="0"/>
          </a:p>
          <a:p>
            <a:r>
              <a:rPr lang="en-GB" altLang="en-US" dirty="0" smtClean="0"/>
              <a:t>FAD,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>
          <a:xfrm>
            <a:off x="685800" y="1465263"/>
            <a:ext cx="7478713" cy="4778375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dirty="0" smtClean="0"/>
              <a:t>Inadequate circulation</a:t>
            </a:r>
          </a:p>
          <a:p>
            <a:pPr lvl="1"/>
            <a:r>
              <a:rPr lang="en-US" altLang="en-US" dirty="0" smtClean="0"/>
              <a:t>tissue damage due to inadequate oxygenation and waste removal</a:t>
            </a:r>
          </a:p>
          <a:p>
            <a:pPr lvl="1"/>
            <a:r>
              <a:rPr lang="en-US" altLang="en-US" dirty="0" smtClean="0"/>
              <a:t>life-threatening</a:t>
            </a:r>
          </a:p>
          <a:p>
            <a:r>
              <a:rPr lang="en-US" altLang="en-US" dirty="0" smtClean="0"/>
              <a:t>Consider in </a:t>
            </a:r>
            <a:r>
              <a:rPr lang="en-US" altLang="en-US" i="1" dirty="0" smtClean="0">
                <a:solidFill>
                  <a:srgbClr val="FF0000"/>
                </a:solidFill>
              </a:rPr>
              <a:t>all</a:t>
            </a:r>
            <a:r>
              <a:rPr lang="en-US" altLang="en-US" dirty="0" smtClean="0"/>
              <a:t> major injuries</a:t>
            </a:r>
          </a:p>
          <a:p>
            <a:r>
              <a:rPr lang="en-US" altLang="en-US" dirty="0" smtClean="0"/>
              <a:t>Causes</a:t>
            </a:r>
          </a:p>
          <a:p>
            <a:pPr lvl="1"/>
            <a:r>
              <a:rPr lang="en-US" altLang="en-US" dirty="0" smtClean="0"/>
              <a:t>reduced blood volume (bleeding, burns, bruising, prolonged seasickness)</a:t>
            </a:r>
          </a:p>
          <a:p>
            <a:pPr lvl="1"/>
            <a:r>
              <a:rPr lang="en-US" altLang="en-US" dirty="0" smtClean="0"/>
              <a:t>massive dilation of blood vessels (fainting, hyperthermia)</a:t>
            </a:r>
          </a:p>
          <a:p>
            <a:pPr lvl="1"/>
            <a:r>
              <a:rPr lang="en-US" altLang="en-US" dirty="0" smtClean="0"/>
              <a:t>inadequate cardiac output (heart attack, pulmonary barotrauma)</a:t>
            </a:r>
          </a:p>
          <a:p>
            <a:pPr lvl="1"/>
            <a:r>
              <a:rPr lang="en-US" altLang="en-US" dirty="0" smtClean="0"/>
              <a:t>allergic reaction to drugs, food or stings</a:t>
            </a:r>
          </a:p>
          <a:p>
            <a:pPr lvl="1"/>
            <a:r>
              <a:rPr lang="en-US" altLang="en-US" dirty="0" smtClean="0"/>
              <a:t>removal from the water after prolonged immersion</a:t>
            </a: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3402437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5" grpId="0" build="p" bldLvl="3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Dealing with shock</a:t>
            </a:r>
            <a:endParaRPr lang="en-GB" alt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3</a:t>
            </a:fld>
            <a:endParaRPr lang="en-GB" altLang="en-US" dirty="0"/>
          </a:p>
          <a:p>
            <a:r>
              <a:rPr lang="en-GB" altLang="en-US" dirty="0" smtClean="0"/>
              <a:t>FAD,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11"/>
          <p:cNvSpPr txBox="1">
            <a:spLocks noChangeArrowheads="1"/>
          </p:cNvSpPr>
          <p:nvPr/>
        </p:nvSpPr>
        <p:spPr>
          <a:xfrm>
            <a:off x="685800" y="1497013"/>
            <a:ext cx="4867275" cy="5414303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1600" dirty="0" smtClean="0"/>
              <a:t>Signs &amp; symptoms</a:t>
            </a:r>
          </a:p>
          <a:p>
            <a:pPr lvl="1"/>
            <a:r>
              <a:rPr lang="en-US" altLang="en-US" sz="1600" dirty="0" smtClean="0"/>
              <a:t>weakness, dizziness</a:t>
            </a:r>
          </a:p>
          <a:p>
            <a:pPr lvl="1"/>
            <a:r>
              <a:rPr lang="en-US" altLang="en-US" sz="1600" dirty="0" smtClean="0"/>
              <a:t>pallor, sweating</a:t>
            </a:r>
          </a:p>
          <a:p>
            <a:pPr lvl="1"/>
            <a:r>
              <a:rPr lang="en-US" altLang="en-US" sz="1600" dirty="0" smtClean="0"/>
              <a:t>rapid pulse and breathing</a:t>
            </a:r>
          </a:p>
          <a:p>
            <a:pPr lvl="1"/>
            <a:r>
              <a:rPr lang="en-US" altLang="en-US" sz="1600" dirty="0" smtClean="0"/>
              <a:t>breathlessness, unconsciousness </a:t>
            </a:r>
          </a:p>
          <a:p>
            <a:r>
              <a:rPr lang="en-US" altLang="en-US" sz="1600" dirty="0" smtClean="0"/>
              <a:t>Treatment</a:t>
            </a:r>
          </a:p>
          <a:p>
            <a:pPr lvl="1"/>
            <a:r>
              <a:rPr lang="en-US" altLang="en-US" sz="1600" dirty="0" smtClean="0"/>
              <a:t>contact the emergency services</a:t>
            </a:r>
          </a:p>
          <a:p>
            <a:pPr lvl="1"/>
            <a:r>
              <a:rPr lang="en-US" altLang="en-US" sz="1600" dirty="0" smtClean="0">
                <a:solidFill>
                  <a:srgbClr val="FF0000"/>
                </a:solidFill>
              </a:rPr>
              <a:t>treat prime cause</a:t>
            </a:r>
          </a:p>
          <a:p>
            <a:pPr lvl="1"/>
            <a:r>
              <a:rPr lang="en-US" altLang="en-US" sz="1600" dirty="0" smtClean="0"/>
              <a:t>reassure, keep casualty quiet</a:t>
            </a:r>
          </a:p>
          <a:p>
            <a:pPr lvl="1"/>
            <a:r>
              <a:rPr lang="en-US" altLang="en-US" sz="1600" dirty="0" smtClean="0"/>
              <a:t>lay casualty down, legs raised (but </a:t>
            </a:r>
            <a:r>
              <a:rPr lang="en-US" altLang="en-US" sz="1600" i="1" dirty="0" smtClean="0">
                <a:solidFill>
                  <a:srgbClr val="FF0000"/>
                </a:solidFill>
              </a:rPr>
              <a:t>not</a:t>
            </a:r>
            <a:r>
              <a:rPr lang="en-US" altLang="en-US" sz="1600" dirty="0" smtClean="0"/>
              <a:t> for DCI or burst lung)</a:t>
            </a:r>
          </a:p>
          <a:p>
            <a:pPr lvl="1"/>
            <a:r>
              <a:rPr lang="en-US" altLang="en-US" sz="1600" dirty="0" smtClean="0"/>
              <a:t>keep warm and comfortable</a:t>
            </a:r>
          </a:p>
          <a:p>
            <a:pPr lvl="1"/>
            <a:r>
              <a:rPr lang="en-US" altLang="en-US" sz="1600" dirty="0" smtClean="0"/>
              <a:t>administer oxygen</a:t>
            </a:r>
          </a:p>
          <a:p>
            <a:pPr lvl="1"/>
            <a:r>
              <a:rPr lang="en-US" altLang="en-US" sz="1600" dirty="0" smtClean="0"/>
              <a:t>monitor condition</a:t>
            </a:r>
          </a:p>
          <a:p>
            <a:pPr lvl="1"/>
            <a:r>
              <a:rPr lang="en-US" altLang="en-US" sz="1600" dirty="0" smtClean="0"/>
              <a:t>give nil by mouth (</a:t>
            </a:r>
            <a:r>
              <a:rPr lang="en-US" altLang="en-US" sz="1600" i="1" dirty="0" smtClean="0">
                <a:solidFill>
                  <a:srgbClr val="FF0000"/>
                </a:solidFill>
              </a:rPr>
              <a:t>except</a:t>
            </a:r>
            <a:r>
              <a:rPr lang="en-US" altLang="en-US" sz="1600" dirty="0" smtClean="0"/>
              <a:t> for DCI)</a:t>
            </a:r>
            <a:endParaRPr lang="en-GB" altLang="en-US" sz="1600" dirty="0" smtClean="0"/>
          </a:p>
        </p:txBody>
      </p:sp>
      <p:pic>
        <p:nvPicPr>
          <p:cNvPr id="5" name="Picture 13" descr="DSCF134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3076" y="1401762"/>
            <a:ext cx="3333750" cy="4445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94232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5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build="p" bldLvl="4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Immersion shock</a:t>
            </a:r>
            <a:endParaRPr lang="en-GB" alt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4</a:t>
            </a:fld>
            <a:endParaRPr lang="en-GB" altLang="en-US" dirty="0"/>
          </a:p>
          <a:p>
            <a:r>
              <a:rPr lang="en-GB" altLang="en-US" dirty="0" smtClean="0"/>
              <a:t>FAD,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9"/>
          <p:cNvSpPr txBox="1">
            <a:spLocks noChangeArrowheads="1"/>
          </p:cNvSpPr>
          <p:nvPr/>
        </p:nvSpPr>
        <p:spPr>
          <a:xfrm>
            <a:off x="685800" y="1600200"/>
            <a:ext cx="4343400" cy="1974850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mtClean="0"/>
              <a:t>First aid</a:t>
            </a:r>
          </a:p>
          <a:p>
            <a:pPr lvl="1"/>
            <a:r>
              <a:rPr lang="en-US" altLang="en-US" smtClean="0"/>
              <a:t>keep casualty in horizontal attitude at </a:t>
            </a:r>
            <a:r>
              <a:rPr lang="en-US" altLang="en-US" i="1" smtClean="0">
                <a:solidFill>
                  <a:srgbClr val="FF0000"/>
                </a:solidFill>
              </a:rPr>
              <a:t>all</a:t>
            </a:r>
            <a:r>
              <a:rPr lang="en-US" altLang="en-US" smtClean="0"/>
              <a:t> times</a:t>
            </a:r>
          </a:p>
          <a:p>
            <a:pPr lvl="1"/>
            <a:r>
              <a:rPr lang="en-US" altLang="en-US" smtClean="0"/>
              <a:t>discourage </a:t>
            </a:r>
            <a:r>
              <a:rPr lang="en-US" altLang="en-US" i="1" smtClean="0">
                <a:solidFill>
                  <a:srgbClr val="FF0000"/>
                </a:solidFill>
              </a:rPr>
              <a:t>any</a:t>
            </a:r>
            <a:r>
              <a:rPr lang="en-US" altLang="en-US" smtClean="0"/>
              <a:t> movement or activity by the casualty</a:t>
            </a:r>
          </a:p>
          <a:p>
            <a:pPr lvl="1"/>
            <a:r>
              <a:rPr lang="en-US" altLang="en-US" smtClean="0"/>
              <a:t>other actions as for shock</a:t>
            </a:r>
            <a:endParaRPr lang="en-GB" altLang="en-US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lum brigh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8227" y="2471738"/>
            <a:ext cx="4299698" cy="3055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89803" dir="2700000" algn="ctr" rotWithShape="0">
                    <a:srgbClr val="777777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79310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build="p" bldLvl="4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Summary</a:t>
            </a:r>
            <a:endParaRPr lang="en-GB" alt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5</a:t>
            </a:fld>
            <a:endParaRPr lang="en-GB" altLang="en-US" dirty="0"/>
          </a:p>
          <a:p>
            <a:r>
              <a:rPr lang="en-GB" altLang="en-US" dirty="0" smtClean="0"/>
              <a:t>FAD,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>
          <a:xfrm>
            <a:off x="685800" y="1600200"/>
            <a:ext cx="6180138" cy="3833813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dirty="0" smtClean="0"/>
              <a:t>Caused by inadequate circulation </a:t>
            </a:r>
          </a:p>
          <a:p>
            <a:r>
              <a:rPr lang="en-GB" altLang="en-US" dirty="0" smtClean="0"/>
              <a:t>Life-threatening condition</a:t>
            </a:r>
          </a:p>
          <a:p>
            <a:r>
              <a:rPr lang="en-GB" altLang="en-US" dirty="0" smtClean="0"/>
              <a:t>Expect in all major injury cases</a:t>
            </a:r>
          </a:p>
          <a:p>
            <a:r>
              <a:rPr lang="en-GB" altLang="en-US" dirty="0" smtClean="0"/>
              <a:t>Treat prime cause</a:t>
            </a:r>
          </a:p>
          <a:p>
            <a:r>
              <a:rPr lang="en-GB" altLang="en-US" dirty="0" smtClean="0"/>
              <a:t>Legs raised, O</a:t>
            </a:r>
            <a:r>
              <a:rPr lang="en-GB" altLang="en-US" baseline="-25000" dirty="0" smtClean="0"/>
              <a:t>2</a:t>
            </a:r>
            <a:r>
              <a:rPr lang="en-GB" altLang="en-US" dirty="0" smtClean="0"/>
              <a:t>, TLC, no fluids, evacuate</a:t>
            </a:r>
          </a:p>
          <a:p>
            <a:r>
              <a:rPr lang="en-GB" altLang="en-US" dirty="0" smtClean="0"/>
              <a:t>Special cases</a:t>
            </a:r>
          </a:p>
          <a:p>
            <a:pPr lvl="1"/>
            <a:r>
              <a:rPr lang="en-GB" altLang="en-US" dirty="0" smtClean="0"/>
              <a:t>immersion shock</a:t>
            </a:r>
          </a:p>
          <a:p>
            <a:pPr lvl="1"/>
            <a:r>
              <a:rPr lang="en-GB" altLang="en-US" dirty="0" smtClean="0"/>
              <a:t>DCI</a:t>
            </a:r>
          </a:p>
          <a:p>
            <a:endParaRPr lang="en-GB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66398557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build="p" bldLvl="2"/>
    </p:bldLst>
  </p:timing>
</p:sld>
</file>

<file path=ppt/theme/theme1.xml><?xml version="1.0" encoding="utf-8"?>
<a:theme xmlns:a="http://schemas.openxmlformats.org/drawingml/2006/main" name="BSAC VA template">
  <a:themeElements>
    <a:clrScheme name="Custom 1">
      <a:dk1>
        <a:srgbClr val="4D565A"/>
      </a:dk1>
      <a:lt1>
        <a:srgbClr val="FFFFFF"/>
      </a:lt1>
      <a:dk2>
        <a:srgbClr val="22398B"/>
      </a:dk2>
      <a:lt2>
        <a:srgbClr val="E1E2E0"/>
      </a:lt2>
      <a:accent1>
        <a:srgbClr val="E30613"/>
      </a:accent1>
      <a:accent2>
        <a:srgbClr val="4D565A"/>
      </a:accent2>
      <a:accent3>
        <a:srgbClr val="36BCEE"/>
      </a:accent3>
      <a:accent4>
        <a:srgbClr val="08509F"/>
      </a:accent4>
      <a:accent5>
        <a:srgbClr val="EE7326"/>
      </a:accent5>
      <a:accent6>
        <a:srgbClr val="FFFFFF"/>
      </a:accent6>
      <a:hlink>
        <a:srgbClr val="D20729"/>
      </a:hlink>
      <a:folHlink>
        <a:srgbClr val="009CD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T1 - Adapting to the underwater world" id="{0448AFD3-8565-BC4A-B0F7-C625E2068B3E}" vid="{965E5650-8DB6-F146-9308-396E72EFDF2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BSAC VAs</Template>
  <TotalTime>685</TotalTime>
  <Words>225</Words>
  <Application>Microsoft Office PowerPoint</Application>
  <PresentationFormat>On-screen Show (4:3)</PresentationFormat>
  <Paragraphs>54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BSAC VA template</vt:lpstr>
      <vt:lpstr>PowerPoint Presentation</vt:lpstr>
      <vt:lpstr>Shock</vt:lpstr>
      <vt:lpstr>Dealing with shock</vt:lpstr>
      <vt:lpstr>Immersion shock</vt:lpstr>
      <vt:lpstr>Summary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Adapting to the underwater world</dc:title>
  <dc:creator>Chris Smith</dc:creator>
  <cp:lastModifiedBy>Alberts Phil</cp:lastModifiedBy>
  <cp:revision>88</cp:revision>
  <cp:lastPrinted>2017-07-20T11:49:36Z</cp:lastPrinted>
  <dcterms:created xsi:type="dcterms:W3CDTF">2017-05-21T08:18:40Z</dcterms:created>
  <dcterms:modified xsi:type="dcterms:W3CDTF">2017-09-27T16:19:11Z</dcterms:modified>
</cp:coreProperties>
</file>