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02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First Aid for Divers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upload.wikimedia.org/wikipedia/commons/f/f0/Cyanea_kils.jpg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07" y="-126844"/>
            <a:ext cx="9282796" cy="697520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845" y="3013154"/>
            <a:ext cx="2640357" cy="2157001"/>
          </a:xfrm>
        </p:spPr>
        <p:txBody>
          <a:bodyPr/>
          <a:lstStyle/>
          <a:p>
            <a:r>
              <a:rPr lang="en-US" dirty="0" smtClean="0"/>
              <a:t>First Aid for Divers</a:t>
            </a:r>
          </a:p>
          <a:p>
            <a:r>
              <a:rPr lang="en-US" dirty="0" smtClean="0"/>
              <a:t>Other Conditions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Contents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438275"/>
            <a:ext cx="4343400" cy="517064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400" dirty="0" smtClean="0"/>
              <a:t>Barotrauma</a:t>
            </a:r>
          </a:p>
          <a:p>
            <a:pPr lvl="1"/>
            <a:r>
              <a:rPr lang="en-GB" altLang="en-US" sz="1400" dirty="0" smtClean="0"/>
              <a:t>mask squeeze</a:t>
            </a:r>
          </a:p>
          <a:p>
            <a:pPr lvl="1"/>
            <a:r>
              <a:rPr lang="en-GB" altLang="en-US" sz="1400" dirty="0" smtClean="0"/>
              <a:t>ear problems</a:t>
            </a:r>
          </a:p>
          <a:p>
            <a:pPr lvl="1"/>
            <a:r>
              <a:rPr lang="en-GB" altLang="en-US" sz="1400" dirty="0" smtClean="0"/>
              <a:t>sinus problems</a:t>
            </a:r>
          </a:p>
          <a:p>
            <a:pPr lvl="1"/>
            <a:r>
              <a:rPr lang="en-GB" altLang="en-US" sz="1400" dirty="0" smtClean="0"/>
              <a:t>teeth</a:t>
            </a:r>
          </a:p>
          <a:p>
            <a:r>
              <a:rPr lang="en-GB" altLang="en-US" sz="1400" dirty="0" smtClean="0"/>
              <a:t>Life-threatening conditions</a:t>
            </a:r>
          </a:p>
          <a:p>
            <a:pPr lvl="1"/>
            <a:r>
              <a:rPr lang="en-GB" altLang="en-US" sz="1400" dirty="0" smtClean="0"/>
              <a:t>severe head injury</a:t>
            </a:r>
          </a:p>
          <a:p>
            <a:pPr lvl="1"/>
            <a:r>
              <a:rPr lang="en-GB" altLang="en-US" sz="1400" dirty="0" smtClean="0"/>
              <a:t>stroke</a:t>
            </a:r>
          </a:p>
          <a:p>
            <a:pPr lvl="1"/>
            <a:r>
              <a:rPr lang="en-GB" altLang="en-US" sz="1400" dirty="0" smtClean="0"/>
              <a:t>heart attack</a:t>
            </a:r>
          </a:p>
          <a:p>
            <a:pPr lvl="1"/>
            <a:r>
              <a:rPr lang="en-GB" altLang="en-US" sz="1400" dirty="0" smtClean="0"/>
              <a:t>blast injury</a:t>
            </a:r>
          </a:p>
          <a:p>
            <a:r>
              <a:rPr lang="en-GB" altLang="en-US" sz="1400" dirty="0" smtClean="0"/>
              <a:t>Others</a:t>
            </a:r>
          </a:p>
          <a:p>
            <a:pPr lvl="1"/>
            <a:r>
              <a:rPr lang="en-GB" altLang="en-US" sz="1400" dirty="0" smtClean="0"/>
              <a:t>stings from sea creatures</a:t>
            </a:r>
          </a:p>
          <a:p>
            <a:pPr lvl="1"/>
            <a:r>
              <a:rPr lang="en-GB" altLang="en-US" sz="1400" dirty="0" smtClean="0"/>
              <a:t>seasickness</a:t>
            </a:r>
          </a:p>
          <a:p>
            <a:pPr lvl="1"/>
            <a:r>
              <a:rPr lang="en-GB" altLang="en-US" sz="1400" dirty="0" smtClean="0"/>
              <a:t>hypothermia</a:t>
            </a:r>
          </a:p>
          <a:p>
            <a:pPr lvl="1"/>
            <a:r>
              <a:rPr lang="en-GB" altLang="en-US" sz="1400" dirty="0" smtClean="0"/>
              <a:t>hyperthermia and exhaustion</a:t>
            </a:r>
            <a:endParaRPr lang="en-GB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Mask squeeze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714875" cy="321627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Inadequate equalisation on descent</a:t>
            </a:r>
          </a:p>
          <a:p>
            <a:pPr lvl="1"/>
            <a:r>
              <a:rPr lang="en-GB" altLang="en-US" dirty="0" smtClean="0"/>
              <a:t>bruised / swollen facial tissues</a:t>
            </a:r>
          </a:p>
          <a:p>
            <a:pPr lvl="1"/>
            <a:r>
              <a:rPr lang="en-GB" altLang="en-US" dirty="0" smtClean="0"/>
              <a:t>bruised / haemorrhaged eyes</a:t>
            </a:r>
          </a:p>
          <a:p>
            <a:pPr lvl="1"/>
            <a:r>
              <a:rPr lang="en-GB" altLang="en-US" dirty="0" smtClean="0"/>
              <a:t>self healing</a:t>
            </a:r>
          </a:p>
          <a:p>
            <a:r>
              <a:rPr lang="en-GB" altLang="en-US" dirty="0" smtClean="0"/>
              <a:t>Treatment</a:t>
            </a:r>
          </a:p>
          <a:p>
            <a:pPr lvl="1"/>
            <a:r>
              <a:rPr lang="en-GB" altLang="en-US" dirty="0" smtClean="0"/>
              <a:t>reassurance</a:t>
            </a:r>
          </a:p>
          <a:p>
            <a:pPr lvl="1"/>
            <a:r>
              <a:rPr lang="en-GB" altLang="en-US" dirty="0" smtClean="0"/>
              <a:t>medical attention if painful</a:t>
            </a:r>
          </a:p>
          <a:p>
            <a:pPr lvl="1"/>
            <a:r>
              <a:rPr lang="en-GB" altLang="en-US" dirty="0" smtClean="0"/>
              <a:t>refrain from diving until clear</a:t>
            </a:r>
            <a:endParaRPr lang="en-GB" altLang="en-US" dirty="0" smtClean="0"/>
          </a:p>
        </p:txBody>
      </p:sp>
      <p:pic>
        <p:nvPicPr>
          <p:cNvPr id="5" name="Picture 5" descr="Photograph of &quot;mask-squeezed&quot; eye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314" y="2025412"/>
            <a:ext cx="4174299" cy="262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58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Ear problems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95325" y="1428750"/>
            <a:ext cx="5287963" cy="536557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1800" dirty="0" smtClean="0"/>
              <a:t>Structure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Causes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inadequate ear clearing on descent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tight hood on descent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blocked </a:t>
            </a:r>
            <a:r>
              <a:rPr lang="en-GB" altLang="en-US" sz="1800" dirty="0" err="1" smtClean="0"/>
              <a:t>eustachian</a:t>
            </a:r>
            <a:r>
              <a:rPr lang="en-GB" altLang="en-US" sz="1800" dirty="0" smtClean="0"/>
              <a:t> tube on ascent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Signs and symptoms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pain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dizziness / vertigo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hearing disturbances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deafness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bleeding from ear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Treatment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cover ear and allow drainage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refrain from diving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medical attention for deafness, or if unresolved</a:t>
            </a:r>
            <a:endParaRPr lang="en-GB" altLang="en-US" sz="18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88" y="2330450"/>
            <a:ext cx="2565400" cy="241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5"/>
          <p:cNvSpPr>
            <a:spLocks noChangeAspect="1" noChangeArrowheads="1"/>
          </p:cNvSpPr>
          <p:nvPr/>
        </p:nvSpPr>
        <p:spPr bwMode="auto">
          <a:xfrm>
            <a:off x="6938963" y="1819275"/>
            <a:ext cx="954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1400" b="1">
                <a:solidFill>
                  <a:srgbClr val="FF0000"/>
                </a:solidFill>
              </a:rPr>
              <a:t>Inner Ear</a:t>
            </a:r>
          </a:p>
        </p:txBody>
      </p:sp>
      <p:sp>
        <p:nvSpPr>
          <p:cNvPr id="8" name="Line 16"/>
          <p:cNvSpPr>
            <a:spLocks noChangeAspect="1" noChangeShapeType="1"/>
          </p:cNvSpPr>
          <p:nvPr/>
        </p:nvSpPr>
        <p:spPr bwMode="auto">
          <a:xfrm rot="16036938" flipH="1">
            <a:off x="7025481" y="2664619"/>
            <a:ext cx="100647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Rectangle 22"/>
          <p:cNvSpPr>
            <a:spLocks noChangeAspect="1" noChangeArrowheads="1"/>
          </p:cNvSpPr>
          <p:nvPr/>
        </p:nvSpPr>
        <p:spPr bwMode="auto">
          <a:xfrm>
            <a:off x="5494338" y="4725988"/>
            <a:ext cx="985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1400" b="1">
                <a:solidFill>
                  <a:srgbClr val="FF5050"/>
                </a:solidFill>
              </a:rPr>
              <a:t>Ear Drum</a:t>
            </a:r>
          </a:p>
        </p:txBody>
      </p:sp>
      <p:sp>
        <p:nvSpPr>
          <p:cNvPr id="10" name="Line 23"/>
          <p:cNvSpPr>
            <a:spLocks noChangeAspect="1" noChangeShapeType="1"/>
          </p:cNvSpPr>
          <p:nvPr/>
        </p:nvSpPr>
        <p:spPr bwMode="auto">
          <a:xfrm rot="20080810" flipH="1">
            <a:off x="6284913" y="3973513"/>
            <a:ext cx="1227137" cy="646112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Rectangle 28"/>
          <p:cNvSpPr>
            <a:spLocks noChangeAspect="1" noChangeArrowheads="1"/>
          </p:cNvSpPr>
          <p:nvPr/>
        </p:nvSpPr>
        <p:spPr bwMode="auto">
          <a:xfrm>
            <a:off x="6905625" y="4792663"/>
            <a:ext cx="1600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1400" b="1">
                <a:solidFill>
                  <a:srgbClr val="FF5050"/>
                </a:solidFill>
              </a:rPr>
              <a:t>Eustachian Tube</a:t>
            </a:r>
          </a:p>
        </p:txBody>
      </p:sp>
      <p:sp>
        <p:nvSpPr>
          <p:cNvPr id="12" name="Line 29"/>
          <p:cNvSpPr>
            <a:spLocks noChangeAspect="1" noChangeShapeType="1"/>
          </p:cNvSpPr>
          <p:nvPr/>
        </p:nvSpPr>
        <p:spPr bwMode="auto">
          <a:xfrm rot="6634986">
            <a:off x="7504907" y="4452143"/>
            <a:ext cx="603250" cy="201613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016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6" grpId="0" uiExpand="1"/>
      <p:bldP spid="8" grpId="0" uiExpand="1" animBg="1"/>
      <p:bldP spid="9" grpId="0" uiExpand="1"/>
      <p:bldP spid="10" grpId="0" uiExpand="1" animBg="1"/>
      <p:bldP spid="11" grpId="0" uiExpand="1"/>
      <p:bldP spid="12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Sinus problems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5800" y="1600200"/>
            <a:ext cx="4343400" cy="337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4699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chemeClr val="accent2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sz="2000" b="1">
                <a:solidFill>
                  <a:schemeClr val="accent2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</a:p>
          <a:p>
            <a:r>
              <a:rPr lang="en-US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diving with a cold</a:t>
            </a:r>
          </a:p>
          <a:p>
            <a:r>
              <a:rPr lang="en-US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 and symptoms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in the mask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sinus pain</a:t>
            </a:r>
          </a:p>
          <a:p>
            <a:r>
              <a:rPr lang="en-US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painkillers</a:t>
            </a:r>
          </a:p>
          <a:p>
            <a:pPr marL="252000" lvl="1" indent="-25200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attention if severe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4191000"/>
            <a:ext cx="159861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443413" y="1676400"/>
            <a:ext cx="1611018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chemeClr val="accent2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sz="2000" b="1">
                <a:solidFill>
                  <a:schemeClr val="accent2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/>
            <a:r>
              <a:rPr lang="en-US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Dive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445000" y="3200400"/>
            <a:ext cx="1625445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chemeClr val="accent2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8000"/>
              </a:buClr>
              <a:buFont typeface="Arial" charset="0"/>
              <a:buChar char="○"/>
              <a:defRPr sz="2000" b="1">
                <a:solidFill>
                  <a:schemeClr val="accent2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993300"/>
              </a:buClr>
              <a:buFont typeface="Symbol" pitchFamily="18" charset="2"/>
              <a:buChar char="*"/>
              <a:defRPr>
                <a:solidFill>
                  <a:schemeClr val="accent2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/>
            <a:r>
              <a:rPr lang="en-US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Dive</a:t>
            </a:r>
          </a:p>
        </p:txBody>
      </p:sp>
      <p:grpSp>
        <p:nvGrpSpPr>
          <p:cNvPr id="9" name="Group 52"/>
          <p:cNvGrpSpPr>
            <a:grpSpLocks/>
          </p:cNvGrpSpPr>
          <p:nvPr/>
        </p:nvGrpSpPr>
        <p:grpSpPr bwMode="auto">
          <a:xfrm>
            <a:off x="4292600" y="4635500"/>
            <a:ext cx="3581400" cy="1279525"/>
            <a:chOff x="2784" y="3216"/>
            <a:chExt cx="2256" cy="806"/>
          </a:xfrm>
        </p:grpSpPr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2784" y="3696"/>
              <a:ext cx="13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 dirty="0"/>
                <a:t>Bleeding into nasal passage</a:t>
              </a:r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4032" y="4014"/>
              <a:ext cx="10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4032" y="3216"/>
              <a:ext cx="1008" cy="798"/>
              <a:chOff x="3984" y="1680"/>
              <a:chExt cx="1152" cy="912"/>
            </a:xfrm>
          </p:grpSpPr>
          <p:pic>
            <p:nvPicPr>
              <p:cNvPr id="15" name="Picture 1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84" y="1680"/>
                <a:ext cx="1152" cy="912"/>
              </a:xfrm>
              <a:prstGeom prst="rect">
                <a:avLst/>
              </a:prstGeom>
              <a:solidFill>
                <a:srgbClr val="FFFF99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Text Box 16"/>
              <p:cNvSpPr txBox="1">
                <a:spLocks noChangeArrowheads="1"/>
              </p:cNvSpPr>
              <p:nvPr/>
            </p:nvSpPr>
            <p:spPr bwMode="auto">
              <a:xfrm>
                <a:off x="4301" y="1872"/>
                <a:ext cx="310" cy="219"/>
              </a:xfrm>
              <a:prstGeom prst="rect">
                <a:avLst/>
              </a:prstGeom>
              <a:solidFill>
                <a:srgbClr val="FFFF99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8000"/>
                  </a:buClr>
                  <a:buFont typeface="Arial" charset="0"/>
                  <a:buChar char="○"/>
                  <a:defRPr sz="2000" b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993300"/>
                  </a:buClr>
                  <a:buFont typeface="Symbol" pitchFamily="18" charset="2"/>
                  <a:buChar char="*"/>
                  <a:defRPr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en-US" sz="1400" b="0"/>
                  <a:t>Air</a:t>
                </a:r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4032" y="2592"/>
                <a:ext cx="11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5136" y="1680"/>
                <a:ext cx="0" cy="9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777777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80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4032" y="3216"/>
              <a:ext cx="1008" cy="79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 flipV="1">
              <a:off x="3792" y="3792"/>
              <a:ext cx="912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19" name="Group 49"/>
          <p:cNvGrpSpPr>
            <a:grpSpLocks/>
          </p:cNvGrpSpPr>
          <p:nvPr/>
        </p:nvGrpSpPr>
        <p:grpSpPr bwMode="auto">
          <a:xfrm>
            <a:off x="4521200" y="1676400"/>
            <a:ext cx="3562350" cy="1266825"/>
            <a:chOff x="2928" y="1296"/>
            <a:chExt cx="2244" cy="798"/>
          </a:xfrm>
        </p:grpSpPr>
        <p:sp>
          <p:nvSpPr>
            <p:cNvPr id="20" name="Text Box 23"/>
            <p:cNvSpPr txBox="1">
              <a:spLocks noChangeArrowheads="1"/>
            </p:cNvSpPr>
            <p:nvPr/>
          </p:nvSpPr>
          <p:spPr bwMode="auto">
            <a:xfrm>
              <a:off x="2928" y="1776"/>
              <a:ext cx="12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 dirty="0"/>
                <a:t>Mucous membrane</a:t>
              </a:r>
            </a:p>
          </p:txBody>
        </p:sp>
        <p:pic>
          <p:nvPicPr>
            <p:cNvPr id="21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1296"/>
              <a:ext cx="1008" cy="798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22" name="Text Box 26"/>
            <p:cNvSpPr txBox="1">
              <a:spLocks noChangeArrowheads="1"/>
            </p:cNvSpPr>
            <p:nvPr/>
          </p:nvSpPr>
          <p:spPr bwMode="auto">
            <a:xfrm>
              <a:off x="4267" y="1506"/>
              <a:ext cx="2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/>
                <a:t>Air</a:t>
              </a: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>
              <a:off x="4032" y="2094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5040" y="1296"/>
              <a:ext cx="0" cy="7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5" name="Rectangle 29"/>
            <p:cNvSpPr>
              <a:spLocks noChangeArrowheads="1"/>
            </p:cNvSpPr>
            <p:nvPr/>
          </p:nvSpPr>
          <p:spPr bwMode="auto">
            <a:xfrm>
              <a:off x="4032" y="1296"/>
              <a:ext cx="1008" cy="79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>
              <a:off x="4032" y="2094"/>
              <a:ext cx="10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 flipV="1">
              <a:off x="3936" y="1728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28" name="Group 32"/>
            <p:cNvGrpSpPr>
              <a:grpSpLocks/>
            </p:cNvGrpSpPr>
            <p:nvPr/>
          </p:nvGrpSpPr>
          <p:grpSpPr bwMode="auto">
            <a:xfrm>
              <a:off x="4560" y="1680"/>
              <a:ext cx="612" cy="384"/>
              <a:chOff x="4560" y="1536"/>
              <a:chExt cx="612" cy="384"/>
            </a:xfrm>
          </p:grpSpPr>
          <p:sp>
            <p:nvSpPr>
              <p:cNvPr id="29" name="Text Box 33"/>
              <p:cNvSpPr txBox="1">
                <a:spLocks noChangeArrowheads="1"/>
              </p:cNvSpPr>
              <p:nvPr/>
            </p:nvSpPr>
            <p:spPr bwMode="auto">
              <a:xfrm>
                <a:off x="4560" y="1728"/>
                <a:ext cx="61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8000"/>
                  </a:buClr>
                  <a:buFont typeface="Arial" charset="0"/>
                  <a:buChar char="○"/>
                  <a:defRPr sz="2000" b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993300"/>
                  </a:buClr>
                  <a:buFont typeface="Symbol" pitchFamily="18" charset="2"/>
                  <a:buChar char="*"/>
                  <a:defRPr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en-US" sz="1400" b="0"/>
                  <a:t>Block</a:t>
                </a:r>
              </a:p>
            </p:txBody>
          </p:sp>
          <p:sp>
            <p:nvSpPr>
              <p:cNvPr id="30" name="Line 34"/>
              <p:cNvSpPr>
                <a:spLocks noChangeShapeType="1"/>
              </p:cNvSpPr>
              <p:nvPr/>
            </p:nvSpPr>
            <p:spPr bwMode="auto">
              <a:xfrm flipH="1" flipV="1">
                <a:off x="4704" y="1536"/>
                <a:ext cx="144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grpSp>
        <p:nvGrpSpPr>
          <p:cNvPr id="31" name="Group 50"/>
          <p:cNvGrpSpPr>
            <a:grpSpLocks/>
          </p:cNvGrpSpPr>
          <p:nvPr/>
        </p:nvGrpSpPr>
        <p:grpSpPr bwMode="auto">
          <a:xfrm>
            <a:off x="4368800" y="3124200"/>
            <a:ext cx="3546475" cy="1524000"/>
            <a:chOff x="2832" y="2256"/>
            <a:chExt cx="2234" cy="960"/>
          </a:xfrm>
        </p:grpSpPr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2832" y="2640"/>
              <a:ext cx="124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 dirty="0"/>
                <a:t>Membrane swelling</a:t>
              </a:r>
            </a:p>
          </p:txBody>
        </p:sp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2880" y="3024"/>
              <a:ext cx="115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 dirty="0"/>
                <a:t>Membrane rupture</a:t>
              </a:r>
            </a:p>
          </p:txBody>
        </p:sp>
        <p:pic>
          <p:nvPicPr>
            <p:cNvPr id="34" name="Picture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2256"/>
              <a:ext cx="1034" cy="798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4267" y="2382"/>
              <a:ext cx="2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/>
                <a:t>Air</a:t>
              </a:r>
            </a:p>
          </p:txBody>
        </p:sp>
        <p:sp>
          <p:nvSpPr>
            <p:cNvPr id="36" name="Line 41"/>
            <p:cNvSpPr>
              <a:spLocks noChangeShapeType="1"/>
            </p:cNvSpPr>
            <p:nvPr/>
          </p:nvSpPr>
          <p:spPr bwMode="auto">
            <a:xfrm>
              <a:off x="4032" y="3054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>
              <a:off x="5040" y="2256"/>
              <a:ext cx="0" cy="7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Rectangle 43"/>
            <p:cNvSpPr>
              <a:spLocks noChangeArrowheads="1"/>
            </p:cNvSpPr>
            <p:nvPr/>
          </p:nvSpPr>
          <p:spPr bwMode="auto">
            <a:xfrm>
              <a:off x="4032" y="2256"/>
              <a:ext cx="1008" cy="79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Line 44"/>
            <p:cNvSpPr>
              <a:spLocks noChangeShapeType="1"/>
            </p:cNvSpPr>
            <p:nvPr/>
          </p:nvSpPr>
          <p:spPr bwMode="auto">
            <a:xfrm>
              <a:off x="4032" y="3054"/>
              <a:ext cx="10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Line 45"/>
            <p:cNvSpPr>
              <a:spLocks noChangeShapeType="1"/>
            </p:cNvSpPr>
            <p:nvPr/>
          </p:nvSpPr>
          <p:spPr bwMode="auto">
            <a:xfrm flipV="1">
              <a:off x="3936" y="2784"/>
              <a:ext cx="528" cy="24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1" name="Line 46"/>
            <p:cNvSpPr>
              <a:spLocks noChangeShapeType="1"/>
            </p:cNvSpPr>
            <p:nvPr/>
          </p:nvSpPr>
          <p:spPr bwMode="auto">
            <a:xfrm flipV="1">
              <a:off x="3888" y="2448"/>
              <a:ext cx="336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2" name="Text Box 47"/>
            <p:cNvSpPr txBox="1">
              <a:spLocks noChangeArrowheads="1"/>
            </p:cNvSpPr>
            <p:nvPr/>
          </p:nvSpPr>
          <p:spPr bwMode="auto">
            <a:xfrm>
              <a:off x="4608" y="2784"/>
              <a:ext cx="43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Font typeface="Arial" charset="0"/>
                <a:buChar char="○"/>
                <a:defRPr sz="2000" b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Symbol" pitchFamily="18" charset="2"/>
                <a:buChar char="*"/>
                <a:defRPr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400" b="0"/>
                <a:t>Blood</a:t>
              </a:r>
            </a:p>
          </p:txBody>
        </p:sp>
        <p:sp>
          <p:nvSpPr>
            <p:cNvPr id="43" name="Line 48"/>
            <p:cNvSpPr>
              <a:spLocks noChangeShapeType="1"/>
            </p:cNvSpPr>
            <p:nvPr/>
          </p:nvSpPr>
          <p:spPr bwMode="auto">
            <a:xfrm flipH="1" flipV="1">
              <a:off x="4464" y="2592"/>
              <a:ext cx="336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73801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 autoUpdateAnimBg="0"/>
      <p:bldP spid="6" grpId="0" autoUpdateAnimBg="0"/>
      <p:bldP spid="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Teeth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4946650" cy="44719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Cause</a:t>
            </a:r>
          </a:p>
          <a:p>
            <a:pPr lvl="1"/>
            <a:r>
              <a:rPr lang="en-GB" altLang="en-US" dirty="0" smtClean="0"/>
              <a:t>air pockets trapped behind fillings</a:t>
            </a:r>
          </a:p>
          <a:p>
            <a:pPr lvl="1"/>
            <a:r>
              <a:rPr lang="en-GB" altLang="en-US" dirty="0" smtClean="0"/>
              <a:t>cavities with narrow openings</a:t>
            </a:r>
          </a:p>
          <a:p>
            <a:r>
              <a:rPr lang="en-GB" altLang="en-US" dirty="0" smtClean="0"/>
              <a:t>Signs &amp; symptoms</a:t>
            </a:r>
          </a:p>
          <a:p>
            <a:pPr lvl="1"/>
            <a:r>
              <a:rPr lang="en-GB" altLang="en-US" dirty="0" smtClean="0"/>
              <a:t>pain during ascent / descent</a:t>
            </a:r>
          </a:p>
          <a:p>
            <a:pPr lvl="1"/>
            <a:r>
              <a:rPr lang="en-GB" altLang="en-US" dirty="0" smtClean="0"/>
              <a:t>dislodged fillings / split tooth</a:t>
            </a:r>
          </a:p>
          <a:p>
            <a:pPr lvl="1"/>
            <a:r>
              <a:rPr lang="en-GB" altLang="en-US" dirty="0" smtClean="0"/>
              <a:t>bleeding from gums</a:t>
            </a:r>
          </a:p>
          <a:p>
            <a:r>
              <a:rPr lang="en-GB" altLang="en-US" dirty="0" smtClean="0"/>
              <a:t>Treatment</a:t>
            </a:r>
          </a:p>
          <a:p>
            <a:pPr lvl="1"/>
            <a:r>
              <a:rPr lang="en-GB" altLang="en-US" dirty="0" smtClean="0"/>
              <a:t>painkillers</a:t>
            </a:r>
          </a:p>
          <a:p>
            <a:pPr lvl="1"/>
            <a:r>
              <a:rPr lang="en-GB" altLang="en-US" dirty="0" smtClean="0"/>
              <a:t>pad to prevent further damage</a:t>
            </a:r>
          </a:p>
          <a:p>
            <a:pPr lvl="1"/>
            <a:r>
              <a:rPr lang="en-GB" altLang="en-US" dirty="0" smtClean="0"/>
              <a:t>refer to dentist</a:t>
            </a:r>
          </a:p>
          <a:p>
            <a:endParaRPr lang="en-US" altLang="en-US" dirty="0" smtClean="0"/>
          </a:p>
        </p:txBody>
      </p:sp>
      <p:pic>
        <p:nvPicPr>
          <p:cNvPr id="5" name="Picture 10" descr="ToothS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13" y="1638300"/>
            <a:ext cx="3468687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228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Severe head injury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476375"/>
            <a:ext cx="7381875" cy="554254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1800" dirty="0" smtClean="0"/>
              <a:t>Signs and symptoms – blow to head plus: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headache worsens, or lasts over 6 hours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extreme or persistent sleepiness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two or more bouts of vomiting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unconsciousness, however brief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unequal pupil size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straw coloured or blood stained fluid from nose or ears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severe dizziness or loss of balance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confusion or strange behaviour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problems with memory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unable to use part of body </a:t>
            </a:r>
            <a:r>
              <a:rPr lang="en-GB" altLang="en-US" sz="1800" dirty="0" err="1" smtClean="0"/>
              <a:t>eg</a:t>
            </a:r>
            <a:r>
              <a:rPr lang="en-GB" altLang="en-US" sz="1800" dirty="0" smtClean="0"/>
              <a:t>, arm or leg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difficulty seeing or double vision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slurred speech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unusual breathing patterns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ringing or deafness in one or both ears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seizure or fit</a:t>
            </a:r>
            <a:endParaRPr lang="en-GB" altLang="en-US" sz="1800" dirty="0" smtClean="0"/>
          </a:p>
        </p:txBody>
      </p:sp>
      <p:pic>
        <p:nvPicPr>
          <p:cNvPr id="5" name="Picture 4" descr="head inju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658938"/>
            <a:ext cx="3811588" cy="436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ead inju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3" y="3900488"/>
            <a:ext cx="19081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803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Severe head injury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4343400" cy="20955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Treatment</a:t>
            </a:r>
          </a:p>
          <a:p>
            <a:pPr lvl="1"/>
            <a:r>
              <a:rPr lang="en-GB" altLang="en-US" dirty="0" smtClean="0">
                <a:solidFill>
                  <a:srgbClr val="FF0000"/>
                </a:solidFill>
              </a:rPr>
              <a:t>immediate medical attention </a:t>
            </a:r>
          </a:p>
          <a:p>
            <a:pPr lvl="1"/>
            <a:r>
              <a:rPr lang="en-GB" altLang="en-US" dirty="0" smtClean="0"/>
              <a:t>give oxygen (divers only)</a:t>
            </a:r>
          </a:p>
          <a:p>
            <a:pPr lvl="1"/>
            <a:r>
              <a:rPr lang="en-GB" altLang="en-US" dirty="0" smtClean="0"/>
              <a:t>treat other injuries</a:t>
            </a:r>
          </a:p>
          <a:p>
            <a:pPr lvl="1"/>
            <a:r>
              <a:rPr lang="en-GB" altLang="en-US" dirty="0" smtClean="0"/>
              <a:t>do not dive or drive</a:t>
            </a:r>
          </a:p>
          <a:p>
            <a:pPr lvl="1"/>
            <a:endParaRPr lang="en-GB" altLang="en-US" dirty="0" smtClean="0"/>
          </a:p>
        </p:txBody>
      </p:sp>
      <p:pic>
        <p:nvPicPr>
          <p:cNvPr id="5" name="Picture 8" descr="Brain_injury_with_herniation_M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88" y="1658938"/>
            <a:ext cx="373538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133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Stroke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390650"/>
            <a:ext cx="6775450" cy="524502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600" dirty="0" smtClean="0"/>
              <a:t>Disruption of blood supply to brain</a:t>
            </a:r>
          </a:p>
          <a:p>
            <a:pPr lvl="1"/>
            <a:r>
              <a:rPr lang="en-GB" altLang="en-US" sz="1600" dirty="0" smtClean="0">
                <a:solidFill>
                  <a:srgbClr val="FF0000"/>
                </a:solidFill>
              </a:rPr>
              <a:t>F</a:t>
            </a:r>
            <a:r>
              <a:rPr lang="en-GB" altLang="en-US" sz="1600" dirty="0" smtClean="0"/>
              <a:t>ace</a:t>
            </a:r>
          </a:p>
          <a:p>
            <a:pPr lvl="1"/>
            <a:r>
              <a:rPr lang="en-GB" altLang="en-US" sz="1600" dirty="0" smtClean="0">
                <a:solidFill>
                  <a:srgbClr val="FF0000"/>
                </a:solidFill>
              </a:rPr>
              <a:t>A</a:t>
            </a:r>
            <a:r>
              <a:rPr lang="en-GB" altLang="en-US" sz="1600" dirty="0" smtClean="0"/>
              <a:t>rms</a:t>
            </a:r>
          </a:p>
          <a:p>
            <a:pPr lvl="1"/>
            <a:r>
              <a:rPr lang="en-GB" altLang="en-US" sz="1600" dirty="0" smtClean="0">
                <a:solidFill>
                  <a:srgbClr val="FF0000"/>
                </a:solidFill>
              </a:rPr>
              <a:t>S</a:t>
            </a:r>
            <a:r>
              <a:rPr lang="en-GB" altLang="en-US" sz="1600" dirty="0" smtClean="0"/>
              <a:t>peech</a:t>
            </a:r>
          </a:p>
          <a:p>
            <a:pPr lvl="1"/>
            <a:r>
              <a:rPr lang="en-GB" altLang="en-US" sz="1600" dirty="0" smtClean="0">
                <a:solidFill>
                  <a:srgbClr val="FF0000"/>
                </a:solidFill>
              </a:rPr>
              <a:t>T</a:t>
            </a:r>
            <a:r>
              <a:rPr lang="en-GB" altLang="en-US" sz="1600" dirty="0" smtClean="0"/>
              <a:t>ime</a:t>
            </a:r>
          </a:p>
          <a:p>
            <a:r>
              <a:rPr lang="en-GB" altLang="en-US" sz="1600" dirty="0" smtClean="0"/>
              <a:t>Other signs and symptoms</a:t>
            </a:r>
          </a:p>
          <a:p>
            <a:pPr lvl="1"/>
            <a:r>
              <a:rPr lang="en-GB" altLang="en-US" sz="1600" dirty="0" smtClean="0"/>
              <a:t>dizziness </a:t>
            </a:r>
          </a:p>
          <a:p>
            <a:pPr lvl="1"/>
            <a:r>
              <a:rPr lang="en-GB" altLang="en-US" sz="1600" dirty="0" smtClean="0"/>
              <a:t>communication problems</a:t>
            </a:r>
          </a:p>
          <a:p>
            <a:pPr lvl="1"/>
            <a:r>
              <a:rPr lang="en-GB" altLang="en-US" sz="1600" dirty="0" smtClean="0"/>
              <a:t>problems with balance and coordination </a:t>
            </a:r>
          </a:p>
          <a:p>
            <a:pPr lvl="1"/>
            <a:r>
              <a:rPr lang="en-GB" altLang="en-US" sz="1600" dirty="0" smtClean="0"/>
              <a:t>difficulty swallowing </a:t>
            </a:r>
          </a:p>
          <a:p>
            <a:pPr lvl="1"/>
            <a:r>
              <a:rPr lang="en-GB" altLang="en-US" sz="1600" dirty="0" smtClean="0"/>
              <a:t>severe headaches </a:t>
            </a:r>
          </a:p>
          <a:p>
            <a:pPr lvl="1"/>
            <a:r>
              <a:rPr lang="en-GB" altLang="en-US" sz="1600" dirty="0"/>
              <a:t>n</a:t>
            </a:r>
            <a:r>
              <a:rPr lang="en-GB" altLang="en-US" sz="1600" dirty="0" smtClean="0"/>
              <a:t>umbness / weakness / paralysis of one side of body</a:t>
            </a:r>
          </a:p>
          <a:p>
            <a:pPr lvl="1"/>
            <a:r>
              <a:rPr lang="en-GB" altLang="en-US" sz="1600" dirty="0" smtClean="0"/>
              <a:t>loss of consciousness (in severe cases) </a:t>
            </a:r>
          </a:p>
          <a:p>
            <a:r>
              <a:rPr lang="en-GB" altLang="en-US" sz="1600" dirty="0" smtClean="0">
                <a:solidFill>
                  <a:srgbClr val="FF0000"/>
                </a:solidFill>
              </a:rPr>
              <a:t>Immediate medical attention</a:t>
            </a:r>
            <a:r>
              <a:rPr lang="en-GB" altLang="en-US" sz="1600" dirty="0" smtClean="0"/>
              <a:t> </a:t>
            </a:r>
            <a:endParaRPr lang="en-GB" altLang="en-US" sz="1600" dirty="0" smtClean="0"/>
          </a:p>
        </p:txBody>
      </p:sp>
      <p:pic>
        <p:nvPicPr>
          <p:cNvPr id="5" name="Picture 5" descr="When Strokes Strike Act F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072" y="1581150"/>
            <a:ext cx="2924341" cy="411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711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Heart attack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433513"/>
            <a:ext cx="5549900" cy="549740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1800" dirty="0" smtClean="0"/>
              <a:t>Disruption of blood supply to heart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chest pain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shortness of breath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clammy, sweaty, and grey complexion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dizziness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nausea and vomiting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restlessness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coughing 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general feeling of being unwell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Treatment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300mg aspirin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>
                <a:solidFill>
                  <a:srgbClr val="FF0000"/>
                </a:solidFill>
              </a:rPr>
              <a:t>immediate medical attention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lay down, TLC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give oxygen (divers only)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BLS if necessary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AED if necessary and available</a:t>
            </a:r>
            <a:endParaRPr lang="en-GB" altLang="en-US" sz="1800" dirty="0" smtClean="0"/>
          </a:p>
        </p:txBody>
      </p:sp>
      <p:pic>
        <p:nvPicPr>
          <p:cNvPr id="5" name="Picture 7" descr="BHF logo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764" y="1560512"/>
            <a:ext cx="3261374" cy="42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263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Blast injury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511422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Causes</a:t>
            </a:r>
          </a:p>
          <a:p>
            <a:pPr lvl="1"/>
            <a:r>
              <a:rPr lang="en-GB" altLang="en-US" sz="1800" dirty="0" smtClean="0"/>
              <a:t>exploding cylinder</a:t>
            </a:r>
          </a:p>
          <a:p>
            <a:pPr lvl="1"/>
            <a:r>
              <a:rPr lang="en-GB" altLang="en-US" sz="1800" dirty="0" smtClean="0"/>
              <a:t>burst flailing hose</a:t>
            </a:r>
          </a:p>
          <a:p>
            <a:pPr lvl="1"/>
            <a:r>
              <a:rPr lang="en-GB" altLang="en-US" sz="1800" dirty="0" smtClean="0"/>
              <a:t>explosives</a:t>
            </a:r>
          </a:p>
          <a:p>
            <a:r>
              <a:rPr lang="en-GB" altLang="en-US" sz="1800" dirty="0" smtClean="0"/>
              <a:t>Injuries due to</a:t>
            </a:r>
          </a:p>
          <a:p>
            <a:pPr lvl="1"/>
            <a:r>
              <a:rPr lang="en-GB" altLang="en-US" sz="1800" dirty="0" smtClean="0"/>
              <a:t>overpressure</a:t>
            </a:r>
          </a:p>
          <a:p>
            <a:pPr lvl="2"/>
            <a:r>
              <a:rPr lang="en-GB" altLang="en-US" sz="1600" dirty="0" smtClean="0"/>
              <a:t>bruising</a:t>
            </a:r>
          </a:p>
          <a:p>
            <a:pPr lvl="2"/>
            <a:r>
              <a:rPr lang="en-GB" altLang="en-US" sz="1600" dirty="0" smtClean="0"/>
              <a:t>tissue separation</a:t>
            </a:r>
          </a:p>
          <a:p>
            <a:pPr lvl="2"/>
            <a:r>
              <a:rPr lang="en-GB" altLang="en-US" sz="1600" dirty="0" smtClean="0"/>
              <a:t>soft tissue damage</a:t>
            </a:r>
          </a:p>
          <a:p>
            <a:pPr lvl="2"/>
            <a:r>
              <a:rPr lang="en-GB" altLang="en-US" sz="1600" dirty="0" smtClean="0"/>
              <a:t>limb damage / amputation</a:t>
            </a:r>
          </a:p>
          <a:p>
            <a:pPr lvl="1"/>
            <a:r>
              <a:rPr lang="en-GB" altLang="en-US" sz="1800" dirty="0" smtClean="0"/>
              <a:t>shrapnel</a:t>
            </a:r>
          </a:p>
          <a:p>
            <a:pPr lvl="2"/>
            <a:r>
              <a:rPr lang="en-GB" altLang="en-US" sz="1600" dirty="0" smtClean="0"/>
              <a:t>high energy particles</a:t>
            </a:r>
          </a:p>
          <a:p>
            <a:pPr lvl="2"/>
            <a:r>
              <a:rPr lang="en-GB" altLang="en-US" sz="1600" dirty="0" smtClean="0"/>
              <a:t>multiple wounds</a:t>
            </a:r>
          </a:p>
          <a:p>
            <a:pPr lvl="2"/>
            <a:r>
              <a:rPr lang="en-GB" altLang="en-US" sz="1600" dirty="0" smtClean="0"/>
              <a:t>‘gunshot’ wounds</a:t>
            </a:r>
            <a:endParaRPr lang="en-GB" altLang="en-US" sz="1800" dirty="0" smtClean="0"/>
          </a:p>
        </p:txBody>
      </p:sp>
      <p:pic>
        <p:nvPicPr>
          <p:cNvPr id="5" name="Picture 6" descr="exploded cyli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920" y="1898650"/>
            <a:ext cx="4504544" cy="366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529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Blast injury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88766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Treatment</a:t>
            </a:r>
          </a:p>
          <a:p>
            <a:pPr lvl="1"/>
            <a:r>
              <a:rPr lang="en-GB" altLang="en-US" dirty="0" smtClean="0"/>
              <a:t>ABC</a:t>
            </a:r>
          </a:p>
          <a:p>
            <a:pPr lvl="1"/>
            <a:r>
              <a:rPr lang="en-GB" altLang="en-US" dirty="0" smtClean="0"/>
              <a:t>counter bleeding</a:t>
            </a:r>
          </a:p>
          <a:p>
            <a:pPr lvl="1"/>
            <a:r>
              <a:rPr lang="en-GB" altLang="en-US" dirty="0" smtClean="0"/>
              <a:t>treat fractures</a:t>
            </a:r>
          </a:p>
          <a:p>
            <a:pPr lvl="1"/>
            <a:r>
              <a:rPr lang="en-GB" altLang="en-US" dirty="0" smtClean="0"/>
              <a:t>make casualty comfortable</a:t>
            </a:r>
          </a:p>
          <a:p>
            <a:pPr lvl="1"/>
            <a:r>
              <a:rPr lang="en-GB" altLang="en-US" dirty="0" smtClean="0"/>
              <a:t>treat for shock</a:t>
            </a:r>
          </a:p>
          <a:p>
            <a:pPr lvl="1"/>
            <a:r>
              <a:rPr lang="en-GB" altLang="en-US" dirty="0" smtClean="0"/>
              <a:t>arrange urgent evacuation</a:t>
            </a:r>
          </a:p>
          <a:p>
            <a:endParaRPr lang="en-GB" altLang="en-US" dirty="0" smtClean="0"/>
          </a:p>
        </p:txBody>
      </p:sp>
      <p:pic>
        <p:nvPicPr>
          <p:cNvPr id="5" name="Picture 5" descr="hand 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"/>
          <a:stretch>
            <a:fillRect/>
          </a:stretch>
        </p:blipFill>
        <p:spPr bwMode="auto">
          <a:xfrm>
            <a:off x="4531057" y="1719263"/>
            <a:ext cx="4158918" cy="300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178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Stings from sea creatures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13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685800" y="1600200"/>
            <a:ext cx="4343400" cy="517064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Hazards</a:t>
            </a:r>
          </a:p>
          <a:p>
            <a:pPr lvl="1"/>
            <a:r>
              <a:rPr lang="en-GB" altLang="en-US" sz="1800" dirty="0" smtClean="0"/>
              <a:t>UK rarely serious</a:t>
            </a:r>
          </a:p>
          <a:p>
            <a:r>
              <a:rPr lang="en-GB" altLang="en-US" sz="1800" dirty="0" smtClean="0"/>
              <a:t>Signs &amp; symptoms</a:t>
            </a:r>
          </a:p>
          <a:p>
            <a:pPr lvl="1"/>
            <a:r>
              <a:rPr lang="en-GB" altLang="en-US" sz="1800" dirty="0" smtClean="0"/>
              <a:t>contact with animal</a:t>
            </a:r>
          </a:p>
          <a:p>
            <a:pPr lvl="1"/>
            <a:r>
              <a:rPr lang="en-GB" altLang="en-US" sz="1800" dirty="0" smtClean="0"/>
              <a:t>pain</a:t>
            </a:r>
          </a:p>
          <a:p>
            <a:pPr lvl="1"/>
            <a:r>
              <a:rPr lang="en-GB" altLang="en-US" sz="1800" dirty="0" smtClean="0"/>
              <a:t>rash and / or swelling</a:t>
            </a:r>
          </a:p>
          <a:p>
            <a:pPr lvl="1"/>
            <a:r>
              <a:rPr lang="en-GB" altLang="en-US" sz="1800" dirty="0" smtClean="0"/>
              <a:t>shock</a:t>
            </a:r>
          </a:p>
          <a:p>
            <a:r>
              <a:rPr lang="en-GB" altLang="en-US" sz="1800" dirty="0" smtClean="0"/>
              <a:t>Treatment</a:t>
            </a:r>
          </a:p>
          <a:p>
            <a:pPr lvl="1"/>
            <a:r>
              <a:rPr lang="en-GB" altLang="en-US" sz="1800" dirty="0" smtClean="0"/>
              <a:t>remove jellyfish stings</a:t>
            </a:r>
          </a:p>
          <a:p>
            <a:pPr lvl="2"/>
            <a:r>
              <a:rPr lang="en-GB" altLang="en-US" sz="1600" dirty="0" smtClean="0"/>
              <a:t>do not touch</a:t>
            </a:r>
          </a:p>
          <a:p>
            <a:pPr lvl="2"/>
            <a:r>
              <a:rPr lang="en-GB" altLang="en-US" sz="1600" dirty="0" smtClean="0"/>
              <a:t>do not use fresh water</a:t>
            </a:r>
          </a:p>
          <a:p>
            <a:pPr lvl="1"/>
            <a:r>
              <a:rPr lang="en-GB" altLang="en-US" sz="1800" dirty="0" smtClean="0"/>
              <a:t>treat symptoms</a:t>
            </a:r>
          </a:p>
          <a:p>
            <a:pPr lvl="1"/>
            <a:r>
              <a:rPr lang="en-GB" altLang="en-US" sz="1800" dirty="0" smtClean="0"/>
              <a:t>get medical help if serious</a:t>
            </a:r>
            <a:endParaRPr lang="en-GB" altLang="en-US" sz="1800" dirty="0" smtClean="0"/>
          </a:p>
        </p:txBody>
      </p:sp>
      <p:pic>
        <p:nvPicPr>
          <p:cNvPr id="5" name="Picture 5" descr="File:Cyanea kil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190" y="1238959"/>
            <a:ext cx="1939925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Cyanea lamarckii Péron &amp; Lesueur 18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565" y="3675772"/>
            <a:ext cx="30162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824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Seasickness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14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409700"/>
            <a:ext cx="5106988" cy="553177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1800" dirty="0" smtClean="0"/>
              <a:t>Cause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motion affects balance mechanism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people differ in susceptibility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Prevention / minimisation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healthy eating and drinking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watch horizon, minimise motion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comfortable clothing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proprietary remedies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Signs &amp; symptoms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nausea, vomiting, pallor, headache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inability to perform tasks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/>
              <a:t>Treatment</a:t>
            </a:r>
          </a:p>
          <a:p>
            <a:pPr lvl="1"/>
            <a:r>
              <a:rPr lang="en-GB" altLang="en-US" sz="1800" dirty="0" smtClean="0"/>
              <a:t>lay / sit down, keep warm</a:t>
            </a:r>
          </a:p>
          <a:p>
            <a:pPr lvl="1"/>
            <a:r>
              <a:rPr lang="en-GB" altLang="en-US" sz="1800" dirty="0" smtClean="0"/>
              <a:t>secure to prevent falling (overboard)</a:t>
            </a:r>
          </a:p>
          <a:p>
            <a:pPr lvl="1"/>
            <a:r>
              <a:rPr lang="en-GB" altLang="en-US" sz="1800" dirty="0" smtClean="0"/>
              <a:t>remove to more stable environment</a:t>
            </a:r>
            <a:endParaRPr lang="en-GB" altLang="en-US" sz="1800" dirty="0" smtClean="0"/>
          </a:p>
        </p:txBody>
      </p:sp>
      <p:pic>
        <p:nvPicPr>
          <p:cNvPr id="5" name="Picture 7" descr="DangerGene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" y="3841853"/>
            <a:ext cx="338138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DangerGene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7" y="4911595"/>
            <a:ext cx="338137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seasi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3" y="1763713"/>
            <a:ext cx="2954337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5111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Hypothermia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15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3"/>
          <p:cNvSpPr txBox="1">
            <a:spLocks noChangeArrowheads="1"/>
          </p:cNvSpPr>
          <p:nvPr/>
        </p:nvSpPr>
        <p:spPr>
          <a:xfrm>
            <a:off x="685800" y="1438275"/>
            <a:ext cx="5553075" cy="547072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Body temperature &lt;35</a:t>
            </a:r>
            <a:r>
              <a:rPr lang="en-US" altLang="en-US" sz="1800" dirty="0" smtClean="0"/>
              <a:t>°C</a:t>
            </a:r>
          </a:p>
          <a:p>
            <a:r>
              <a:rPr lang="en-US" altLang="en-US" sz="1800" dirty="0" smtClean="0"/>
              <a:t>Causes</a:t>
            </a:r>
          </a:p>
          <a:p>
            <a:pPr lvl="1"/>
            <a:r>
              <a:rPr lang="en-GB" altLang="en-US" sz="1800" dirty="0" smtClean="0"/>
              <a:t>inadequate thermal protection</a:t>
            </a:r>
          </a:p>
          <a:p>
            <a:pPr lvl="1"/>
            <a:r>
              <a:rPr lang="en-GB" altLang="en-US" sz="1800" dirty="0" smtClean="0"/>
              <a:t>water conducts heat 25 times faster than air</a:t>
            </a:r>
          </a:p>
          <a:p>
            <a:pPr lvl="1"/>
            <a:r>
              <a:rPr lang="en-GB" altLang="en-US" sz="1800" dirty="0" smtClean="0"/>
              <a:t>wind chill/evaporation</a:t>
            </a:r>
          </a:p>
          <a:p>
            <a:r>
              <a:rPr lang="en-GB" altLang="en-US" sz="1800" dirty="0" smtClean="0"/>
              <a:t>Signs and symptoms</a:t>
            </a:r>
          </a:p>
          <a:p>
            <a:pPr lvl="1"/>
            <a:r>
              <a:rPr lang="en-GB" altLang="en-US" sz="1800" dirty="0" smtClean="0"/>
              <a:t>35-37</a:t>
            </a:r>
            <a:r>
              <a:rPr lang="en-US" altLang="en-US" sz="1800" dirty="0" smtClean="0"/>
              <a:t>°C</a:t>
            </a:r>
            <a:r>
              <a:rPr lang="en-GB" altLang="en-US" sz="1800" dirty="0" smtClean="0"/>
              <a:t> cold, lethargic, pale skin</a:t>
            </a:r>
          </a:p>
          <a:p>
            <a:pPr lvl="1"/>
            <a:r>
              <a:rPr lang="en-GB" altLang="en-US" sz="1800" dirty="0" smtClean="0"/>
              <a:t>33-35</a:t>
            </a:r>
            <a:r>
              <a:rPr lang="en-US" altLang="en-US" sz="1800" dirty="0" smtClean="0"/>
              <a:t>°C</a:t>
            </a:r>
            <a:r>
              <a:rPr lang="en-GB" altLang="en-US" sz="1800" dirty="0" smtClean="0"/>
              <a:t> slurred speech</a:t>
            </a:r>
          </a:p>
          <a:p>
            <a:pPr lvl="1"/>
            <a:r>
              <a:rPr lang="en-GB" altLang="en-US" sz="1800" dirty="0" smtClean="0"/>
              <a:t>32</a:t>
            </a:r>
            <a:r>
              <a:rPr lang="en-US" altLang="en-US" sz="1800" dirty="0" smtClean="0"/>
              <a:t>°C</a:t>
            </a:r>
            <a:r>
              <a:rPr lang="en-GB" altLang="en-US" sz="1800" dirty="0" smtClean="0"/>
              <a:t> intense shivering, low comprehension, irrational</a:t>
            </a:r>
          </a:p>
          <a:p>
            <a:pPr lvl="1"/>
            <a:r>
              <a:rPr lang="en-GB" altLang="en-US" sz="1800" dirty="0" smtClean="0"/>
              <a:t>30°C shivering stops, lack of coordination, slow pulse and breathing</a:t>
            </a:r>
          </a:p>
          <a:p>
            <a:pPr lvl="1"/>
            <a:r>
              <a:rPr lang="en-GB" altLang="en-US" sz="1800" dirty="0" smtClean="0"/>
              <a:t>27°C unconscious</a:t>
            </a:r>
          </a:p>
          <a:p>
            <a:pPr lvl="1"/>
            <a:r>
              <a:rPr lang="en-GB" altLang="en-US" sz="1800" dirty="0" smtClean="0"/>
              <a:t>24°C death</a:t>
            </a:r>
            <a:endParaRPr lang="en-GB" altLang="en-US" sz="1800" dirty="0" smtClean="0"/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915150" y="1628775"/>
            <a:ext cx="1828800" cy="4114800"/>
            <a:chOff x="3646" y="1544"/>
            <a:chExt cx="1152" cy="2592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" y="1544"/>
              <a:ext cx="1152" cy="2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982" y="2456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600" b="1">
                  <a:solidFill>
                    <a:srgbClr val="FF0000"/>
                  </a:solidFill>
                </a:rPr>
                <a:t>&lt;35</a:t>
              </a:r>
              <a:r>
                <a:rPr lang="en-US" altLang="en-US" sz="1600" b="1" baseline="30000">
                  <a:solidFill>
                    <a:srgbClr val="FF0000"/>
                  </a:solidFill>
                </a:rPr>
                <a:t>o</a:t>
              </a:r>
              <a:r>
                <a:rPr lang="en-US" altLang="en-US" sz="1600" b="1">
                  <a:solidFill>
                    <a:srgbClr val="FF0000"/>
                  </a:solidFill>
                </a:rPr>
                <a:t>C</a:t>
              </a:r>
            </a:p>
          </p:txBody>
        </p:sp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3886" y="2024"/>
              <a:ext cx="666" cy="486"/>
              <a:chOff x="4176" y="1440"/>
              <a:chExt cx="528" cy="433"/>
            </a:xfrm>
          </p:grpSpPr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4176" y="1632"/>
                <a:ext cx="96" cy="241"/>
              </a:xfrm>
              <a:prstGeom prst="ellipse">
                <a:avLst/>
              </a:prstGeom>
              <a:solidFill>
                <a:srgbClr val="66CC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" name="Oval 8"/>
              <p:cNvSpPr>
                <a:spLocks noChangeArrowheads="1"/>
              </p:cNvSpPr>
              <p:nvPr/>
            </p:nvSpPr>
            <p:spPr bwMode="auto">
              <a:xfrm>
                <a:off x="4608" y="1632"/>
                <a:ext cx="96" cy="241"/>
              </a:xfrm>
              <a:prstGeom prst="ellipse">
                <a:avLst/>
              </a:prstGeom>
              <a:solidFill>
                <a:srgbClr val="66CC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Oval 9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336" cy="288"/>
              </a:xfrm>
              <a:prstGeom prst="ellipse">
                <a:avLst/>
              </a:prstGeom>
              <a:solidFill>
                <a:srgbClr val="66CC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066" y="1568"/>
              <a:ext cx="332" cy="400"/>
            </a:xfrm>
            <a:custGeom>
              <a:avLst/>
              <a:gdLst>
                <a:gd name="T0" fmla="*/ 16 w 332"/>
                <a:gd name="T1" fmla="*/ 220 h 400"/>
                <a:gd name="T2" fmla="*/ 0 w 332"/>
                <a:gd name="T3" fmla="*/ 148 h 400"/>
                <a:gd name="T4" fmla="*/ 12 w 332"/>
                <a:gd name="T5" fmla="*/ 92 h 400"/>
                <a:gd name="T6" fmla="*/ 32 w 332"/>
                <a:gd name="T7" fmla="*/ 44 h 400"/>
                <a:gd name="T8" fmla="*/ 112 w 332"/>
                <a:gd name="T9" fmla="*/ 20 h 400"/>
                <a:gd name="T10" fmla="*/ 188 w 332"/>
                <a:gd name="T11" fmla="*/ 0 h 400"/>
                <a:gd name="T12" fmla="*/ 240 w 332"/>
                <a:gd name="T13" fmla="*/ 28 h 400"/>
                <a:gd name="T14" fmla="*/ 300 w 332"/>
                <a:gd name="T15" fmla="*/ 44 h 400"/>
                <a:gd name="T16" fmla="*/ 332 w 332"/>
                <a:gd name="T17" fmla="*/ 100 h 400"/>
                <a:gd name="T18" fmla="*/ 332 w 332"/>
                <a:gd name="T19" fmla="*/ 172 h 400"/>
                <a:gd name="T20" fmla="*/ 288 w 332"/>
                <a:gd name="T21" fmla="*/ 300 h 400"/>
                <a:gd name="T22" fmla="*/ 160 w 332"/>
                <a:gd name="T23" fmla="*/ 400 h 400"/>
                <a:gd name="T24" fmla="*/ 68 w 332"/>
                <a:gd name="T25" fmla="*/ 316 h 400"/>
                <a:gd name="T26" fmla="*/ 48 w 332"/>
                <a:gd name="T27" fmla="*/ 272 h 400"/>
                <a:gd name="T28" fmla="*/ 16 w 332"/>
                <a:gd name="T29" fmla="*/ 220 h 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32" h="400">
                  <a:moveTo>
                    <a:pt x="16" y="220"/>
                  </a:moveTo>
                  <a:lnTo>
                    <a:pt x="0" y="148"/>
                  </a:lnTo>
                  <a:lnTo>
                    <a:pt x="12" y="92"/>
                  </a:lnTo>
                  <a:lnTo>
                    <a:pt x="32" y="44"/>
                  </a:lnTo>
                  <a:lnTo>
                    <a:pt x="112" y="20"/>
                  </a:lnTo>
                  <a:lnTo>
                    <a:pt x="188" y="0"/>
                  </a:lnTo>
                  <a:lnTo>
                    <a:pt x="240" y="28"/>
                  </a:lnTo>
                  <a:lnTo>
                    <a:pt x="300" y="44"/>
                  </a:lnTo>
                  <a:lnTo>
                    <a:pt x="332" y="100"/>
                  </a:lnTo>
                  <a:lnTo>
                    <a:pt x="332" y="172"/>
                  </a:lnTo>
                  <a:lnTo>
                    <a:pt x="288" y="300"/>
                  </a:lnTo>
                  <a:lnTo>
                    <a:pt x="160" y="400"/>
                  </a:lnTo>
                  <a:lnTo>
                    <a:pt x="68" y="316"/>
                  </a:lnTo>
                  <a:lnTo>
                    <a:pt x="48" y="272"/>
                  </a:lnTo>
                  <a:lnTo>
                    <a:pt x="16" y="220"/>
                  </a:lnTo>
                  <a:close/>
                </a:path>
              </a:pathLst>
            </a:custGeom>
            <a:solidFill>
              <a:srgbClr val="66CCFF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pic>
        <p:nvPicPr>
          <p:cNvPr id="14" name="Picture 51" descr="MPj0409423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"/>
          <a:stretch>
            <a:fillRect/>
          </a:stretch>
        </p:blipFill>
        <p:spPr bwMode="auto">
          <a:xfrm>
            <a:off x="6075363" y="3448050"/>
            <a:ext cx="1530350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ine 54"/>
          <p:cNvSpPr>
            <a:spLocks noChangeShapeType="1"/>
          </p:cNvSpPr>
          <p:nvPr/>
        </p:nvSpPr>
        <p:spPr bwMode="auto">
          <a:xfrm>
            <a:off x="6686550" y="4476750"/>
            <a:ext cx="923925" cy="0"/>
          </a:xfrm>
          <a:prstGeom prst="line">
            <a:avLst/>
          </a:prstGeom>
          <a:noFill/>
          <a:ln w="63500">
            <a:solidFill>
              <a:srgbClr val="66CCFF">
                <a:alpha val="79999"/>
              </a:srgbClr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6" name="Line 56"/>
          <p:cNvSpPr>
            <a:spLocks noChangeShapeType="1"/>
          </p:cNvSpPr>
          <p:nvPr/>
        </p:nvSpPr>
        <p:spPr bwMode="auto">
          <a:xfrm>
            <a:off x="6686550" y="4606925"/>
            <a:ext cx="923925" cy="0"/>
          </a:xfrm>
          <a:prstGeom prst="line">
            <a:avLst/>
          </a:prstGeom>
          <a:noFill/>
          <a:ln w="63500">
            <a:solidFill>
              <a:srgbClr val="66CCFF">
                <a:alpha val="79999"/>
              </a:srgbClr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7" name="Line 57"/>
          <p:cNvSpPr>
            <a:spLocks noChangeShapeType="1"/>
          </p:cNvSpPr>
          <p:nvPr/>
        </p:nvSpPr>
        <p:spPr bwMode="auto">
          <a:xfrm>
            <a:off x="6686550" y="4710113"/>
            <a:ext cx="923925" cy="0"/>
          </a:xfrm>
          <a:prstGeom prst="line">
            <a:avLst/>
          </a:prstGeom>
          <a:noFill/>
          <a:ln w="63500">
            <a:solidFill>
              <a:srgbClr val="66CCFF">
                <a:alpha val="79999"/>
              </a:srgbClr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8" name="Line 58"/>
          <p:cNvSpPr>
            <a:spLocks noChangeShapeType="1"/>
          </p:cNvSpPr>
          <p:nvPr/>
        </p:nvSpPr>
        <p:spPr bwMode="auto">
          <a:xfrm>
            <a:off x="6686550" y="5032375"/>
            <a:ext cx="923925" cy="0"/>
          </a:xfrm>
          <a:prstGeom prst="line">
            <a:avLst/>
          </a:prstGeom>
          <a:noFill/>
          <a:ln w="63500">
            <a:solidFill>
              <a:srgbClr val="66CCFF">
                <a:alpha val="79999"/>
              </a:srgbClr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9" name="Line 59"/>
          <p:cNvSpPr>
            <a:spLocks noChangeShapeType="1"/>
          </p:cNvSpPr>
          <p:nvPr/>
        </p:nvSpPr>
        <p:spPr bwMode="auto">
          <a:xfrm>
            <a:off x="6686550" y="5221288"/>
            <a:ext cx="923925" cy="0"/>
          </a:xfrm>
          <a:prstGeom prst="line">
            <a:avLst/>
          </a:prstGeom>
          <a:noFill/>
          <a:ln w="63500">
            <a:solidFill>
              <a:srgbClr val="66CCFF">
                <a:alpha val="79999"/>
              </a:srgbClr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0" name="Line 60"/>
          <p:cNvSpPr>
            <a:spLocks noChangeShapeType="1"/>
          </p:cNvSpPr>
          <p:nvPr/>
        </p:nvSpPr>
        <p:spPr bwMode="auto">
          <a:xfrm>
            <a:off x="6665913" y="4848225"/>
            <a:ext cx="923925" cy="0"/>
          </a:xfrm>
          <a:prstGeom prst="line">
            <a:avLst/>
          </a:prstGeom>
          <a:noFill/>
          <a:ln w="63500">
            <a:solidFill>
              <a:srgbClr val="66CCFF">
                <a:alpha val="79999"/>
              </a:srgbClr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728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Hypothermia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16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7"/>
          <p:cNvSpPr txBox="1">
            <a:spLocks noChangeArrowheads="1"/>
          </p:cNvSpPr>
          <p:nvPr/>
        </p:nvSpPr>
        <p:spPr>
          <a:xfrm>
            <a:off x="685800" y="1457325"/>
            <a:ext cx="5880100" cy="5262979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1800" dirty="0" smtClean="0"/>
              <a:t>Treatment</a:t>
            </a:r>
            <a:endParaRPr lang="en-US" altLang="en-US" sz="1800" dirty="0" smtClean="0"/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insulate, lay down, keep quiet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hands and arms not touching trunk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warm sheltered environment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replace or cover wet clothing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hot sweet drinks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recovery position if unconscious, BLS if necessary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evacuate to medical attention</a:t>
            </a:r>
          </a:p>
          <a:p>
            <a:pPr>
              <a:lnSpc>
                <a:spcPct val="80000"/>
              </a:lnSpc>
            </a:pPr>
            <a:r>
              <a:rPr lang="en-GB" altLang="en-US" sz="1800" dirty="0" smtClean="0">
                <a:solidFill>
                  <a:srgbClr val="FF0000"/>
                </a:solidFill>
              </a:rPr>
              <a:t>Do not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give alcohol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rub or massage limbs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allow casualty to exercise</a:t>
            </a:r>
          </a:p>
          <a:p>
            <a:pPr>
              <a:lnSpc>
                <a:spcPct val="80000"/>
              </a:lnSpc>
            </a:pPr>
            <a:r>
              <a:rPr lang="en-GB" altLang="en-US" sz="1800" i="1" dirty="0" smtClean="0"/>
              <a:t>In extremis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gentle heat to trunk only</a:t>
            </a:r>
          </a:p>
          <a:p>
            <a:pPr lvl="1">
              <a:lnSpc>
                <a:spcPct val="80000"/>
              </a:lnSpc>
            </a:pPr>
            <a:r>
              <a:rPr lang="en-GB" altLang="en-US" sz="1800" dirty="0" smtClean="0"/>
              <a:t>rewarm at original cooling rate</a:t>
            </a:r>
            <a:endParaRPr lang="en-GB" altLang="en-US" sz="1800" dirty="0" smtClean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902450" y="1635125"/>
            <a:ext cx="1828800" cy="4114800"/>
            <a:chOff x="3646" y="1544"/>
            <a:chExt cx="1152" cy="2592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" y="1544"/>
              <a:ext cx="1152" cy="2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3982" y="2456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600" b="1">
                  <a:solidFill>
                    <a:srgbClr val="FF0000"/>
                  </a:solidFill>
                </a:rPr>
                <a:t>&lt;35</a:t>
              </a:r>
              <a:r>
                <a:rPr lang="en-US" altLang="en-US" sz="1600" b="1" baseline="30000">
                  <a:solidFill>
                    <a:srgbClr val="FF0000"/>
                  </a:solidFill>
                </a:rPr>
                <a:t>o</a:t>
              </a:r>
              <a:r>
                <a:rPr lang="en-US" altLang="en-US" sz="1600" b="1">
                  <a:solidFill>
                    <a:srgbClr val="FF0000"/>
                  </a:solidFill>
                </a:rPr>
                <a:t>C</a:t>
              </a: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3886" y="2024"/>
              <a:ext cx="666" cy="486"/>
              <a:chOff x="4176" y="1440"/>
              <a:chExt cx="528" cy="433"/>
            </a:xfrm>
          </p:grpSpPr>
          <p:sp>
            <p:nvSpPr>
              <p:cNvPr id="11" name="Oval 8"/>
              <p:cNvSpPr>
                <a:spLocks noChangeArrowheads="1"/>
              </p:cNvSpPr>
              <p:nvPr/>
            </p:nvSpPr>
            <p:spPr bwMode="auto">
              <a:xfrm>
                <a:off x="4176" y="1632"/>
                <a:ext cx="96" cy="241"/>
              </a:xfrm>
              <a:prstGeom prst="ellipse">
                <a:avLst/>
              </a:prstGeom>
              <a:solidFill>
                <a:srgbClr val="66CC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auto">
              <a:xfrm>
                <a:off x="4608" y="1632"/>
                <a:ext cx="96" cy="241"/>
              </a:xfrm>
              <a:prstGeom prst="ellipse">
                <a:avLst/>
              </a:prstGeom>
              <a:solidFill>
                <a:srgbClr val="66CC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336" cy="288"/>
              </a:xfrm>
              <a:prstGeom prst="ellipse">
                <a:avLst/>
              </a:prstGeom>
              <a:solidFill>
                <a:srgbClr val="66CC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4066" y="1568"/>
              <a:ext cx="332" cy="400"/>
            </a:xfrm>
            <a:custGeom>
              <a:avLst/>
              <a:gdLst>
                <a:gd name="T0" fmla="*/ 16 w 332"/>
                <a:gd name="T1" fmla="*/ 220 h 400"/>
                <a:gd name="T2" fmla="*/ 0 w 332"/>
                <a:gd name="T3" fmla="*/ 148 h 400"/>
                <a:gd name="T4" fmla="*/ 12 w 332"/>
                <a:gd name="T5" fmla="*/ 92 h 400"/>
                <a:gd name="T6" fmla="*/ 32 w 332"/>
                <a:gd name="T7" fmla="*/ 44 h 400"/>
                <a:gd name="T8" fmla="*/ 112 w 332"/>
                <a:gd name="T9" fmla="*/ 20 h 400"/>
                <a:gd name="T10" fmla="*/ 188 w 332"/>
                <a:gd name="T11" fmla="*/ 0 h 400"/>
                <a:gd name="T12" fmla="*/ 240 w 332"/>
                <a:gd name="T13" fmla="*/ 28 h 400"/>
                <a:gd name="T14" fmla="*/ 300 w 332"/>
                <a:gd name="T15" fmla="*/ 44 h 400"/>
                <a:gd name="T16" fmla="*/ 332 w 332"/>
                <a:gd name="T17" fmla="*/ 100 h 400"/>
                <a:gd name="T18" fmla="*/ 332 w 332"/>
                <a:gd name="T19" fmla="*/ 172 h 400"/>
                <a:gd name="T20" fmla="*/ 288 w 332"/>
                <a:gd name="T21" fmla="*/ 300 h 400"/>
                <a:gd name="T22" fmla="*/ 160 w 332"/>
                <a:gd name="T23" fmla="*/ 400 h 400"/>
                <a:gd name="T24" fmla="*/ 68 w 332"/>
                <a:gd name="T25" fmla="*/ 316 h 400"/>
                <a:gd name="T26" fmla="*/ 48 w 332"/>
                <a:gd name="T27" fmla="*/ 272 h 400"/>
                <a:gd name="T28" fmla="*/ 16 w 332"/>
                <a:gd name="T29" fmla="*/ 220 h 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32" h="400">
                  <a:moveTo>
                    <a:pt x="16" y="220"/>
                  </a:moveTo>
                  <a:lnTo>
                    <a:pt x="0" y="148"/>
                  </a:lnTo>
                  <a:lnTo>
                    <a:pt x="12" y="92"/>
                  </a:lnTo>
                  <a:lnTo>
                    <a:pt x="32" y="44"/>
                  </a:lnTo>
                  <a:lnTo>
                    <a:pt x="112" y="20"/>
                  </a:lnTo>
                  <a:lnTo>
                    <a:pt x="188" y="0"/>
                  </a:lnTo>
                  <a:lnTo>
                    <a:pt x="240" y="28"/>
                  </a:lnTo>
                  <a:lnTo>
                    <a:pt x="300" y="44"/>
                  </a:lnTo>
                  <a:lnTo>
                    <a:pt x="332" y="100"/>
                  </a:lnTo>
                  <a:lnTo>
                    <a:pt x="332" y="172"/>
                  </a:lnTo>
                  <a:lnTo>
                    <a:pt x="288" y="300"/>
                  </a:lnTo>
                  <a:lnTo>
                    <a:pt x="160" y="400"/>
                  </a:lnTo>
                  <a:lnTo>
                    <a:pt x="68" y="316"/>
                  </a:lnTo>
                  <a:lnTo>
                    <a:pt x="48" y="272"/>
                  </a:lnTo>
                  <a:lnTo>
                    <a:pt x="16" y="220"/>
                  </a:lnTo>
                  <a:close/>
                </a:path>
              </a:pathLst>
            </a:custGeom>
            <a:solidFill>
              <a:srgbClr val="66CCFF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55123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Hyperthermia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17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447800"/>
            <a:ext cx="6096000" cy="527067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600" dirty="0" smtClean="0"/>
              <a:t>Causes</a:t>
            </a:r>
          </a:p>
          <a:p>
            <a:pPr lvl="1"/>
            <a:r>
              <a:rPr lang="en-GB" altLang="en-US" sz="1600" dirty="0" smtClean="0"/>
              <a:t>exercise in heat and / or excessive clothing</a:t>
            </a:r>
          </a:p>
          <a:p>
            <a:pPr lvl="1"/>
            <a:r>
              <a:rPr lang="en-GB" altLang="en-US" sz="1600" dirty="0" smtClean="0"/>
              <a:t>loss of salt through sweating and / or D and V</a:t>
            </a:r>
          </a:p>
          <a:p>
            <a:r>
              <a:rPr lang="en-GB" altLang="en-US" sz="1600" dirty="0" smtClean="0"/>
              <a:t>Signs and symptoms</a:t>
            </a:r>
          </a:p>
          <a:p>
            <a:pPr lvl="1"/>
            <a:r>
              <a:rPr lang="en-GB" altLang="en-US" sz="1600" dirty="0" smtClean="0"/>
              <a:t>casualty exhausted and restless</a:t>
            </a:r>
          </a:p>
          <a:p>
            <a:pPr lvl="1"/>
            <a:r>
              <a:rPr lang="en-GB" altLang="en-US" sz="1600" dirty="0" smtClean="0"/>
              <a:t>headache, dizziness, nausea</a:t>
            </a:r>
          </a:p>
          <a:p>
            <a:pPr lvl="1"/>
            <a:r>
              <a:rPr lang="en-GB" altLang="en-US" sz="1600" dirty="0" smtClean="0"/>
              <a:t>cramps in lower limbs</a:t>
            </a:r>
          </a:p>
          <a:p>
            <a:pPr lvl="1"/>
            <a:r>
              <a:rPr lang="en-GB" altLang="en-US" sz="1600" dirty="0" smtClean="0"/>
              <a:t>pale, clammy skin, normal or falling temperature</a:t>
            </a:r>
          </a:p>
          <a:p>
            <a:pPr lvl="1"/>
            <a:r>
              <a:rPr lang="en-GB" altLang="en-US" sz="1600" dirty="0" smtClean="0"/>
              <a:t>fast shallow breaths, weak rapid pulse  </a:t>
            </a:r>
          </a:p>
          <a:p>
            <a:r>
              <a:rPr lang="en-GB" altLang="en-US" sz="1600" dirty="0" smtClean="0"/>
              <a:t>Treatment</a:t>
            </a:r>
          </a:p>
          <a:p>
            <a:pPr lvl="1"/>
            <a:r>
              <a:rPr lang="en-GB" altLang="en-US" sz="1600" dirty="0" smtClean="0"/>
              <a:t>lay down in cool place</a:t>
            </a:r>
          </a:p>
          <a:p>
            <a:pPr lvl="1"/>
            <a:r>
              <a:rPr lang="en-GB" altLang="en-US" sz="1600" dirty="0" smtClean="0"/>
              <a:t>water or rehydration drink</a:t>
            </a:r>
          </a:p>
          <a:p>
            <a:pPr lvl="1"/>
            <a:r>
              <a:rPr lang="en-GB" altLang="en-US" sz="1600" dirty="0" smtClean="0"/>
              <a:t>recovery position if unconscious</a:t>
            </a:r>
          </a:p>
          <a:p>
            <a:pPr lvl="1"/>
            <a:r>
              <a:rPr lang="en-GB" altLang="en-US" sz="1600" dirty="0" smtClean="0"/>
              <a:t>evacuate to medical facility</a:t>
            </a:r>
            <a:endParaRPr lang="en-GB" altLang="en-US" sz="1600" dirty="0" smtClean="0"/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729413" y="1646238"/>
            <a:ext cx="1828800" cy="4114800"/>
            <a:chOff x="3646" y="1544"/>
            <a:chExt cx="1152" cy="2592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" y="1544"/>
              <a:ext cx="1152" cy="2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982" y="2456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600" b="1">
                  <a:solidFill>
                    <a:srgbClr val="FF0000"/>
                  </a:solidFill>
                </a:rPr>
                <a:t>&gt;37</a:t>
              </a:r>
              <a:r>
                <a:rPr lang="en-US" altLang="en-US" sz="1600" b="1" baseline="30000">
                  <a:solidFill>
                    <a:srgbClr val="FF0000"/>
                  </a:solidFill>
                </a:rPr>
                <a:t>o</a:t>
              </a:r>
              <a:r>
                <a:rPr lang="en-US" altLang="en-US" sz="1600" b="1">
                  <a:solidFill>
                    <a:srgbClr val="FF0000"/>
                  </a:solidFill>
                </a:rPr>
                <a:t>C</a:t>
              </a:r>
            </a:p>
          </p:txBody>
        </p:sp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3886" y="2024"/>
              <a:ext cx="666" cy="486"/>
              <a:chOff x="4176" y="1440"/>
              <a:chExt cx="528" cy="433"/>
            </a:xfrm>
          </p:grpSpPr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4176" y="1632"/>
                <a:ext cx="96" cy="241"/>
              </a:xfrm>
              <a:prstGeom prst="ellipse">
                <a:avLst/>
              </a:prstGeom>
              <a:solidFill>
                <a:srgbClr val="FF00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" name="Oval 8"/>
              <p:cNvSpPr>
                <a:spLocks noChangeArrowheads="1"/>
              </p:cNvSpPr>
              <p:nvPr/>
            </p:nvSpPr>
            <p:spPr bwMode="auto">
              <a:xfrm>
                <a:off x="4608" y="1632"/>
                <a:ext cx="96" cy="241"/>
              </a:xfrm>
              <a:prstGeom prst="ellipse">
                <a:avLst/>
              </a:prstGeom>
              <a:solidFill>
                <a:srgbClr val="FF00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Oval 9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336" cy="288"/>
              </a:xfrm>
              <a:prstGeom prst="ellipse">
                <a:avLst/>
              </a:prstGeom>
              <a:solidFill>
                <a:srgbClr val="FF0000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066" y="1568"/>
              <a:ext cx="332" cy="400"/>
            </a:xfrm>
            <a:custGeom>
              <a:avLst/>
              <a:gdLst>
                <a:gd name="T0" fmla="*/ 16 w 332"/>
                <a:gd name="T1" fmla="*/ 220 h 400"/>
                <a:gd name="T2" fmla="*/ 0 w 332"/>
                <a:gd name="T3" fmla="*/ 148 h 400"/>
                <a:gd name="T4" fmla="*/ 12 w 332"/>
                <a:gd name="T5" fmla="*/ 92 h 400"/>
                <a:gd name="T6" fmla="*/ 32 w 332"/>
                <a:gd name="T7" fmla="*/ 44 h 400"/>
                <a:gd name="T8" fmla="*/ 112 w 332"/>
                <a:gd name="T9" fmla="*/ 20 h 400"/>
                <a:gd name="T10" fmla="*/ 188 w 332"/>
                <a:gd name="T11" fmla="*/ 0 h 400"/>
                <a:gd name="T12" fmla="*/ 240 w 332"/>
                <a:gd name="T13" fmla="*/ 28 h 400"/>
                <a:gd name="T14" fmla="*/ 300 w 332"/>
                <a:gd name="T15" fmla="*/ 44 h 400"/>
                <a:gd name="T16" fmla="*/ 332 w 332"/>
                <a:gd name="T17" fmla="*/ 100 h 400"/>
                <a:gd name="T18" fmla="*/ 332 w 332"/>
                <a:gd name="T19" fmla="*/ 172 h 400"/>
                <a:gd name="T20" fmla="*/ 288 w 332"/>
                <a:gd name="T21" fmla="*/ 300 h 400"/>
                <a:gd name="T22" fmla="*/ 160 w 332"/>
                <a:gd name="T23" fmla="*/ 400 h 400"/>
                <a:gd name="T24" fmla="*/ 68 w 332"/>
                <a:gd name="T25" fmla="*/ 316 h 400"/>
                <a:gd name="T26" fmla="*/ 48 w 332"/>
                <a:gd name="T27" fmla="*/ 272 h 400"/>
                <a:gd name="T28" fmla="*/ 16 w 332"/>
                <a:gd name="T29" fmla="*/ 220 h 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32" h="400">
                  <a:moveTo>
                    <a:pt x="16" y="220"/>
                  </a:moveTo>
                  <a:lnTo>
                    <a:pt x="0" y="148"/>
                  </a:lnTo>
                  <a:lnTo>
                    <a:pt x="12" y="92"/>
                  </a:lnTo>
                  <a:lnTo>
                    <a:pt x="32" y="44"/>
                  </a:lnTo>
                  <a:lnTo>
                    <a:pt x="112" y="20"/>
                  </a:lnTo>
                  <a:lnTo>
                    <a:pt x="188" y="0"/>
                  </a:lnTo>
                  <a:lnTo>
                    <a:pt x="240" y="28"/>
                  </a:lnTo>
                  <a:lnTo>
                    <a:pt x="300" y="44"/>
                  </a:lnTo>
                  <a:lnTo>
                    <a:pt x="332" y="100"/>
                  </a:lnTo>
                  <a:lnTo>
                    <a:pt x="332" y="172"/>
                  </a:lnTo>
                  <a:lnTo>
                    <a:pt x="288" y="300"/>
                  </a:lnTo>
                  <a:lnTo>
                    <a:pt x="160" y="400"/>
                  </a:lnTo>
                  <a:lnTo>
                    <a:pt x="68" y="316"/>
                  </a:lnTo>
                  <a:lnTo>
                    <a:pt x="48" y="272"/>
                  </a:lnTo>
                  <a:lnTo>
                    <a:pt x="16" y="220"/>
                  </a:ln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61405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Exhaustion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18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5591175" cy="5193729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Causes</a:t>
            </a:r>
          </a:p>
          <a:p>
            <a:pPr lvl="1"/>
            <a:r>
              <a:rPr lang="en-GB" altLang="en-US" sz="1800" dirty="0" smtClean="0"/>
              <a:t>overexertion</a:t>
            </a:r>
          </a:p>
          <a:p>
            <a:pPr lvl="1"/>
            <a:r>
              <a:rPr lang="en-GB" altLang="en-US" sz="1800" dirty="0" smtClean="0"/>
              <a:t>aggravated by heat, cold, depth, illness</a:t>
            </a:r>
          </a:p>
          <a:p>
            <a:r>
              <a:rPr lang="en-GB" altLang="en-US" sz="1800" dirty="0" smtClean="0"/>
              <a:t>Signs and symptoms</a:t>
            </a:r>
          </a:p>
          <a:p>
            <a:pPr lvl="1"/>
            <a:r>
              <a:rPr lang="en-GB" altLang="en-US" sz="1800" dirty="0" smtClean="0"/>
              <a:t>deep laboured breathing</a:t>
            </a:r>
          </a:p>
          <a:p>
            <a:pPr lvl="1"/>
            <a:r>
              <a:rPr lang="en-GB" altLang="en-US" sz="1800" dirty="0" smtClean="0"/>
              <a:t>headache and confusion</a:t>
            </a:r>
          </a:p>
          <a:p>
            <a:pPr lvl="1"/>
            <a:r>
              <a:rPr lang="en-GB" altLang="en-US" sz="1800" dirty="0" smtClean="0"/>
              <a:t>unable to respond to mental and physical demands</a:t>
            </a:r>
          </a:p>
          <a:p>
            <a:r>
              <a:rPr lang="en-GB" altLang="en-US" sz="1800" dirty="0" smtClean="0"/>
              <a:t>Treatment</a:t>
            </a:r>
          </a:p>
          <a:p>
            <a:pPr lvl="1"/>
            <a:r>
              <a:rPr lang="en-GB" altLang="en-US" sz="1800" dirty="0" smtClean="0"/>
              <a:t>stop activity</a:t>
            </a:r>
          </a:p>
          <a:p>
            <a:pPr lvl="1"/>
            <a:r>
              <a:rPr lang="en-GB" altLang="en-US" sz="1800" dirty="0" smtClean="0"/>
              <a:t>lay down and keep quiet</a:t>
            </a:r>
          </a:p>
          <a:p>
            <a:pPr>
              <a:spcBef>
                <a:spcPct val="100000"/>
              </a:spcBef>
            </a:pPr>
            <a:r>
              <a:rPr lang="en-GB" altLang="en-US" sz="1800" dirty="0" smtClean="0"/>
              <a:t>Exhaustion = common sign of DCI</a:t>
            </a:r>
            <a:endParaRPr lang="en-GB" altLang="en-US" sz="18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331" y="2725970"/>
            <a:ext cx="3507357" cy="272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rgbClr val="777777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084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19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510909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200" dirty="0" smtClean="0"/>
              <a:t>Mask squeeze</a:t>
            </a:r>
          </a:p>
          <a:p>
            <a:r>
              <a:rPr lang="en-GB" altLang="en-US" sz="1200" dirty="0" smtClean="0"/>
              <a:t>Ear problems</a:t>
            </a:r>
          </a:p>
          <a:p>
            <a:r>
              <a:rPr lang="en-GB" altLang="en-US" sz="1200" dirty="0" smtClean="0"/>
              <a:t>Sinus problems</a:t>
            </a:r>
          </a:p>
          <a:p>
            <a:r>
              <a:rPr lang="en-GB" altLang="en-US" sz="1200" dirty="0" smtClean="0"/>
              <a:t>Teeth</a:t>
            </a:r>
          </a:p>
          <a:p>
            <a:r>
              <a:rPr lang="en-GB" altLang="en-US" sz="1200" dirty="0" smtClean="0"/>
              <a:t>Severe head injury</a:t>
            </a:r>
          </a:p>
          <a:p>
            <a:r>
              <a:rPr lang="en-GB" altLang="en-US" sz="1200" dirty="0" smtClean="0"/>
              <a:t>Stroke</a:t>
            </a:r>
          </a:p>
          <a:p>
            <a:r>
              <a:rPr lang="en-GB" altLang="en-US" sz="1200" dirty="0" smtClean="0"/>
              <a:t>Heart attack</a:t>
            </a:r>
          </a:p>
          <a:p>
            <a:r>
              <a:rPr lang="en-GB" altLang="en-US" sz="1200" dirty="0" smtClean="0"/>
              <a:t>Blast injury</a:t>
            </a:r>
          </a:p>
          <a:p>
            <a:r>
              <a:rPr lang="en-GB" altLang="en-US" sz="1200" dirty="0" smtClean="0"/>
              <a:t>Stings from sea creatures</a:t>
            </a:r>
          </a:p>
          <a:p>
            <a:r>
              <a:rPr lang="en-GB" altLang="en-US" sz="1200" dirty="0" smtClean="0"/>
              <a:t>Seasickness</a:t>
            </a:r>
          </a:p>
          <a:p>
            <a:r>
              <a:rPr lang="en-GB" altLang="en-US" sz="1200" dirty="0" smtClean="0"/>
              <a:t>Hypothermia</a:t>
            </a:r>
          </a:p>
          <a:p>
            <a:r>
              <a:rPr lang="en-GB" altLang="en-US" sz="1200" dirty="0" smtClean="0"/>
              <a:t>Hyperthermia </a:t>
            </a:r>
          </a:p>
          <a:p>
            <a:r>
              <a:rPr lang="en-GB" altLang="en-US" sz="1200" dirty="0" smtClean="0"/>
              <a:t>Exhaustion</a:t>
            </a:r>
            <a:endParaRPr lang="en-GB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976679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729</TotalTime>
  <Words>972</Words>
  <Application>Microsoft Office PowerPoint</Application>
  <PresentationFormat>On-screen Show (4:3)</PresentationFormat>
  <Paragraphs>314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BSAC VA template</vt:lpstr>
      <vt:lpstr>PowerPoint Presentation</vt:lpstr>
      <vt:lpstr>Contents</vt:lpstr>
      <vt:lpstr>Mask squeeze</vt:lpstr>
      <vt:lpstr>Ear problems</vt:lpstr>
      <vt:lpstr>Sinus problems</vt:lpstr>
      <vt:lpstr>Teeth</vt:lpstr>
      <vt:lpstr>Severe head injury</vt:lpstr>
      <vt:lpstr>Severe head injury</vt:lpstr>
      <vt:lpstr>Stroke</vt:lpstr>
      <vt:lpstr>Heart attack</vt:lpstr>
      <vt:lpstr>Blast injury</vt:lpstr>
      <vt:lpstr>Blast injury</vt:lpstr>
      <vt:lpstr>Stings from sea creatures</vt:lpstr>
      <vt:lpstr>Seasickness</vt:lpstr>
      <vt:lpstr>Hypothermia</vt:lpstr>
      <vt:lpstr>Hypothermia</vt:lpstr>
      <vt:lpstr>Hyperthermia</vt:lpstr>
      <vt:lpstr>Exhaustion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92</cp:revision>
  <cp:lastPrinted>2017-07-20T11:49:36Z</cp:lastPrinted>
  <dcterms:created xsi:type="dcterms:W3CDTF">2017-05-21T08:18:40Z</dcterms:created>
  <dcterms:modified xsi:type="dcterms:W3CDTF">2017-09-27T15:55:37Z</dcterms:modified>
</cp:coreProperties>
</file>