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5"/>
  </p:notesMasterIdLst>
  <p:handoutMasterIdLst>
    <p:handoutMasterId r:id="rId6"/>
  </p:handoutMasterIdLst>
  <p:sldIdLst>
    <p:sldId id="256" r:id="rId2"/>
    <p:sldId id="288" r:id="rId3"/>
    <p:sldId id="289" r:id="rId4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2B2"/>
    <a:srgbClr val="CCCCFF"/>
    <a:srgbClr val="00CC99"/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29" autoAdjust="0"/>
    <p:restoredTop sz="78955" autoAdjust="0"/>
  </p:normalViewPr>
  <p:slideViewPr>
    <p:cSldViewPr snapToGrid="0" snapToObjects="1">
      <p:cViewPr>
        <p:scale>
          <a:sx n="70" d="100"/>
          <a:sy n="70" d="100"/>
        </p:scale>
        <p:origin x="-450" y="-738"/>
      </p:cViewPr>
      <p:guideLst>
        <p:guide orient="horz" pos="2161"/>
        <p:guide orient="horz" pos="165"/>
        <p:guide orient="horz" pos="1670"/>
        <p:guide orient="horz" pos="209"/>
        <p:guide pos="5558"/>
        <p:guide pos="2879"/>
        <p:guide pos="157"/>
        <p:guide pos="336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450" y="-108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FD5C7-3E5A-45A1-AC7E-65BCBC5F8176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C7C48-2538-4C05-AE7B-B4FBC411B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72124-79D6-4329-A395-0763F0B8F8A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4E795-52F8-482E-8F3F-74B9D52A4F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0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grey box and paste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Workstream</a:t>
            </a:r>
            <a:r>
              <a:rPr lang="en-GB" dirty="0"/>
              <a:t> 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697593" y="2170897"/>
            <a:ext cx="7070609" cy="2169825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u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sp>
        <p:nvSpPr>
          <p:cNvPr id="10" name="Text Placeholder 29"/>
          <p:cNvSpPr txBox="1">
            <a:spLocks/>
          </p:cNvSpPr>
          <p:nvPr userDrawn="1"/>
        </p:nvSpPr>
        <p:spPr>
          <a:xfrm>
            <a:off x="7862613" y="0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29"/>
          <p:cNvSpPr txBox="1">
            <a:spLocks/>
          </p:cNvSpPr>
          <p:nvPr userDrawn="1"/>
        </p:nvSpPr>
        <p:spPr>
          <a:xfrm>
            <a:off x="7862613" y="-1"/>
            <a:ext cx="959125" cy="363411"/>
          </a:xfrm>
          <a:prstGeom prst="rect">
            <a:avLst/>
          </a:prstGeom>
          <a:solidFill>
            <a:schemeClr val="accent2"/>
          </a:solidFill>
        </p:spPr>
        <p:txBody>
          <a:bodyPr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1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992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664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28600" algn="l" defTabSz="457200" rtl="0" eaLnBrk="1" latinLnBrk="0" hangingPunct="1">
              <a:spcBef>
                <a:spcPts val="600"/>
              </a:spcBef>
              <a:buClr>
                <a:schemeClr val="tx2"/>
              </a:buClr>
              <a:buSzPct val="80000"/>
              <a:buFont typeface="Lucida Grande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66400" algn="l" defTabSz="457200" rtl="0" eaLnBrk="1" latinLnBrk="0" hangingPunct="1">
              <a:spcBef>
                <a:spcPts val="6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Module OT1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9CBA5734-4F50-EF43-A057-0D7C98A05248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6845" y="1603931"/>
            <a:ext cx="4101357" cy="553998"/>
          </a:xfrm>
        </p:spPr>
        <p:txBody>
          <a:bodyPr anchor="b">
            <a:spAutoFit/>
          </a:bodyPr>
          <a:lstStyle>
            <a:lvl1pPr marL="0" indent="0" algn="r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 smtClean="0"/>
              <a:t>Workstream</a:t>
            </a:r>
            <a:r>
              <a:rPr lang="en-GB" dirty="0" smtClean="0"/>
              <a:t> </a:t>
            </a:r>
            <a:r>
              <a:rPr lang="en-GB" dirty="0"/>
              <a:t>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779062" y="2170897"/>
            <a:ext cx="5989140" cy="2862322"/>
          </a:xfrm>
        </p:spPr>
        <p:txBody>
          <a:bodyPr anchor="t">
            <a:spAutoFit/>
          </a:bodyPr>
          <a:lstStyle>
            <a:lvl1pPr algn="r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name (move to best fit  image – paste logo from master)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738548" y="-509395"/>
            <a:ext cx="1167564" cy="889000"/>
          </a:xfrm>
          <a:solidFill>
            <a:schemeClr val="tx2"/>
          </a:solidFill>
        </p:spPr>
        <p:txBody>
          <a:bodyPr anchor="b">
            <a:norm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mmary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3686"/>
            <a:ext cx="4947390" cy="515526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4" hasCustomPrompt="1"/>
          </p:nvPr>
        </p:nvSpPr>
        <p:spPr>
          <a:xfrm>
            <a:off x="7862613" y="-525589"/>
            <a:ext cx="959125" cy="889000"/>
          </a:xfrm>
          <a:solidFill>
            <a:schemeClr val="accent2"/>
          </a:solidFill>
        </p:spPr>
        <p:txBody>
          <a:bodyPr anchor="b">
            <a:norm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Module </a:t>
            </a:r>
            <a:r>
              <a:rPr lang="en-GB" dirty="0" smtClean="0"/>
              <a:t>OT1</a:t>
            </a:r>
            <a:endParaRPr lang="en-GB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16000" indent="-216000">
              <a:buFont typeface="Wingdings" panose="05000000000000000000" pitchFamily="2" charset="2"/>
              <a:buChar char="ü"/>
              <a:defRPr/>
            </a:lvl2pPr>
            <a:lvl3pPr marL="323850" indent="-144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154799" y="64925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Copyright © BSAC 2017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3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GB" altLang="en-US" dirty="0" smtClean="0"/>
              <a:t>Lesson ref.</a:t>
            </a:r>
            <a:fld id="{99B34AC1-D6C4-4901-8EF4-5C95CD58A1AE}" type="slidenum">
              <a:rPr lang="en-GB" altLang="en-US" smtClean="0"/>
              <a:pPr/>
              <a:t>‹#›</a:t>
            </a:fld>
            <a:endParaRPr lang="en-GB" altLang="en-US" dirty="0" smtClean="0"/>
          </a:p>
          <a:p>
            <a:r>
              <a:rPr lang="en-GB" altLang="en-US" dirty="0" smtClean="0"/>
              <a:t>BH, 1/05</a:t>
            </a:r>
          </a:p>
          <a:p>
            <a:r>
              <a:rPr lang="en-GB" altLang="en-US" dirty="0" smtClean="0"/>
              <a:t>© BSAC 2017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21173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 smtClean="0">
                <a:solidFill>
                  <a:schemeClr val="accent2"/>
                </a:solidFill>
                <a:latin typeface="+mn-lt"/>
                <a:ea typeface="+mn-ea"/>
                <a:cs typeface="Arial"/>
              </a:rPr>
              <a:t>First Aid for Divers</a:t>
            </a:r>
            <a:endParaRPr lang="en-GB" sz="1250" b="0" i="0" u="none" strike="noStrike" kern="1200" baseline="0" dirty="0" smtClean="0">
              <a:solidFill>
                <a:schemeClr val="accent2"/>
              </a:solidFill>
              <a:latin typeface="+mn-lt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4" r:id="rId2"/>
    <p:sldLayoutId id="2147483737" r:id="rId3"/>
    <p:sldLayoutId id="2147483746" r:id="rId4"/>
    <p:sldLayoutId id="2147483742" r:id="rId5"/>
    <p:sldLayoutId id="2147483739" r:id="rId6"/>
    <p:sldLayoutId id="2147483751" r:id="rId7"/>
    <p:sldLayoutId id="2147483741" r:id="rId8"/>
    <p:sldLayoutId id="2147483740" r:id="rId9"/>
    <p:sldLayoutId id="2147483738" r:id="rId10"/>
    <p:sldLayoutId id="2147483745" r:id="rId11"/>
    <p:sldLayoutId id="2147483743" r:id="rId12"/>
    <p:sldLayoutId id="2147483747" r:id="rId13"/>
    <p:sldLayoutId id="2147483748" r:id="rId14"/>
    <p:sldLayoutId id="2147483749" r:id="rId15"/>
    <p:sldLayoutId id="2147483750" r:id="rId16"/>
    <p:sldLayoutId id="2147483753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07" y="-126844"/>
            <a:ext cx="9282796" cy="6975209"/>
          </a:xfrm>
          <a:prstGeom prst="rect">
            <a:avLst/>
          </a:prstGeom>
          <a:noFill/>
          <a:effectLst>
            <a:outerShdw blurRad="63500" dist="8980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7845" y="3474819"/>
            <a:ext cx="2640357" cy="1695336"/>
          </a:xfrm>
        </p:spPr>
        <p:txBody>
          <a:bodyPr/>
          <a:lstStyle/>
          <a:p>
            <a:r>
              <a:rPr lang="en-US" dirty="0" smtClean="0"/>
              <a:t>First Aid for Divers</a:t>
            </a:r>
            <a:endParaRPr lang="en-US" dirty="0" smtClean="0"/>
          </a:p>
          <a:p>
            <a:r>
              <a:rPr lang="en-US" dirty="0" smtClean="0"/>
              <a:t>Introduction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/>
              <a:t>First Aid for Divers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2</a:t>
            </a:fld>
            <a:endParaRPr lang="en-GB" altLang="en-US" dirty="0"/>
          </a:p>
          <a:p>
            <a:r>
              <a:rPr lang="en-GB" altLang="en-US" dirty="0" smtClean="0"/>
              <a:t>FAD</a:t>
            </a:r>
            <a:r>
              <a:rPr lang="en-GB" altLang="en-US" dirty="0" smtClean="0"/>
              <a:t>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1600200"/>
            <a:ext cx="4343400" cy="45354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Introductions</a:t>
            </a:r>
          </a:p>
          <a:p>
            <a:r>
              <a:rPr lang="en-GB" altLang="en-US" dirty="0" smtClean="0"/>
              <a:t>Course aims</a:t>
            </a:r>
          </a:p>
          <a:p>
            <a:pPr lvl="1"/>
            <a:r>
              <a:rPr lang="en-GB" altLang="en-US" dirty="0" smtClean="0"/>
              <a:t>first aid for common injuries and illnesses</a:t>
            </a:r>
          </a:p>
          <a:p>
            <a:pPr lvl="1"/>
            <a:r>
              <a:rPr lang="en-GB" altLang="en-US" dirty="0" smtClean="0"/>
              <a:t>specific to club diving situations</a:t>
            </a:r>
          </a:p>
          <a:p>
            <a:pPr lvl="1"/>
            <a:r>
              <a:rPr lang="en-GB" altLang="en-US" dirty="0" smtClean="0"/>
              <a:t>other BSAC rescue skills training</a:t>
            </a:r>
          </a:p>
          <a:p>
            <a:r>
              <a:rPr lang="en-GB" altLang="en-US" dirty="0" smtClean="0"/>
              <a:t>Use of oxygen</a:t>
            </a:r>
          </a:p>
          <a:p>
            <a:r>
              <a:rPr lang="en-GB" altLang="en-US" dirty="0" smtClean="0"/>
              <a:t>Domestic arrangements</a:t>
            </a:r>
          </a:p>
          <a:p>
            <a:r>
              <a:rPr lang="en-GB" altLang="en-US" dirty="0" smtClean="0"/>
              <a:t>Locations</a:t>
            </a:r>
          </a:p>
          <a:p>
            <a:r>
              <a:rPr lang="en-GB" altLang="en-US" dirty="0" smtClean="0"/>
              <a:t>Timings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024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8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dirty="0" smtClean="0"/>
              <a:t>Course outline</a:t>
            </a:r>
            <a:endParaRPr lang="en-GB" alt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0" y="6400800"/>
            <a:ext cx="966788" cy="457200"/>
          </a:xfrm>
        </p:spPr>
        <p:txBody>
          <a:bodyPr/>
          <a:lstStyle/>
          <a:p>
            <a:r>
              <a:rPr lang="en-GB" altLang="en-US" dirty="0"/>
              <a:t>Lesson ref.</a:t>
            </a:r>
            <a:fld id="{99B34AC1-D6C4-4901-8EF4-5C95CD58A1AE}" type="slidenum">
              <a:rPr lang="en-GB" altLang="en-US"/>
              <a:pPr/>
              <a:t>3</a:t>
            </a:fld>
            <a:endParaRPr lang="en-GB" altLang="en-US" dirty="0"/>
          </a:p>
          <a:p>
            <a:r>
              <a:rPr lang="en-GB" altLang="en-US" dirty="0" smtClean="0"/>
              <a:t>FAD</a:t>
            </a:r>
            <a:r>
              <a:rPr lang="en-GB" altLang="en-US" dirty="0" smtClean="0"/>
              <a:t>, </a:t>
            </a:r>
            <a:r>
              <a:rPr lang="en-GB" altLang="en-US" dirty="0" smtClean="0"/>
              <a:t>1/09</a:t>
            </a:r>
            <a:endParaRPr lang="en-GB" altLang="en-US" dirty="0"/>
          </a:p>
          <a:p>
            <a:r>
              <a:rPr lang="en-GB" altLang="en-US" dirty="0"/>
              <a:t>© BSAC 2017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495425"/>
            <a:ext cx="5038725" cy="507574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900"/>
              </a:spcBef>
              <a:spcAft>
                <a:spcPts val="800"/>
              </a:spcAft>
              <a:buFontTx/>
              <a:buNone/>
              <a:defRPr sz="2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6450" indent="-268288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80000"/>
              <a:buFont typeface="Lucida Grande"/>
              <a:buChar char="-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5838" indent="-179388" algn="l" defTabSz="457200" rtl="0" eaLnBrk="1" latinLnBrk="0" hangingPunct="1">
              <a:spcBef>
                <a:spcPts val="0"/>
              </a:spcBef>
              <a:buClr>
                <a:schemeClr val="accent2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400" dirty="0" smtClean="0"/>
              <a:t>Principles and priorities of first aid</a:t>
            </a:r>
          </a:p>
          <a:p>
            <a:r>
              <a:rPr lang="en-GB" altLang="en-US" sz="1400" dirty="0" smtClean="0"/>
              <a:t>Casualty examination – practical</a:t>
            </a:r>
          </a:p>
          <a:p>
            <a:r>
              <a:rPr lang="en-GB" altLang="en-US" sz="1400" dirty="0" smtClean="0"/>
              <a:t>Summoning assistance</a:t>
            </a:r>
          </a:p>
          <a:p>
            <a:r>
              <a:rPr lang="en-GB" altLang="en-US" sz="1400" dirty="0" smtClean="0"/>
              <a:t>First aid kits </a:t>
            </a:r>
          </a:p>
          <a:p>
            <a:r>
              <a:rPr lang="en-GB" altLang="en-US" sz="1400" dirty="0" smtClean="0"/>
              <a:t>Shock</a:t>
            </a:r>
          </a:p>
          <a:p>
            <a:r>
              <a:rPr lang="en-GB" altLang="en-US" sz="1400" dirty="0" smtClean="0"/>
              <a:t>Wounds and bleeding</a:t>
            </a:r>
          </a:p>
          <a:p>
            <a:r>
              <a:rPr lang="en-GB" altLang="en-US" sz="1400" dirty="0" smtClean="0"/>
              <a:t>Bandaging – practical</a:t>
            </a:r>
          </a:p>
          <a:p>
            <a:r>
              <a:rPr lang="en-GB" altLang="en-US" sz="1400" dirty="0" smtClean="0"/>
              <a:t>Burns </a:t>
            </a:r>
          </a:p>
          <a:p>
            <a:r>
              <a:rPr lang="en-GB" altLang="en-US" sz="1400" dirty="0" smtClean="0"/>
              <a:t>Miscellaneous injuries and conditions</a:t>
            </a:r>
          </a:p>
          <a:p>
            <a:r>
              <a:rPr lang="en-GB" altLang="en-US" sz="1400" dirty="0" smtClean="0"/>
              <a:t>Injuries to muscles, bones and joints</a:t>
            </a:r>
          </a:p>
          <a:p>
            <a:r>
              <a:rPr lang="en-GB" altLang="en-US" sz="1400" dirty="0" smtClean="0"/>
              <a:t>Dressings, splinting and moving casualties – practical</a:t>
            </a:r>
          </a:p>
          <a:p>
            <a:r>
              <a:rPr lang="en-GB" altLang="en-US" sz="1400" dirty="0" smtClean="0"/>
              <a:t>Open Forum, debrief and disperse</a:t>
            </a:r>
            <a:endParaRPr lang="en-GB" altLang="en-US" sz="1400" dirty="0" smtClean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057" y="1666875"/>
            <a:ext cx="4165268" cy="382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932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6" grpId="0" autoUpdateAnimBg="0"/>
      <p:bldP spid="5" grpId="0" build="p" bldLvl="4"/>
    </p:bldLst>
  </p:timing>
</p:sld>
</file>

<file path=ppt/theme/theme1.xml><?xml version="1.0" encoding="utf-8"?>
<a:theme xmlns:a="http://schemas.openxmlformats.org/drawingml/2006/main" name="BSAC VA template">
  <a:themeElements>
    <a:clrScheme name="Custom 1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D20729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BSAC VAs</Template>
  <TotalTime>678</TotalTime>
  <Words>102</Words>
  <Application>Microsoft Office PowerPoint</Application>
  <PresentationFormat>On-screen Show 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BSAC VA template</vt:lpstr>
      <vt:lpstr>PowerPoint Presentation</vt:lpstr>
      <vt:lpstr>First Aid for Divers</vt:lpstr>
      <vt:lpstr>Course outline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Alberts Phil</cp:lastModifiedBy>
  <cp:revision>86</cp:revision>
  <cp:lastPrinted>2017-07-20T11:49:36Z</cp:lastPrinted>
  <dcterms:created xsi:type="dcterms:W3CDTF">2017-05-21T08:18:40Z</dcterms:created>
  <dcterms:modified xsi:type="dcterms:W3CDTF">2017-09-27T13:47:37Z</dcterms:modified>
</cp:coreProperties>
</file>