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CC00CC"/>
    <a:srgbClr val="0000FF"/>
    <a:srgbClr val="000000"/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80" d="100"/>
          <a:sy n="80" d="100"/>
        </p:scale>
        <p:origin x="-762" y="-510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First Aid for Divers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07" y="-126844"/>
            <a:ext cx="9282796" cy="6975209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7845" y="3474819"/>
            <a:ext cx="2640357" cy="1695336"/>
          </a:xfrm>
        </p:spPr>
        <p:txBody>
          <a:bodyPr/>
          <a:lstStyle/>
          <a:p>
            <a:r>
              <a:rPr lang="en-US" dirty="0" smtClean="0"/>
              <a:t>First Aid for Divers</a:t>
            </a:r>
          </a:p>
          <a:p>
            <a:r>
              <a:rPr lang="en-US" dirty="0" smtClean="0"/>
              <a:t>Burns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 smtClean="0"/>
              <a:t>Contents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685800" y="1600200"/>
            <a:ext cx="3504063" cy="145167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Classification</a:t>
            </a:r>
          </a:p>
          <a:p>
            <a:r>
              <a:rPr lang="en-GB" altLang="en-US" dirty="0" smtClean="0"/>
              <a:t>Signs and symptoms</a:t>
            </a:r>
          </a:p>
          <a:p>
            <a:r>
              <a:rPr lang="en-US" altLang="en-US" dirty="0" smtClean="0"/>
              <a:t>Treatment</a:t>
            </a:r>
            <a:endParaRPr lang="en-GB" altLang="en-US" dirty="0" smtClean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6" b="-37"/>
          <a:stretch>
            <a:fillRect/>
          </a:stretch>
        </p:blipFill>
        <p:spPr bwMode="auto">
          <a:xfrm>
            <a:off x="3725839" y="1587500"/>
            <a:ext cx="4891111" cy="332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build="p" bldLvl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Types and causes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13" descr="Acid_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4275138"/>
            <a:ext cx="1982788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1"/>
          <p:cNvSpPr txBox="1">
            <a:spLocks noChangeArrowheads="1"/>
          </p:cNvSpPr>
          <p:nvPr/>
        </p:nvSpPr>
        <p:spPr>
          <a:xfrm>
            <a:off x="685800" y="1600200"/>
            <a:ext cx="4343400" cy="334486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Dry burns</a:t>
            </a:r>
          </a:p>
          <a:p>
            <a:pPr lvl="1"/>
            <a:r>
              <a:rPr lang="en-GB" altLang="en-US" smtClean="0"/>
              <a:t>flame</a:t>
            </a:r>
          </a:p>
          <a:p>
            <a:pPr lvl="1"/>
            <a:r>
              <a:rPr lang="en-GB" altLang="en-US" smtClean="0"/>
              <a:t>hot surface</a:t>
            </a:r>
          </a:p>
          <a:p>
            <a:pPr lvl="1"/>
            <a:r>
              <a:rPr lang="en-GB" altLang="en-US" smtClean="0"/>
              <a:t>friction</a:t>
            </a:r>
          </a:p>
          <a:p>
            <a:pPr lvl="1"/>
            <a:r>
              <a:rPr lang="en-GB" altLang="en-US" smtClean="0"/>
              <a:t>electricity</a:t>
            </a:r>
          </a:p>
          <a:p>
            <a:pPr lvl="1"/>
            <a:r>
              <a:rPr lang="en-GB" altLang="en-US" smtClean="0"/>
              <a:t>radiation</a:t>
            </a:r>
          </a:p>
          <a:p>
            <a:r>
              <a:rPr lang="en-GB" altLang="en-US" smtClean="0"/>
              <a:t>Scalds</a:t>
            </a:r>
          </a:p>
          <a:p>
            <a:pPr lvl="1"/>
            <a:r>
              <a:rPr lang="en-GB" altLang="en-US" smtClean="0"/>
              <a:t>hot liquid</a:t>
            </a:r>
          </a:p>
          <a:p>
            <a:r>
              <a:rPr lang="en-GB" altLang="en-US" smtClean="0"/>
              <a:t>Chemical</a:t>
            </a:r>
            <a:endParaRPr lang="en-GB" altLang="en-US" smtClean="0"/>
          </a:p>
        </p:txBody>
      </p:sp>
      <p:pic>
        <p:nvPicPr>
          <p:cNvPr id="6" name="Picture 15" descr="Copper_Ket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1562100"/>
            <a:ext cx="35814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4955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build="p" bldLvl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Area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4360863" y="2616200"/>
            <a:ext cx="2217737" cy="4030663"/>
            <a:chOff x="3461" y="1672"/>
            <a:chExt cx="1397" cy="2539"/>
          </a:xfrm>
        </p:grpSpPr>
        <p:pic>
          <p:nvPicPr>
            <p:cNvPr id="5" name="Picture 7" descr="wallac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4" t="706" r="636" b="354"/>
            <a:stretch>
              <a:fillRect/>
            </a:stretch>
          </p:blipFill>
          <p:spPr bwMode="auto">
            <a:xfrm>
              <a:off x="3461" y="1672"/>
              <a:ext cx="1397" cy="2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3935" y="2185"/>
              <a:ext cx="44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r>
                <a:rPr lang="en-GB" altLang="en-US" sz="1600" b="1">
                  <a:solidFill>
                    <a:srgbClr val="FF0000"/>
                  </a:solidFill>
                </a:rPr>
                <a:t>9%x2</a:t>
              </a: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4331" y="2555"/>
              <a:ext cx="30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r>
                <a:rPr lang="en-GB" altLang="en-US" sz="1200" b="1">
                  <a:solidFill>
                    <a:srgbClr val="FF0000"/>
                  </a:solidFill>
                </a:rPr>
                <a:t>9%</a:t>
              </a: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3848" y="3564"/>
              <a:ext cx="25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r>
                <a:rPr lang="en-GB" altLang="en-US" sz="1200" b="1">
                  <a:solidFill>
                    <a:srgbClr val="FF0000"/>
                  </a:solidFill>
                </a:rPr>
                <a:t>9%</a:t>
              </a: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4195" y="3564"/>
              <a:ext cx="25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r>
                <a:rPr lang="en-GB" altLang="en-US" sz="1200" b="1">
                  <a:solidFill>
                    <a:srgbClr val="FF0000"/>
                  </a:solidFill>
                </a:rPr>
                <a:t>9%</a:t>
              </a: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3656" y="2569"/>
              <a:ext cx="25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r>
                <a:rPr lang="en-GB" altLang="en-US" sz="1200" b="1">
                  <a:solidFill>
                    <a:srgbClr val="FF0000"/>
                  </a:solidFill>
                </a:rPr>
                <a:t>9%</a:t>
              </a: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3857" y="3075"/>
              <a:ext cx="30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r>
                <a:rPr lang="en-GB" altLang="en-US" sz="1600" b="1">
                  <a:solidFill>
                    <a:srgbClr val="FF0000"/>
                  </a:solidFill>
                </a:rPr>
                <a:t>9%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4157" y="3074"/>
              <a:ext cx="30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r>
                <a:rPr lang="en-GB" altLang="en-US" sz="1600" b="1">
                  <a:solidFill>
                    <a:srgbClr val="FF0000"/>
                  </a:solidFill>
                </a:rPr>
                <a:t>9%</a:t>
              </a: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4005" y="1785"/>
              <a:ext cx="30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r>
                <a:rPr lang="en-GB" altLang="en-US" sz="1600" b="1">
                  <a:solidFill>
                    <a:srgbClr val="FF0000"/>
                  </a:solidFill>
                </a:rPr>
                <a:t>9%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3936" y="2713"/>
              <a:ext cx="44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r>
                <a:rPr lang="en-GB" altLang="en-US" sz="1600" b="1">
                  <a:solidFill>
                    <a:srgbClr val="FF0000"/>
                  </a:solidFill>
                </a:rPr>
                <a:t>9%x2</a:t>
              </a:r>
            </a:p>
          </p:txBody>
        </p:sp>
      </p:grpSp>
      <p:sp>
        <p:nvSpPr>
          <p:cNvPr id="16" name="Rectangle 6"/>
          <p:cNvSpPr txBox="1">
            <a:spLocks noChangeArrowheads="1"/>
          </p:cNvSpPr>
          <p:nvPr/>
        </p:nvSpPr>
        <p:spPr>
          <a:xfrm>
            <a:off x="685800" y="1514475"/>
            <a:ext cx="5067300" cy="536300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Bigger area = more severe</a:t>
            </a:r>
          </a:p>
          <a:p>
            <a:r>
              <a:rPr lang="en-GB" altLang="en-US" dirty="0" smtClean="0"/>
              <a:t>Palm of casualty’s hand = 1%</a:t>
            </a:r>
          </a:p>
          <a:p>
            <a:pPr>
              <a:spcBef>
                <a:spcPct val="200000"/>
              </a:spcBef>
            </a:pPr>
            <a:r>
              <a:rPr lang="en-GB" altLang="en-US" dirty="0" smtClean="0"/>
              <a:t>Wallace’s rule of 9’s</a:t>
            </a:r>
          </a:p>
          <a:p>
            <a:pPr lvl="1"/>
            <a:r>
              <a:rPr lang="en-GB" altLang="en-US" dirty="0" smtClean="0"/>
              <a:t>head</a:t>
            </a:r>
          </a:p>
          <a:p>
            <a:pPr lvl="1"/>
            <a:r>
              <a:rPr lang="en-GB" altLang="en-US" dirty="0" smtClean="0"/>
              <a:t>arm</a:t>
            </a:r>
          </a:p>
          <a:p>
            <a:pPr lvl="1"/>
            <a:r>
              <a:rPr lang="en-GB" altLang="en-US" dirty="0" smtClean="0"/>
              <a:t>chest</a:t>
            </a:r>
          </a:p>
          <a:p>
            <a:pPr lvl="1"/>
            <a:r>
              <a:rPr lang="en-GB" altLang="en-US" dirty="0" smtClean="0"/>
              <a:t>upper back</a:t>
            </a:r>
          </a:p>
          <a:p>
            <a:pPr lvl="1"/>
            <a:r>
              <a:rPr lang="en-GB" altLang="en-US" dirty="0" smtClean="0"/>
              <a:t>abdomen</a:t>
            </a:r>
          </a:p>
          <a:p>
            <a:pPr lvl="1"/>
            <a:r>
              <a:rPr lang="en-GB" altLang="en-US" dirty="0" smtClean="0"/>
              <a:t>lower back</a:t>
            </a:r>
          </a:p>
          <a:p>
            <a:pPr lvl="1"/>
            <a:r>
              <a:rPr lang="en-GB" altLang="en-US" dirty="0" smtClean="0"/>
              <a:t>thigh</a:t>
            </a:r>
          </a:p>
          <a:p>
            <a:pPr lvl="1"/>
            <a:r>
              <a:rPr lang="en-GB" altLang="en-US" dirty="0" smtClean="0"/>
              <a:t>lower leg</a:t>
            </a:r>
            <a:endParaRPr lang="en-US" altLang="en-US" dirty="0" smtClean="0"/>
          </a:p>
        </p:txBody>
      </p:sp>
      <p:grpSp>
        <p:nvGrpSpPr>
          <p:cNvPr id="17" name="Group 22"/>
          <p:cNvGrpSpPr>
            <a:grpSpLocks/>
          </p:cNvGrpSpPr>
          <p:nvPr/>
        </p:nvGrpSpPr>
        <p:grpSpPr bwMode="auto">
          <a:xfrm>
            <a:off x="6226175" y="1552575"/>
            <a:ext cx="2098675" cy="1192213"/>
            <a:chOff x="3922" y="978"/>
            <a:chExt cx="1322" cy="751"/>
          </a:xfrm>
        </p:grpSpPr>
        <p:pic>
          <p:nvPicPr>
            <p:cNvPr id="18" name="Picture 20" descr="jenzhan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" y="1002"/>
              <a:ext cx="1322" cy="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Oval 21"/>
            <p:cNvSpPr>
              <a:spLocks noChangeArrowheads="1"/>
            </p:cNvSpPr>
            <p:nvPr/>
          </p:nvSpPr>
          <p:spPr bwMode="auto">
            <a:xfrm>
              <a:off x="4466" y="978"/>
              <a:ext cx="682" cy="648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>
                <a:defRPr sz="600">
                  <a:solidFill>
                    <a:srgbClr val="00A859"/>
                  </a:solidFill>
                  <a:latin typeface="Arial" charset="0"/>
                </a:defRPr>
              </a:lvl1pPr>
              <a:lvl2pPr marL="742950" indent="-285750">
                <a:defRPr sz="600">
                  <a:solidFill>
                    <a:srgbClr val="00A859"/>
                  </a:solidFill>
                  <a:latin typeface="Arial" charset="0"/>
                </a:defRPr>
              </a:lvl2pPr>
              <a:lvl3pPr marL="1143000" indent="-228600">
                <a:defRPr sz="600">
                  <a:solidFill>
                    <a:srgbClr val="00A859"/>
                  </a:solidFill>
                  <a:latin typeface="Arial" charset="0"/>
                </a:defRPr>
              </a:lvl3pPr>
              <a:lvl4pPr marL="1600200" indent="-228600">
                <a:defRPr sz="600">
                  <a:solidFill>
                    <a:srgbClr val="00A859"/>
                  </a:solidFill>
                  <a:latin typeface="Arial" charset="0"/>
                </a:defRPr>
              </a:lvl4pPr>
              <a:lvl5pPr marL="2057400" indent="-228600">
                <a:defRPr sz="600">
                  <a:solidFill>
                    <a:srgbClr val="00A859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">
                  <a:solidFill>
                    <a:srgbClr val="00A859"/>
                  </a:solidFill>
                  <a:latin typeface="Arial" charset="0"/>
                </a:defRPr>
              </a:lvl9pPr>
            </a:lstStyle>
            <a:p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38788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16" grpId="0" build="p" bldLvl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 smtClean="0"/>
              <a:t>Burn depth, signs and symptoms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15" name="Picture 2" descr="burndegree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1516062"/>
            <a:ext cx="3016250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4"/>
          <p:cNvSpPr txBox="1">
            <a:spLocks noChangeArrowheads="1"/>
          </p:cNvSpPr>
          <p:nvPr/>
        </p:nvSpPr>
        <p:spPr>
          <a:xfrm>
            <a:off x="685800" y="1600200"/>
            <a:ext cx="4670425" cy="562974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Skin structure</a:t>
            </a:r>
          </a:p>
          <a:p>
            <a:pPr lvl="1"/>
            <a:r>
              <a:rPr lang="en-GB" altLang="en-US" sz="1800" dirty="0" smtClean="0">
                <a:solidFill>
                  <a:srgbClr val="0000FF"/>
                </a:solidFill>
              </a:rPr>
              <a:t>epidermis</a:t>
            </a:r>
            <a:r>
              <a:rPr lang="en-GB" altLang="en-US" sz="1800" dirty="0" smtClean="0"/>
              <a:t> - waterproof</a:t>
            </a:r>
          </a:p>
          <a:p>
            <a:pPr lvl="1"/>
            <a:r>
              <a:rPr lang="en-GB" altLang="en-US" sz="1800" dirty="0" smtClean="0">
                <a:solidFill>
                  <a:srgbClr val="CC00CC"/>
                </a:solidFill>
              </a:rPr>
              <a:t>dermis</a:t>
            </a:r>
            <a:r>
              <a:rPr lang="en-GB" altLang="en-US" sz="1800" dirty="0" smtClean="0"/>
              <a:t> - blood vessels, nerves, muscles</a:t>
            </a:r>
          </a:p>
          <a:p>
            <a:pPr lvl="1"/>
            <a:r>
              <a:rPr lang="en-GB" altLang="en-US" sz="1800" dirty="0" smtClean="0">
                <a:solidFill>
                  <a:srgbClr val="993300"/>
                </a:solidFill>
              </a:rPr>
              <a:t>subcutaneous</a:t>
            </a:r>
            <a:r>
              <a:rPr lang="en-GB" altLang="en-US" sz="1800" dirty="0" smtClean="0"/>
              <a:t> tissue</a:t>
            </a:r>
          </a:p>
          <a:p>
            <a:r>
              <a:rPr lang="en-GB" altLang="en-US" sz="1800" dirty="0" smtClean="0"/>
              <a:t>Burn classification</a:t>
            </a:r>
          </a:p>
          <a:p>
            <a:pPr lvl="1"/>
            <a:r>
              <a:rPr lang="en-GB" altLang="en-US" sz="1800" dirty="0">
                <a:solidFill>
                  <a:srgbClr val="0000FF"/>
                </a:solidFill>
              </a:rPr>
              <a:t>superficial</a:t>
            </a:r>
          </a:p>
          <a:p>
            <a:pPr lvl="2"/>
            <a:r>
              <a:rPr lang="en-GB" altLang="en-US" sz="1600" dirty="0" smtClean="0"/>
              <a:t>Red / swollen / painful</a:t>
            </a:r>
          </a:p>
          <a:p>
            <a:pPr lvl="1"/>
            <a:r>
              <a:rPr lang="en-GB" altLang="en-US" sz="1800" dirty="0">
                <a:solidFill>
                  <a:srgbClr val="CC00CC"/>
                </a:solidFill>
              </a:rPr>
              <a:t>partial thickness</a:t>
            </a:r>
          </a:p>
          <a:p>
            <a:pPr lvl="2"/>
            <a:r>
              <a:rPr lang="en-GB" altLang="en-US" sz="1600" dirty="0" smtClean="0"/>
              <a:t>red/swollen / painful </a:t>
            </a:r>
          </a:p>
          <a:p>
            <a:pPr lvl="2"/>
            <a:r>
              <a:rPr lang="en-GB" altLang="en-US" sz="1600" dirty="0" smtClean="0"/>
              <a:t>exposed to infection</a:t>
            </a:r>
          </a:p>
          <a:p>
            <a:pPr lvl="2"/>
            <a:r>
              <a:rPr lang="en-GB" altLang="en-US" sz="1600" dirty="0" smtClean="0"/>
              <a:t>blisters</a:t>
            </a:r>
          </a:p>
          <a:p>
            <a:pPr lvl="1"/>
            <a:r>
              <a:rPr lang="en-GB" altLang="en-US" sz="1800" dirty="0">
                <a:solidFill>
                  <a:srgbClr val="993300"/>
                </a:solidFill>
              </a:rPr>
              <a:t>full thickness</a:t>
            </a:r>
          </a:p>
          <a:p>
            <a:pPr lvl="2"/>
            <a:r>
              <a:rPr lang="en-GB" altLang="en-US" sz="1600" dirty="0" smtClean="0"/>
              <a:t>Pale / waxy / possibly charred</a:t>
            </a:r>
          </a:p>
          <a:p>
            <a:pPr lvl="2"/>
            <a:r>
              <a:rPr lang="en-GB" altLang="en-US" sz="1600" dirty="0" smtClean="0"/>
              <a:t>serious </a:t>
            </a:r>
          </a:p>
          <a:p>
            <a:pPr lvl="2"/>
            <a:endParaRPr lang="en-US" altLang="en-US" sz="1600" dirty="0" smtClean="0"/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>
            <a:off x="5670550" y="2771775"/>
            <a:ext cx="0" cy="36195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5670550" y="3141663"/>
            <a:ext cx="0" cy="685800"/>
          </a:xfrm>
          <a:prstGeom prst="line">
            <a:avLst/>
          </a:prstGeom>
          <a:noFill/>
          <a:ln w="76200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9" name="Line 7"/>
          <p:cNvSpPr>
            <a:spLocks noChangeShapeType="1"/>
          </p:cNvSpPr>
          <p:nvPr/>
        </p:nvSpPr>
        <p:spPr bwMode="auto">
          <a:xfrm>
            <a:off x="5670550" y="3835400"/>
            <a:ext cx="0" cy="361950"/>
          </a:xfrm>
          <a:prstGeom prst="line">
            <a:avLst/>
          </a:prstGeom>
          <a:noFill/>
          <a:ln w="7620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pic>
        <p:nvPicPr>
          <p:cNvPr id="20" name="Picture 8" descr="burndegree1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1535112"/>
            <a:ext cx="2976562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 descr="burndegree2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550" y="1516061"/>
            <a:ext cx="3008312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burndegree3"/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49" y="1864958"/>
            <a:ext cx="3097213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1" descr="sunburnRE"/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5000625"/>
            <a:ext cx="2073275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2" descr="Major-2nd-degree-burn"/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4781550"/>
            <a:ext cx="14287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3" descr="4th deg burns"/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4829175"/>
            <a:ext cx="1971675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9504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16" grpId="0" build="p" bldLvl="4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Electrical burns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600200"/>
            <a:ext cx="3831609" cy="410625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0"/>
              </a:spcBef>
            </a:pPr>
            <a:r>
              <a:rPr lang="en-GB" altLang="en-US" dirty="0" smtClean="0"/>
              <a:t>Possible features</a:t>
            </a:r>
          </a:p>
          <a:p>
            <a:pPr lvl="1"/>
            <a:r>
              <a:rPr lang="en-GB" altLang="en-US" dirty="0" smtClean="0"/>
              <a:t>superficial surface injury</a:t>
            </a:r>
          </a:p>
          <a:p>
            <a:pPr lvl="1"/>
            <a:r>
              <a:rPr lang="en-GB" altLang="en-US" dirty="0" smtClean="0"/>
              <a:t>extensive damage to lower layers</a:t>
            </a:r>
          </a:p>
          <a:p>
            <a:pPr lvl="1"/>
            <a:r>
              <a:rPr lang="en-GB" altLang="en-US" dirty="0" smtClean="0"/>
              <a:t>cardiac arrest</a:t>
            </a:r>
          </a:p>
          <a:p>
            <a:pPr lvl="1"/>
            <a:r>
              <a:rPr lang="en-GB" altLang="en-US" dirty="0" smtClean="0">
                <a:solidFill>
                  <a:srgbClr val="FF0000"/>
                </a:solidFill>
              </a:rPr>
              <a:t>electric shock risk for first aider</a:t>
            </a:r>
          </a:p>
          <a:p>
            <a:endParaRPr lang="en-GB" altLang="en-US" dirty="0" smtClean="0"/>
          </a:p>
          <a:p>
            <a:pPr lvl="1"/>
            <a:endParaRPr lang="en-GB" altLang="en-US" dirty="0" smtClean="0"/>
          </a:p>
          <a:p>
            <a:pPr lvl="1"/>
            <a:endParaRPr lang="en-US" altLang="en-US" dirty="0" smtClean="0"/>
          </a:p>
        </p:txBody>
      </p:sp>
      <p:pic>
        <p:nvPicPr>
          <p:cNvPr id="5" name="Picture 12" descr="electrical bu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835" y="1590675"/>
            <a:ext cx="4443066" cy="336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5410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Treatment – superficial burns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7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600200"/>
            <a:ext cx="4343400" cy="505142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Reassure casualty</a:t>
            </a:r>
          </a:p>
          <a:p>
            <a:r>
              <a:rPr lang="en-GB" altLang="en-US" dirty="0" smtClean="0"/>
              <a:t>Cool affected area</a:t>
            </a:r>
          </a:p>
          <a:p>
            <a:pPr lvl="1"/>
            <a:r>
              <a:rPr lang="en-GB" altLang="en-US" dirty="0" smtClean="0"/>
              <a:t>gently flowing cold water</a:t>
            </a:r>
          </a:p>
          <a:p>
            <a:pPr lvl="1"/>
            <a:r>
              <a:rPr lang="en-GB" altLang="en-US" dirty="0" smtClean="0"/>
              <a:t>up to 20 minutes</a:t>
            </a:r>
          </a:p>
          <a:p>
            <a:r>
              <a:rPr lang="en-GB" altLang="en-US" dirty="0" smtClean="0"/>
              <a:t>Remove constrictions</a:t>
            </a:r>
          </a:p>
          <a:p>
            <a:r>
              <a:rPr lang="en-GB" altLang="en-US" dirty="0" smtClean="0"/>
              <a:t>Cover</a:t>
            </a:r>
          </a:p>
          <a:p>
            <a:r>
              <a:rPr lang="en-GB" altLang="en-US" dirty="0" smtClean="0">
                <a:solidFill>
                  <a:srgbClr val="FF0000"/>
                </a:solidFill>
              </a:rPr>
              <a:t>DO NOT</a:t>
            </a:r>
          </a:p>
          <a:p>
            <a:pPr lvl="1"/>
            <a:r>
              <a:rPr lang="en-GB" altLang="en-US" dirty="0" smtClean="0"/>
              <a:t>break blisters</a:t>
            </a:r>
          </a:p>
          <a:p>
            <a:pPr lvl="1"/>
            <a:r>
              <a:rPr lang="en-GB" altLang="en-US" dirty="0" smtClean="0"/>
              <a:t>apply lotions, ointments </a:t>
            </a:r>
            <a:r>
              <a:rPr lang="en-GB" altLang="en-US" dirty="0" err="1" smtClean="0"/>
              <a:t>etc</a:t>
            </a:r>
            <a:endParaRPr lang="en-GB" altLang="en-US" dirty="0" smtClean="0"/>
          </a:p>
          <a:p>
            <a:pPr lvl="1"/>
            <a:r>
              <a:rPr lang="en-GB" altLang="en-US" dirty="0" smtClean="0"/>
              <a:t>use adhesive dressings</a:t>
            </a:r>
          </a:p>
          <a:p>
            <a:endParaRPr lang="en-GB" altLang="en-US" dirty="0" smtClean="0"/>
          </a:p>
          <a:p>
            <a:pPr lvl="1"/>
            <a:endParaRPr lang="en-GB" altLang="en-US" dirty="0" smtClean="0"/>
          </a:p>
          <a:p>
            <a:pPr lvl="1"/>
            <a:endParaRPr lang="en-US" altLang="en-US" dirty="0" smtClean="0"/>
          </a:p>
        </p:txBody>
      </p:sp>
      <p:pic>
        <p:nvPicPr>
          <p:cNvPr id="5" name="Picture 8" descr="sunburn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682" y="1752600"/>
            <a:ext cx="4795032" cy="359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3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 smtClean="0"/>
              <a:t>Partial / full </a:t>
            </a:r>
            <a:r>
              <a:rPr lang="en-GB" altLang="en-US" sz="2800" dirty="0"/>
              <a:t>thickness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8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814885" y="1457325"/>
            <a:ext cx="4657867" cy="531940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600" dirty="0" smtClean="0"/>
              <a:t>Lay casualty down</a:t>
            </a:r>
          </a:p>
          <a:p>
            <a:r>
              <a:rPr lang="en-GB" altLang="en-US" sz="1600" dirty="0" smtClean="0"/>
              <a:t>Cool affected area</a:t>
            </a:r>
          </a:p>
          <a:p>
            <a:r>
              <a:rPr lang="en-GB" altLang="en-US" sz="1600" dirty="0" smtClean="0"/>
              <a:t>Remove constrictions, wet clothing</a:t>
            </a:r>
          </a:p>
          <a:p>
            <a:r>
              <a:rPr lang="en-GB" altLang="en-US" sz="1600" dirty="0" smtClean="0"/>
              <a:t>Cover burned limbs</a:t>
            </a:r>
          </a:p>
          <a:p>
            <a:r>
              <a:rPr lang="en-GB" altLang="en-US" sz="1600" dirty="0" smtClean="0"/>
              <a:t>Treat for shock (and give O</a:t>
            </a:r>
            <a:r>
              <a:rPr lang="en-GB" altLang="en-US" sz="1600" baseline="-25000" dirty="0" smtClean="0"/>
              <a:t>2</a:t>
            </a:r>
            <a:r>
              <a:rPr lang="en-GB" altLang="en-US" sz="1600" dirty="0" smtClean="0"/>
              <a:t>)</a:t>
            </a:r>
          </a:p>
          <a:p>
            <a:pPr lvl="1"/>
            <a:r>
              <a:rPr lang="en-GB" altLang="en-US" sz="1600" dirty="0" smtClean="0"/>
              <a:t>conscious – give sips of water</a:t>
            </a:r>
          </a:p>
          <a:p>
            <a:pPr lvl="1"/>
            <a:r>
              <a:rPr lang="en-GB" altLang="en-US" sz="1600" dirty="0" smtClean="0"/>
              <a:t>unconscious – recovery position</a:t>
            </a:r>
          </a:p>
          <a:p>
            <a:r>
              <a:rPr lang="en-GB" altLang="en-US" sz="1600" dirty="0" smtClean="0"/>
              <a:t>Evacuate to medical attention</a:t>
            </a:r>
          </a:p>
          <a:p>
            <a:r>
              <a:rPr lang="en-GB" altLang="en-US" sz="1600" dirty="0" smtClean="0">
                <a:solidFill>
                  <a:srgbClr val="FF0000"/>
                </a:solidFill>
              </a:rPr>
              <a:t>DO NOT</a:t>
            </a:r>
          </a:p>
          <a:p>
            <a:pPr lvl="1"/>
            <a:r>
              <a:rPr lang="en-GB" altLang="en-US" sz="1600" dirty="0" smtClean="0"/>
              <a:t>break blisters</a:t>
            </a:r>
          </a:p>
          <a:p>
            <a:pPr lvl="1"/>
            <a:r>
              <a:rPr lang="en-GB" altLang="en-US" sz="1600" dirty="0" smtClean="0"/>
              <a:t>apply lotions, ointments </a:t>
            </a:r>
            <a:r>
              <a:rPr lang="en-GB" altLang="en-US" sz="1600" dirty="0" err="1" smtClean="0"/>
              <a:t>etc</a:t>
            </a:r>
            <a:endParaRPr lang="en-GB" altLang="en-US" sz="1600" dirty="0" smtClean="0"/>
          </a:p>
          <a:p>
            <a:pPr lvl="1"/>
            <a:r>
              <a:rPr lang="en-GB" altLang="en-US" sz="1600" dirty="0" smtClean="0"/>
              <a:t>use adhesive dressings</a:t>
            </a:r>
          </a:p>
          <a:p>
            <a:pPr lvl="1"/>
            <a:r>
              <a:rPr lang="en-GB" altLang="en-US" sz="1600" dirty="0" smtClean="0"/>
              <a:t>remove dry clothing</a:t>
            </a:r>
            <a:endParaRPr lang="en-US" altLang="en-US" sz="1600" dirty="0" smtClean="0"/>
          </a:p>
        </p:txBody>
      </p:sp>
      <p:pic>
        <p:nvPicPr>
          <p:cNvPr id="5" name="Picture 7" descr="Major-2nd-degree-bu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878" y="1638299"/>
            <a:ext cx="3282997" cy="4377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599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Chemical burns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9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600200"/>
            <a:ext cx="5095875" cy="485004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Flood with water</a:t>
            </a:r>
          </a:p>
          <a:p>
            <a:pPr lvl="1"/>
            <a:r>
              <a:rPr lang="en-GB" altLang="en-US" dirty="0" smtClean="0"/>
              <a:t>20 minutes minimum</a:t>
            </a:r>
          </a:p>
          <a:p>
            <a:pPr lvl="1"/>
            <a:r>
              <a:rPr lang="en-GB" altLang="en-US" dirty="0" smtClean="0"/>
              <a:t>keep water away from healthy tissue</a:t>
            </a:r>
          </a:p>
          <a:p>
            <a:r>
              <a:rPr lang="en-GB" altLang="en-US" dirty="0" smtClean="0"/>
              <a:t>Remove contaminated clothing</a:t>
            </a:r>
          </a:p>
          <a:p>
            <a:pPr lvl="1"/>
            <a:r>
              <a:rPr lang="en-GB" altLang="en-US" dirty="0" smtClean="0"/>
              <a:t>gently</a:t>
            </a:r>
          </a:p>
          <a:p>
            <a:pPr lvl="1"/>
            <a:r>
              <a:rPr lang="en-GB" altLang="en-US" dirty="0" smtClean="0"/>
              <a:t>avoid self / area contamination</a:t>
            </a:r>
          </a:p>
          <a:p>
            <a:pPr lvl="1"/>
            <a:r>
              <a:rPr lang="en-GB" altLang="en-US" dirty="0" smtClean="0"/>
              <a:t>protection</a:t>
            </a:r>
          </a:p>
          <a:p>
            <a:r>
              <a:rPr lang="en-GB" altLang="en-US" dirty="0" smtClean="0"/>
              <a:t>Continue as for partial and full thickness burns</a:t>
            </a:r>
          </a:p>
          <a:p>
            <a:r>
              <a:rPr lang="en-GB" altLang="en-US" dirty="0" smtClean="0"/>
              <a:t>Evacuate to medical attention</a:t>
            </a:r>
          </a:p>
          <a:p>
            <a:pPr lvl="1"/>
            <a:endParaRPr lang="en-US" altLang="en-US" dirty="0" smtClean="0"/>
          </a:p>
        </p:txBody>
      </p:sp>
      <p:pic>
        <p:nvPicPr>
          <p:cNvPr id="5" name="Picture 7" descr="Acid_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2"/>
          <a:stretch>
            <a:fillRect/>
          </a:stretch>
        </p:blipFill>
        <p:spPr bwMode="auto">
          <a:xfrm>
            <a:off x="6048375" y="1522413"/>
            <a:ext cx="3095625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359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Hospital treatment if burn is.......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10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572000" cy="31638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Full thickness</a:t>
            </a:r>
          </a:p>
          <a:p>
            <a:r>
              <a:rPr lang="en-GB" altLang="en-US" dirty="0" smtClean="0"/>
              <a:t>To face, hands, feet, genitals</a:t>
            </a:r>
          </a:p>
          <a:p>
            <a:r>
              <a:rPr lang="en-GB" altLang="en-US" dirty="0" smtClean="0"/>
              <a:t>Right around a limb</a:t>
            </a:r>
          </a:p>
          <a:p>
            <a:r>
              <a:rPr lang="en-GB" altLang="en-US" dirty="0" smtClean="0"/>
              <a:t>Partial thickness &gt; 1%</a:t>
            </a:r>
          </a:p>
          <a:p>
            <a:r>
              <a:rPr lang="en-GB" altLang="en-US" dirty="0" smtClean="0"/>
              <a:t>Superficial &gt; 5%</a:t>
            </a:r>
          </a:p>
          <a:p>
            <a:r>
              <a:rPr lang="en-GB" altLang="en-US" dirty="0" smtClean="0"/>
              <a:t>Mixed pattern of thickness</a:t>
            </a:r>
          </a:p>
          <a:p>
            <a:r>
              <a:rPr lang="en-GB" altLang="en-US" dirty="0" smtClean="0"/>
              <a:t>Chemical</a:t>
            </a:r>
            <a:endParaRPr lang="en-GB" altLang="en-US" dirty="0" smtClean="0"/>
          </a:p>
        </p:txBody>
      </p:sp>
      <p:pic>
        <p:nvPicPr>
          <p:cNvPr id="5" name="Picture 6" descr="LondonAmb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106" y="1543050"/>
            <a:ext cx="4529919" cy="339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945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11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17922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Classification</a:t>
            </a:r>
          </a:p>
          <a:p>
            <a:r>
              <a:rPr lang="en-GB" altLang="en-US" dirty="0" smtClean="0"/>
              <a:t>Signs &amp; symptoms</a:t>
            </a:r>
          </a:p>
          <a:p>
            <a:r>
              <a:rPr lang="en-GB" altLang="en-US" dirty="0" smtClean="0"/>
              <a:t>First aid</a:t>
            </a:r>
          </a:p>
          <a:p>
            <a:r>
              <a:rPr lang="en-GB" altLang="en-US" dirty="0" smtClean="0"/>
              <a:t>Needing hospital treatment</a:t>
            </a:r>
            <a:endParaRPr lang="en-GB" altLang="en-US" dirty="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6" b="-37"/>
          <a:stretch>
            <a:fillRect/>
          </a:stretch>
        </p:blipFill>
        <p:spPr bwMode="auto">
          <a:xfrm>
            <a:off x="4862513" y="1636713"/>
            <a:ext cx="4027487" cy="27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11673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710</TotalTime>
  <Words>384</Words>
  <Application>Microsoft Office PowerPoint</Application>
  <PresentationFormat>On-screen Show (4:3)</PresentationFormat>
  <Paragraphs>138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BSAC VA template</vt:lpstr>
      <vt:lpstr>PowerPoint Presentation</vt:lpstr>
      <vt:lpstr>Contents</vt:lpstr>
      <vt:lpstr>Types and causes</vt:lpstr>
      <vt:lpstr>Area</vt:lpstr>
      <vt:lpstr>Burn depth, signs and symptoms</vt:lpstr>
      <vt:lpstr>Electrical burns</vt:lpstr>
      <vt:lpstr>Treatment – superficial burns</vt:lpstr>
      <vt:lpstr>Partial / full thickness</vt:lpstr>
      <vt:lpstr>Chemical burns</vt:lpstr>
      <vt:lpstr>Hospital treatment if burn is.......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91</cp:revision>
  <cp:lastPrinted>2017-07-20T11:49:36Z</cp:lastPrinted>
  <dcterms:created xsi:type="dcterms:W3CDTF">2017-05-21T08:18:40Z</dcterms:created>
  <dcterms:modified xsi:type="dcterms:W3CDTF">2017-09-27T14:21:20Z</dcterms:modified>
</cp:coreProperties>
</file>