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5" r:id="rId1"/>
  </p:sldMasterIdLst>
  <p:notesMasterIdLst>
    <p:notesMasterId r:id="rId22"/>
  </p:notesMasterIdLst>
  <p:handoutMasterIdLst>
    <p:handoutMasterId r:id="rId23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88163" cy="10020300"/>
  <p:embeddedFontLst>
    <p:embeddedFont>
      <p:font typeface="CommonBullets" panose="020B0604020202020204"/>
      <p:regular r:id="rId24"/>
    </p:embeddedFont>
    <p:embeddedFont>
      <p:font typeface="ZapfDingbats BT" panose="05020102010704020609"/>
      <p:regular r:id="rId25"/>
    </p:embeddedFont>
  </p:embeddedFontLst>
  <p:defaultTextStyle>
    <a:defPPr>
      <a:defRPr lang="en-GB"/>
    </a:defPPr>
    <a:lvl1pPr algn="ctr" rtl="0" fontAlgn="base">
      <a:spcBef>
        <a:spcPct val="40000"/>
      </a:spcBef>
      <a:spcAft>
        <a:spcPct val="0"/>
      </a:spcAft>
      <a:buClr>
        <a:schemeClr val="accent2"/>
      </a:buClr>
      <a:defRPr sz="3200" b="1" i="1" kern="1200">
        <a:solidFill>
          <a:schemeClr val="accent2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40000"/>
      </a:spcBef>
      <a:spcAft>
        <a:spcPct val="0"/>
      </a:spcAft>
      <a:buClr>
        <a:schemeClr val="accent2"/>
      </a:buClr>
      <a:defRPr sz="3200" b="1" i="1" kern="1200">
        <a:solidFill>
          <a:schemeClr val="accent2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40000"/>
      </a:spcBef>
      <a:spcAft>
        <a:spcPct val="0"/>
      </a:spcAft>
      <a:buClr>
        <a:schemeClr val="accent2"/>
      </a:buClr>
      <a:defRPr sz="3200" b="1" i="1" kern="1200">
        <a:solidFill>
          <a:schemeClr val="accent2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40000"/>
      </a:spcBef>
      <a:spcAft>
        <a:spcPct val="0"/>
      </a:spcAft>
      <a:buClr>
        <a:schemeClr val="accent2"/>
      </a:buClr>
      <a:defRPr sz="3200" b="1" i="1" kern="1200">
        <a:solidFill>
          <a:schemeClr val="accent2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40000"/>
      </a:spcBef>
      <a:spcAft>
        <a:spcPct val="0"/>
      </a:spcAft>
      <a:buClr>
        <a:schemeClr val="accent2"/>
      </a:buClr>
      <a:defRPr sz="3200" b="1" i="1" kern="1200">
        <a:solidFill>
          <a:schemeClr val="accent2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b="1" i="1" kern="1200">
        <a:solidFill>
          <a:schemeClr val="accent2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b="1" i="1" kern="1200">
        <a:solidFill>
          <a:schemeClr val="accent2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b="1" i="1" kern="1200">
        <a:solidFill>
          <a:schemeClr val="accent2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b="1" i="1" kern="1200">
        <a:solidFill>
          <a:schemeClr val="accent2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FFF00"/>
    <a:srgbClr val="3366FF"/>
    <a:srgbClr val="99CCFF"/>
    <a:srgbClr val="66CCFF"/>
    <a:srgbClr val="FF3300"/>
    <a:srgbClr val="339933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117" d="100"/>
          <a:sy n="117" d="100"/>
        </p:scale>
        <p:origin x="-2724" y="-102"/>
      </p:cViewPr>
      <p:guideLst>
        <p:guide orient="horz" pos="743"/>
        <p:guide pos="4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5016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777777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7286" tIns="48644" rIns="97286" bIns="48644" numCol="1" anchor="t" anchorCtr="0" compatLnSpc="1">
            <a:prstTxWarp prst="textNoShape">
              <a:avLst/>
            </a:prstTxWarp>
          </a:bodyPr>
          <a:lstStyle>
            <a:lvl1pPr algn="l" defTabSz="966788" eaLnBrk="0" hangingPunct="0">
              <a:defRPr sz="13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3663" y="0"/>
            <a:ext cx="2984500" cy="5016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777777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7286" tIns="48644" rIns="97286" bIns="48644" numCol="1" anchor="t" anchorCtr="0" compatLnSpc="1">
            <a:prstTxWarp prst="textNoShape">
              <a:avLst/>
            </a:prstTxWarp>
          </a:bodyPr>
          <a:lstStyle>
            <a:lvl1pPr algn="r" defTabSz="966788" eaLnBrk="0" hangingPunct="0">
              <a:defRPr sz="13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177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18650"/>
            <a:ext cx="2984500" cy="5016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777777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7286" tIns="48644" rIns="97286" bIns="48644" numCol="1" anchor="b" anchorCtr="0" compatLnSpc="1">
            <a:prstTxWarp prst="textNoShape">
              <a:avLst/>
            </a:prstTxWarp>
          </a:bodyPr>
          <a:lstStyle>
            <a:lvl1pPr algn="l" defTabSz="966788" eaLnBrk="0" hangingPunct="0">
              <a:defRPr sz="13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177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3663" y="9518650"/>
            <a:ext cx="2984500" cy="5016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777777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7286" tIns="48644" rIns="97286" bIns="48644" numCol="1" anchor="b" anchorCtr="0" compatLnSpc="1">
            <a:prstTxWarp prst="textNoShape">
              <a:avLst/>
            </a:prstTxWarp>
          </a:bodyPr>
          <a:lstStyle>
            <a:lvl1pPr algn="r" defTabSz="966788" eaLnBrk="0" hangingPunct="0">
              <a:defRPr sz="13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F37592FA-C202-4973-A9E4-5F854C8385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89640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>
            <a:lvl1pPr algn="l" defTabSz="966788" eaLnBrk="0" hangingPunct="0">
              <a:defRPr sz="13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3663" y="0"/>
            <a:ext cx="298450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>
            <a:lvl1pPr algn="r" defTabSz="966788" eaLnBrk="0" hangingPunct="0">
              <a:defRPr sz="13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9800" y="750888"/>
            <a:ext cx="5010150" cy="37576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9163" y="4759325"/>
            <a:ext cx="5049837" cy="451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noProof="0" smtClean="0"/>
              <a:t>Click to edit Master text styles</a:t>
            </a:r>
          </a:p>
          <a:p>
            <a:pPr lvl="1"/>
            <a:r>
              <a:rPr lang="en-GB" altLang="en-US" noProof="0" smtClean="0"/>
              <a:t>Second level</a:t>
            </a:r>
          </a:p>
          <a:p>
            <a:pPr lvl="2"/>
            <a:r>
              <a:rPr lang="en-GB" altLang="en-US" noProof="0" smtClean="0"/>
              <a:t>Third level</a:t>
            </a:r>
          </a:p>
          <a:p>
            <a:pPr lvl="3"/>
            <a:r>
              <a:rPr lang="en-GB" altLang="en-US" noProof="0" smtClean="0"/>
              <a:t>Fourth level</a:t>
            </a:r>
          </a:p>
          <a:p>
            <a:pPr lvl="4"/>
            <a:r>
              <a:rPr lang="en-GB" alt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18650"/>
            <a:ext cx="298450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algn="l" defTabSz="966788" eaLnBrk="0" hangingPunct="0">
              <a:defRPr sz="13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3663" y="9518650"/>
            <a:ext cx="298450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algn="r" defTabSz="966788" eaLnBrk="0" hangingPunct="0">
              <a:defRPr sz="13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014F42E3-4791-4A06-A110-3A34BDC339B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510635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42EE17-6CD8-4F8F-8745-3B5422216373}" type="slidenum">
              <a:rPr lang="en-GB" altLang="en-US"/>
              <a:pPr>
                <a:defRPr/>
              </a:pPr>
              <a:t>1</a:t>
            </a:fld>
            <a:endParaRPr lang="en-GB" altLang="en-US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image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86556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822960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27982127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3916392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2"/>
          </p:nvPr>
        </p:nvSpPr>
        <p:spPr>
          <a:xfrm>
            <a:off x="4744528" y="1677988"/>
            <a:ext cx="3942272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5423307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199" y="893686"/>
            <a:ext cx="5271249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8" y="893686"/>
            <a:ext cx="3186113" cy="4684183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27010371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3430588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31602710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727626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2484987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5958101" y="4251405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450719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635624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30034510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5635625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7293001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0065981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and question </a:t>
            </a:r>
            <a:br>
              <a:rPr lang="en-US" dirty="0"/>
            </a:br>
            <a:r>
              <a:rPr lang="en-US" dirty="0"/>
              <a:t>mark from master </a:t>
            </a:r>
            <a:br>
              <a:rPr lang="en-US" dirty="0"/>
            </a:br>
            <a:r>
              <a:rPr lang="en-US" dirty="0"/>
              <a:t>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9632" y="699256"/>
            <a:ext cx="2880360" cy="5395346"/>
          </a:xfrm>
          <a:prstGeom prst="rect">
            <a:avLst/>
          </a:prstGeom>
        </p:spPr>
      </p:pic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1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580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31467487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9CBA5734-4F50-EF43-A057-0D7C98A05248}" type="datetimeFigureOut">
              <a:rPr lang="en-US" smtClean="0"/>
              <a:t>8/18/2017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background image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9926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296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 slide a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2031979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>
            <a:lvl2pPr marL="288000" indent="-288000">
              <a:buFont typeface="Wingdings" panose="05000000000000000000" pitchFamily="2" charset="2"/>
              <a:buChar char="ü"/>
              <a:defRPr/>
            </a:lvl2pPr>
            <a:lvl3pPr marL="504000" indent="-252000">
              <a:buFont typeface="Arial" panose="020B0604020202020204" pitchFamily="34" charset="0"/>
              <a:buChar char="◦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5720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ep in touch with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tx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</a:t>
            </a:r>
            <a:r>
              <a:rPr lang="en-US" dirty="0" smtClean="0"/>
              <a:t>blue box, paste </a:t>
            </a:r>
            <a:r>
              <a:rPr lang="en-US" dirty="0"/>
              <a:t>background </a:t>
            </a:r>
            <a:r>
              <a:rPr lang="en-US" dirty="0" smtClean="0"/>
              <a:t>image then copy and paste overlaid elements from Master page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-304800" y="2558473"/>
            <a:ext cx="9661236" cy="4516582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350584" y="4506469"/>
            <a:ext cx="6020629" cy="712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0" dirty="0" smtClean="0">
                <a:solidFill>
                  <a:schemeClr val="bg1"/>
                </a:solidFill>
              </a:rPr>
              <a:t>Keep in</a:t>
            </a:r>
            <a:r>
              <a:rPr lang="en-US" sz="5000" b="0" baseline="0" dirty="0" smtClean="0">
                <a:solidFill>
                  <a:schemeClr val="bg1"/>
                </a:solidFill>
              </a:rPr>
              <a:t> touch</a:t>
            </a:r>
            <a:endParaRPr lang="en-US" sz="5000" b="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384450" y="5337742"/>
            <a:ext cx="56214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0" i="0" u="none" kern="1200" dirty="0" err="1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bsac.com</a:t>
            </a:r>
            <a:r>
              <a:rPr lang="en-US" sz="1600" b="0" i="0" u="none" kern="120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1600" b="0" i="0" u="none" kern="120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600" b="0" i="0" u="none" kern="1200" dirty="0" err="1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facebook</a:t>
            </a:r>
            <a:r>
              <a:rPr lang="en-US" sz="1600" b="0" i="0" u="none" kern="120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600" b="0" i="0" u="none" kern="1200" dirty="0" err="1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britishsubaquaclub</a:t>
            </a:r>
            <a:r>
              <a:rPr lang="en-US" sz="1600" b="0" i="0" u="none" kern="1200" baseline="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baseline="0" dirty="0" smtClean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dirty="0" smtClean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twitter.com/bsacdivers</a:t>
            </a:r>
          </a:p>
          <a:p>
            <a:pPr>
              <a:lnSpc>
                <a:spcPct val="150000"/>
              </a:lnSpc>
            </a:pPr>
            <a:r>
              <a:rPr lang="en-US" sz="1600" b="0" i="0" u="none" kern="120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(0)151 350 6200</a:t>
            </a:r>
            <a:r>
              <a:rPr lang="en-US" sz="1600" b="0" i="0" u="none" kern="1200" baseline="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baseline="0" dirty="0" smtClean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dirty="0" smtClean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</a:t>
            </a:r>
            <a:r>
              <a:rPr lang="en-US" sz="1600" b="0" i="0" u="none" kern="1200" baseline="0" dirty="0" smtClean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info@bsac.com</a:t>
            </a:r>
            <a:endParaRPr lang="en-US" sz="1600" b="0" u="non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5328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ep in touch with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290945" y="-207818"/>
            <a:ext cx="9725890" cy="730750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33365"/>
            <a:ext cx="1595824" cy="975985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350584" y="2688060"/>
            <a:ext cx="6020629" cy="712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0" dirty="0" smtClean="0">
                <a:solidFill>
                  <a:schemeClr val="bg1"/>
                </a:solidFill>
              </a:rPr>
              <a:t>Keep in</a:t>
            </a:r>
            <a:r>
              <a:rPr lang="en-US" sz="5000" b="0" baseline="0" dirty="0" smtClean="0">
                <a:solidFill>
                  <a:schemeClr val="bg1"/>
                </a:solidFill>
              </a:rPr>
              <a:t> touch</a:t>
            </a:r>
            <a:endParaRPr lang="en-US" sz="5000" b="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384450" y="3519333"/>
            <a:ext cx="734638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0" i="0" u="none" kern="1200" dirty="0" err="1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bsac.com</a:t>
            </a:r>
            <a:r>
              <a:rPr lang="en-US" sz="2000" b="0" i="0" u="none" kern="120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2000" b="0" i="0" u="none" kern="120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2000" b="0" i="0" u="none" kern="1200" dirty="0" err="1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facebook</a:t>
            </a:r>
            <a:r>
              <a:rPr lang="en-US" sz="2000" b="0" i="0" u="none" kern="120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2000" b="0" i="0" u="none" kern="1200" dirty="0" err="1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britishsubaquaclub</a:t>
            </a:r>
            <a:r>
              <a:rPr lang="en-US" sz="2000" b="0" i="0" u="none" kern="1200" baseline="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000" b="0" i="0" u="none" kern="1200" baseline="0" dirty="0" smtClean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000" b="0" i="0" u="none" kern="1200" dirty="0" smtClean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2000" b="0" i="0" u="none" kern="120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twitter.com/bsacdivers</a:t>
            </a:r>
          </a:p>
          <a:p>
            <a:pPr>
              <a:lnSpc>
                <a:spcPct val="150000"/>
              </a:lnSpc>
            </a:pPr>
            <a:r>
              <a:rPr lang="en-US" sz="2000" b="0" i="0" u="none" kern="120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(0)151 350 6200</a:t>
            </a:r>
            <a:r>
              <a:rPr lang="en-US" sz="2000" b="0" i="0" u="none" kern="1200" baseline="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000" b="0" i="0" u="none" kern="1200" baseline="0" dirty="0" smtClean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000" b="0" i="0" u="none" kern="1200" dirty="0" smtClean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</a:t>
            </a:r>
            <a:r>
              <a:rPr lang="en-US" sz="2000" b="0" i="0" u="none" kern="1200" baseline="0" dirty="0" smtClean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2000" b="0" i="0" u="none" kern="120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info@bsac.com</a:t>
            </a:r>
            <a:endParaRPr lang="en-US" sz="2000" b="0" u="none" dirty="0">
              <a:solidFill>
                <a:schemeClr val="bg1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05978" y="-1753559"/>
            <a:ext cx="18640034" cy="1128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4234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295400"/>
            <a:ext cx="7772400" cy="11430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3200"/>
            </a:lvl1pPr>
          </a:lstStyle>
          <a:p>
            <a:pPr lvl="0"/>
            <a:r>
              <a:rPr lang="en-GB" altLang="en-US" noProof="0" smtClean="0"/>
              <a:t>Click to edit Master title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352800"/>
            <a:ext cx="6400800" cy="1446550"/>
          </a:xfrm>
          <a:effectLst/>
        </p:spPr>
        <p:txBody>
          <a:bodyPr/>
          <a:lstStyle>
            <a:lvl1pPr algn="ctr">
              <a:defRPr sz="4400" b="0" i="0" baseline="0">
                <a:effectLst/>
              </a:defRPr>
            </a:lvl1pPr>
          </a:lstStyle>
          <a:p>
            <a:pPr lvl="0"/>
            <a:r>
              <a:rPr lang="en-GB" altLang="en-US" noProof="0" dirty="0" smtClean="0"/>
              <a:t>Click to edit Master Subtitle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15" y="6067596"/>
            <a:ext cx="1034750" cy="63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4971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9446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2454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6426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6475"/>
            <a:ext cx="8229600" cy="183383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/>
        </p:nvSpPr>
        <p:spPr>
          <a:xfrm>
            <a:off x="154799" y="143297"/>
            <a:ext cx="5262551" cy="25199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endParaRPr lang="en-GB" sz="1250" b="0" i="0" u="none" strike="noStrike" kern="1200" baseline="0" dirty="0" smtClean="0">
              <a:solidFill>
                <a:schemeClr val="accent2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17275" y="1735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15" y="6067596"/>
            <a:ext cx="1034750" cy="632733"/>
          </a:xfrm>
          <a:prstGeom prst="rect">
            <a:avLst/>
          </a:prstGeom>
        </p:spPr>
      </p:pic>
      <p:sp>
        <p:nvSpPr>
          <p:cNvPr id="9" name="Date Placeholder 3"/>
          <p:cNvSpPr txBox="1">
            <a:spLocks/>
          </p:cNvSpPr>
          <p:nvPr/>
        </p:nvSpPr>
        <p:spPr>
          <a:xfrm>
            <a:off x="155575" y="142875"/>
            <a:ext cx="5262563" cy="2524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z="1250" b="0" i="0" dirty="0" smtClean="0">
                <a:solidFill>
                  <a:srgbClr val="4D565A"/>
                </a:solidFill>
                <a:cs typeface="Arial"/>
              </a:rPr>
              <a:t>Dive Leader</a:t>
            </a:r>
            <a:r>
              <a:rPr lang="en-GB" sz="1250" b="0" i="0" baseline="0" dirty="0" smtClean="0">
                <a:solidFill>
                  <a:srgbClr val="4D565A"/>
                </a:solidFill>
                <a:cs typeface="Arial"/>
              </a:rPr>
              <a:t> D</a:t>
            </a:r>
            <a:r>
              <a:rPr lang="en-GB" sz="1250" b="0" i="0" dirty="0" smtClean="0">
                <a:solidFill>
                  <a:srgbClr val="4D565A"/>
                </a:solidFill>
                <a:cs typeface="Arial"/>
              </a:rPr>
              <a:t>T3 Oxygen</a:t>
            </a:r>
            <a:r>
              <a:rPr lang="en-GB" sz="1250" b="0" i="0" baseline="0" dirty="0" smtClean="0">
                <a:solidFill>
                  <a:srgbClr val="4D565A"/>
                </a:solidFill>
                <a:cs typeface="Arial"/>
              </a:rPr>
              <a:t> &amp; Diving Incidents</a:t>
            </a:r>
            <a:endParaRPr lang="en-GB" sz="1250" b="0" i="0" dirty="0" smtClean="0">
              <a:solidFill>
                <a:srgbClr val="4D565A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63115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1" r:id="rId16"/>
    <p:sldLayoutId id="2147483702" r:id="rId17"/>
    <p:sldLayoutId id="2147483703" r:id="rId18"/>
    <p:sldLayoutId id="2147483704" r:id="rId19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defTabSz="457200" rtl="0" eaLnBrk="1" latinLnBrk="0" hangingPunct="1">
        <a:spcBef>
          <a:spcPct val="0"/>
        </a:spcBef>
        <a:buNone/>
        <a:defRPr sz="275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457200" rtl="0" eaLnBrk="1" latinLnBrk="0" hangingPunct="1">
        <a:spcBef>
          <a:spcPts val="900"/>
        </a:spcBef>
        <a:spcAft>
          <a:spcPts val="800"/>
        </a:spcAft>
        <a:buFontTx/>
        <a:buNone/>
        <a:defRPr sz="2000" b="1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52000" indent="-252000" algn="l" defTabSz="457200" rtl="0" eaLnBrk="1" latinLnBrk="0" hangingPunct="1">
        <a:spcBef>
          <a:spcPts val="3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04000" indent="-25200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SzPct val="100000"/>
        <a:buFont typeface="Arial" panose="020B0604020202020204" pitchFamily="34" charset="0"/>
        <a:buChar char="◦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06450" indent="-268288" algn="l" defTabSz="457200" rtl="0" eaLnBrk="1" latinLnBrk="0" hangingPunct="1">
        <a:spcBef>
          <a:spcPts val="0"/>
        </a:spcBef>
        <a:buClr>
          <a:schemeClr val="tx2"/>
        </a:buClr>
        <a:buSzPct val="80000"/>
        <a:buFont typeface="Lucida Grande"/>
        <a:buChar char="-"/>
        <a:defRPr sz="18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85838" indent="-179388" algn="l" defTabSz="457200" rtl="0" eaLnBrk="1" latinLnBrk="0" hangingPunct="1">
        <a:spcBef>
          <a:spcPts val="0"/>
        </a:spcBef>
        <a:buClr>
          <a:schemeClr val="accent2"/>
        </a:buClr>
        <a:buFont typeface="Arial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2860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en-US" altLang="en-US" smtClean="0"/>
              <a:t>BSAC Dive Leader Training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400175" y="3400425"/>
            <a:ext cx="6400800" cy="2128838"/>
          </a:xfrm>
        </p:spPr>
        <p:txBody>
          <a:bodyPr/>
          <a:lstStyle/>
          <a:p>
            <a:pPr>
              <a:defRPr/>
            </a:pPr>
            <a:r>
              <a:rPr lang="en-US" altLang="en-US" smtClean="0"/>
              <a:t>Oxygen &amp; Diving Incidents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/>
              <a:t>Lesson Outline</a:t>
            </a:r>
            <a:endParaRPr lang="en-US" altLang="en-US" smtClean="0"/>
          </a:p>
        </p:txBody>
      </p:sp>
      <p:sp>
        <p:nvSpPr>
          <p:cNvPr id="293892" name="Rectangle 4"/>
          <p:cNvSpPr>
            <a:spLocks noChangeArrowheads="1"/>
          </p:cNvSpPr>
          <p:nvPr/>
        </p:nvSpPr>
        <p:spPr bwMode="auto">
          <a:xfrm>
            <a:off x="685800" y="1847850"/>
            <a:ext cx="3825875" cy="433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196850" indent="-190500" algn="l" eaLnBrk="0" hangingPunct="0">
              <a:spcBef>
                <a:spcPct val="25000"/>
              </a:spcBef>
              <a:buFont typeface="CommonBullets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1047750" indent="-190500" algn="l" eaLnBrk="0" hangingPunct="0">
              <a:spcBef>
                <a:spcPct val="15000"/>
              </a:spcBef>
              <a:buFont typeface="CommonBullets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SzTx/>
            </a:pPr>
            <a:r>
              <a:rPr lang="en-GB" altLang="en-US" i="0">
                <a:solidFill>
                  <a:schemeClr val="accent2"/>
                </a:solidFill>
              </a:rPr>
              <a:t>What is oxygen?</a:t>
            </a:r>
          </a:p>
          <a:p>
            <a:pPr eaLnBrk="1" hangingPunct="1">
              <a:buSzTx/>
            </a:pPr>
            <a:r>
              <a:rPr lang="en-GB" altLang="en-US" i="0">
                <a:solidFill>
                  <a:schemeClr val="accent2"/>
                </a:solidFill>
              </a:rPr>
              <a:t>Conditions:</a:t>
            </a:r>
          </a:p>
          <a:p>
            <a:pPr lvl="1" eaLnBrk="1" hangingPunct="1"/>
            <a:r>
              <a:rPr lang="en-GB" altLang="en-US" i="0"/>
              <a:t>Decompression illness</a:t>
            </a:r>
          </a:p>
          <a:p>
            <a:pPr lvl="1" eaLnBrk="1" hangingPunct="1"/>
            <a:r>
              <a:rPr lang="en-GB" altLang="en-US" i="0"/>
              <a:t>Burst lung</a:t>
            </a:r>
          </a:p>
          <a:p>
            <a:pPr lvl="1" eaLnBrk="1" hangingPunct="1"/>
            <a:r>
              <a:rPr lang="en-GB" altLang="en-US" i="0"/>
              <a:t>Near drowning</a:t>
            </a:r>
          </a:p>
          <a:p>
            <a:pPr lvl="1" eaLnBrk="1" hangingPunct="1"/>
            <a:r>
              <a:rPr lang="en-GB" altLang="en-US" i="0"/>
              <a:t>Shock</a:t>
            </a:r>
          </a:p>
          <a:p>
            <a:pPr lvl="1" eaLnBrk="1" hangingPunct="1"/>
            <a:r>
              <a:rPr lang="en-GB" altLang="en-US" i="0"/>
              <a:t>Carbon monoxide poisoning</a:t>
            </a:r>
            <a:endParaRPr lang="en-GB" altLang="en-US" sz="2400" i="0"/>
          </a:p>
          <a:p>
            <a:pPr eaLnBrk="1" hangingPunct="1">
              <a:buSzTx/>
            </a:pPr>
            <a:r>
              <a:rPr lang="en-GB" altLang="en-US" i="0">
                <a:solidFill>
                  <a:schemeClr val="accent2"/>
                </a:solidFill>
              </a:rPr>
              <a:t>Signs and symptoms</a:t>
            </a:r>
          </a:p>
          <a:p>
            <a:pPr eaLnBrk="1" hangingPunct="1">
              <a:buSzTx/>
            </a:pPr>
            <a:r>
              <a:rPr lang="en-GB" altLang="en-US" i="0">
                <a:solidFill>
                  <a:schemeClr val="accent2"/>
                </a:solidFill>
              </a:rPr>
              <a:t>On-site first aid</a:t>
            </a:r>
          </a:p>
          <a:p>
            <a:pPr eaLnBrk="1" hangingPunct="1">
              <a:buSzTx/>
            </a:pPr>
            <a:r>
              <a:rPr lang="en-GB" altLang="en-US" i="0">
                <a:solidFill>
                  <a:schemeClr val="accent2"/>
                </a:solidFill>
              </a:rPr>
              <a:t>Benefits of oxygen</a:t>
            </a:r>
          </a:p>
        </p:txBody>
      </p:sp>
      <p:pic>
        <p:nvPicPr>
          <p:cNvPr id="293893" name="Picture 5" descr="Breathi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75275" y="2816225"/>
            <a:ext cx="2879725" cy="239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93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93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938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938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938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938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938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938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938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9389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9389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3892" grpId="0" build="p" bldLvl="2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/>
              <a:t>Oxygen</a:t>
            </a:r>
            <a:endParaRPr lang="en-US" altLang="en-US" smtClean="0"/>
          </a:p>
        </p:txBody>
      </p:sp>
      <p:sp>
        <p:nvSpPr>
          <p:cNvPr id="294917" name="Rectangle 5"/>
          <p:cNvSpPr>
            <a:spLocks noGrp="1" noChangeArrowheads="1"/>
          </p:cNvSpPr>
          <p:nvPr>
            <p:ph idx="1"/>
          </p:nvPr>
        </p:nvSpPr>
        <p:spPr>
          <a:xfrm>
            <a:off x="685800" y="1609725"/>
            <a:ext cx="5991225" cy="4343400"/>
          </a:xfrm>
          <a:noFill/>
        </p:spPr>
        <p:txBody>
          <a:bodyPr/>
          <a:lstStyle/>
          <a:p>
            <a:r>
              <a:rPr lang="en-US" altLang="en-US" sz="2800" smtClean="0">
                <a:solidFill>
                  <a:schemeClr val="accent2"/>
                </a:solidFill>
              </a:rPr>
              <a:t>Characteristics</a:t>
            </a:r>
            <a:endParaRPr lang="en-GB" altLang="en-US" smtClean="0"/>
          </a:p>
          <a:p>
            <a:pPr lvl="1" indent="-188913"/>
            <a:r>
              <a:rPr lang="en-GB" altLang="en-US" smtClean="0"/>
              <a:t>A colourless, odourless, tasteless gas</a:t>
            </a:r>
          </a:p>
          <a:p>
            <a:pPr lvl="1" indent="-188913"/>
            <a:r>
              <a:rPr lang="en-GB" altLang="en-US" smtClean="0"/>
              <a:t>Comprises approximately 21% of the atmosphere (by volume)</a:t>
            </a:r>
          </a:p>
          <a:p>
            <a:pPr lvl="1" indent="-188913"/>
            <a:r>
              <a:rPr lang="en-GB" altLang="en-US" smtClean="0"/>
              <a:t>An essential component of metabolism</a:t>
            </a:r>
          </a:p>
          <a:p>
            <a:pPr lvl="1" indent="-188913"/>
            <a:r>
              <a:rPr lang="en-GB" altLang="en-US" smtClean="0"/>
              <a:t>Carried in the blood stream</a:t>
            </a:r>
          </a:p>
          <a:p>
            <a:pPr lvl="2"/>
            <a:r>
              <a:rPr lang="en-GB" altLang="en-US" smtClean="0"/>
              <a:t>Primary means - combined with the haemoglobin </a:t>
            </a:r>
          </a:p>
          <a:p>
            <a:pPr lvl="2"/>
            <a:r>
              <a:rPr lang="en-GB" altLang="en-US" smtClean="0"/>
              <a:t>Secondary means - dissolved in the blood plasma</a:t>
            </a:r>
            <a:endParaRPr lang="en-GB" altLang="en-US" sz="2000" smtClean="0"/>
          </a:p>
          <a:p>
            <a:pPr lvl="1" indent="-188913"/>
            <a:r>
              <a:rPr lang="en-GB" altLang="en-US" smtClean="0"/>
              <a:t>Plasma’s capacity to transport additional oxygen utilised in oxygen administration</a:t>
            </a:r>
          </a:p>
          <a:p>
            <a:pPr>
              <a:spcBef>
                <a:spcPct val="40000"/>
              </a:spcBef>
              <a:buSzTx/>
            </a:pPr>
            <a:r>
              <a:rPr lang="en-GB" altLang="en-US" smtClean="0">
                <a:solidFill>
                  <a:schemeClr val="accent2"/>
                </a:solidFill>
              </a:rPr>
              <a:t>Will </a:t>
            </a:r>
            <a:r>
              <a:rPr lang="en-GB" altLang="en-US" smtClean="0">
                <a:solidFill>
                  <a:srgbClr val="FF0033"/>
                </a:solidFill>
              </a:rPr>
              <a:t>not</a:t>
            </a:r>
            <a:r>
              <a:rPr lang="en-GB" altLang="en-US" smtClean="0"/>
              <a:t> </a:t>
            </a:r>
            <a:r>
              <a:rPr lang="en-GB" altLang="en-US" smtClean="0">
                <a:solidFill>
                  <a:schemeClr val="accent2"/>
                </a:solidFill>
              </a:rPr>
              <a:t>burn but supports the combustion of other materials</a:t>
            </a:r>
          </a:p>
        </p:txBody>
      </p:sp>
      <p:pic>
        <p:nvPicPr>
          <p:cNvPr id="294916" name="Picture 4" descr="O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69100" y="2152650"/>
            <a:ext cx="1974850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4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294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94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949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949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949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949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949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949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949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949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4914" grpId="0" autoUpdateAnimBg="0"/>
      <p:bldP spid="294917" grpId="0" build="p" bldLvl="3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Decompression Illness (1)</a:t>
            </a:r>
          </a:p>
        </p:txBody>
      </p:sp>
      <p:sp>
        <p:nvSpPr>
          <p:cNvPr id="295945" name="Rectangle 9"/>
          <p:cNvSpPr>
            <a:spLocks noGrp="1" noChangeArrowheads="1"/>
          </p:cNvSpPr>
          <p:nvPr>
            <p:ph idx="1"/>
          </p:nvPr>
        </p:nvSpPr>
        <p:spPr>
          <a:xfrm>
            <a:off x="685800" y="1485900"/>
            <a:ext cx="8001000" cy="1866900"/>
          </a:xfrm>
          <a:noFill/>
        </p:spPr>
        <p:txBody>
          <a:bodyPr/>
          <a:lstStyle/>
          <a:p>
            <a:r>
              <a:rPr lang="en-US" altLang="en-US" smtClean="0">
                <a:solidFill>
                  <a:schemeClr val="accent2"/>
                </a:solidFill>
              </a:rPr>
              <a:t>Causes</a:t>
            </a:r>
            <a:endParaRPr lang="en-US" altLang="en-US" smtClean="0"/>
          </a:p>
          <a:p>
            <a:pPr lvl="1"/>
            <a:r>
              <a:rPr lang="en-US" altLang="en-US" smtClean="0"/>
              <a:t>Inadequate elimination of nitrogen from the body during ascent</a:t>
            </a:r>
          </a:p>
          <a:p>
            <a:pPr lvl="1"/>
            <a:r>
              <a:rPr lang="en-US" altLang="en-US" smtClean="0"/>
              <a:t>Physical damage to the alveoli due to overpressure introduces bubbles of air (emboli) into the blood</a:t>
            </a:r>
          </a:p>
        </p:txBody>
      </p:sp>
      <p:pic>
        <p:nvPicPr>
          <p:cNvPr id="295940" name="Picture 4" descr="DECOMPN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8175" y="3316288"/>
            <a:ext cx="3676650" cy="224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5941" name="Text Box 5"/>
          <p:cNvSpPr txBox="1">
            <a:spLocks noChangeArrowheads="1"/>
          </p:cNvSpPr>
          <p:nvPr/>
        </p:nvSpPr>
        <p:spPr bwMode="auto">
          <a:xfrm>
            <a:off x="5908675" y="3522663"/>
            <a:ext cx="21463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5000"/>
              </a:spcBef>
              <a:buFont typeface="CommonBullets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15000"/>
              </a:spcBef>
              <a:buFont typeface="CommonBullets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</a:pPr>
            <a:r>
              <a:rPr lang="en-GB" altLang="en-US" sz="1800" i="0">
                <a:solidFill>
                  <a:schemeClr val="accent2"/>
                </a:solidFill>
              </a:rPr>
              <a:t>Bubbles blocking blood flow</a:t>
            </a:r>
            <a:endParaRPr lang="en-GB" altLang="en-US" sz="1800" b="0" i="0">
              <a:solidFill>
                <a:schemeClr val="accent1"/>
              </a:solidFill>
              <a:latin typeface="ZapfDingbats BT"/>
            </a:endParaRPr>
          </a:p>
        </p:txBody>
      </p:sp>
      <p:sp>
        <p:nvSpPr>
          <p:cNvPr id="295942" name="Line 6"/>
          <p:cNvSpPr>
            <a:spLocks noChangeShapeType="1"/>
          </p:cNvSpPr>
          <p:nvPr/>
        </p:nvSpPr>
        <p:spPr bwMode="auto">
          <a:xfrm flipH="1">
            <a:off x="4667250" y="3829050"/>
            <a:ext cx="1238250" cy="1143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en-GB"/>
          </a:p>
        </p:txBody>
      </p:sp>
      <p:sp>
        <p:nvSpPr>
          <p:cNvPr id="295943" name="Text Box 7"/>
          <p:cNvSpPr txBox="1">
            <a:spLocks noChangeArrowheads="1"/>
          </p:cNvSpPr>
          <p:nvPr/>
        </p:nvSpPr>
        <p:spPr bwMode="auto">
          <a:xfrm>
            <a:off x="6003925" y="4665663"/>
            <a:ext cx="252730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5000"/>
              </a:spcBef>
              <a:buFont typeface="CommonBullets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15000"/>
              </a:spcBef>
              <a:buFont typeface="CommonBullets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</a:pPr>
            <a:r>
              <a:rPr lang="en-GB" altLang="en-US" sz="1800" i="0">
                <a:solidFill>
                  <a:schemeClr val="accent2"/>
                </a:solidFill>
              </a:rPr>
              <a:t>Bubbles in tissues compress blood vessels</a:t>
            </a:r>
            <a:endParaRPr lang="en-GB" altLang="en-US" sz="1800" b="0" i="0">
              <a:solidFill>
                <a:schemeClr val="accent1"/>
              </a:solidFill>
              <a:latin typeface="ZapfDingbats BT"/>
            </a:endParaRPr>
          </a:p>
        </p:txBody>
      </p:sp>
      <p:sp>
        <p:nvSpPr>
          <p:cNvPr id="295944" name="Line 8"/>
          <p:cNvSpPr>
            <a:spLocks noChangeShapeType="1"/>
          </p:cNvSpPr>
          <p:nvPr/>
        </p:nvSpPr>
        <p:spPr bwMode="auto">
          <a:xfrm flipH="1" flipV="1">
            <a:off x="4686300" y="4933950"/>
            <a:ext cx="1276350" cy="17145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en-GB"/>
          </a:p>
        </p:txBody>
      </p:sp>
      <p:sp>
        <p:nvSpPr>
          <p:cNvPr id="295946" name="Text Box 10"/>
          <p:cNvSpPr txBox="1">
            <a:spLocks noChangeArrowheads="1"/>
          </p:cNvSpPr>
          <p:nvPr/>
        </p:nvSpPr>
        <p:spPr bwMode="auto">
          <a:xfrm>
            <a:off x="685800" y="5583238"/>
            <a:ext cx="71977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476250" indent="-184150" algn="l" eaLnBrk="0" hangingPunct="0">
              <a:spcBef>
                <a:spcPct val="25000"/>
              </a:spcBef>
              <a:buFont typeface="CommonBullets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476250" indent="-190500" algn="l" eaLnBrk="0" hangingPunct="0">
              <a:spcBef>
                <a:spcPct val="15000"/>
              </a:spcBef>
              <a:buFont typeface="CommonBullets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</a:pPr>
            <a:r>
              <a:rPr lang="en-US" altLang="en-US" i="0">
                <a:solidFill>
                  <a:srgbClr val="FF0033"/>
                </a:solidFill>
              </a:rPr>
              <a:t>Patent foramen ovale (PFO) allows bubbles to pass from venous to arterial circulation</a:t>
            </a:r>
            <a:endParaRPr lang="en-GB" altLang="en-US" b="0" i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5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959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959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959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95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95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95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95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295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95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5938" grpId="0" autoUpdateAnimBg="0"/>
      <p:bldP spid="295945" grpId="0" build="p" bldLvl="2" autoUpdateAnimBg="0"/>
      <p:bldP spid="295941" grpId="0" autoUpdateAnimBg="0"/>
      <p:bldP spid="295942" grpId="0" animBg="1"/>
      <p:bldP spid="295943" grpId="0" autoUpdateAnimBg="0"/>
      <p:bldP spid="295944" grpId="0" animBg="1"/>
      <p:bldP spid="295946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Decompression Illness (2)</a:t>
            </a:r>
          </a:p>
        </p:txBody>
      </p:sp>
      <p:sp>
        <p:nvSpPr>
          <p:cNvPr id="296964" name="Rectangle 4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6089650" cy="774700"/>
          </a:xfrm>
          <a:noFill/>
        </p:spPr>
        <p:txBody>
          <a:bodyPr/>
          <a:lstStyle/>
          <a:p>
            <a:pPr lvl="1"/>
            <a:r>
              <a:rPr lang="en-US" altLang="en-US" i="1" smtClean="0">
                <a:solidFill>
                  <a:srgbClr val="FF0033"/>
                </a:solidFill>
              </a:rPr>
              <a:t>Denial!</a:t>
            </a:r>
            <a:endParaRPr lang="en-US" altLang="en-US" smtClean="0"/>
          </a:p>
          <a:p>
            <a:pPr lvl="1"/>
            <a:r>
              <a:rPr lang="en-US" altLang="en-US" smtClean="0"/>
              <a:t>Itches, rashes</a:t>
            </a:r>
          </a:p>
        </p:txBody>
      </p:sp>
      <p:sp>
        <p:nvSpPr>
          <p:cNvPr id="296979" name="Text Box 19"/>
          <p:cNvSpPr txBox="1">
            <a:spLocks noChangeArrowheads="1"/>
          </p:cNvSpPr>
          <p:nvPr/>
        </p:nvSpPr>
        <p:spPr bwMode="auto">
          <a:xfrm>
            <a:off x="685800" y="1506538"/>
            <a:ext cx="3248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5000"/>
              </a:spcBef>
              <a:buFont typeface="CommonBullets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15000"/>
              </a:spcBef>
              <a:buFont typeface="CommonBullets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</a:pPr>
            <a:r>
              <a:rPr lang="en-US" altLang="en-US" i="0">
                <a:solidFill>
                  <a:schemeClr val="accent2"/>
                </a:solidFill>
              </a:rPr>
              <a:t>Signs and symptoms</a:t>
            </a:r>
            <a:endParaRPr lang="en-GB" altLang="en-US" b="0" i="0">
              <a:solidFill>
                <a:schemeClr val="accent2"/>
              </a:solidFill>
            </a:endParaRPr>
          </a:p>
        </p:txBody>
      </p:sp>
      <p:sp>
        <p:nvSpPr>
          <p:cNvPr id="296981" name="Rectangle 21"/>
          <p:cNvSpPr>
            <a:spLocks noChangeArrowheads="1"/>
          </p:cNvSpPr>
          <p:nvPr/>
        </p:nvSpPr>
        <p:spPr bwMode="auto">
          <a:xfrm>
            <a:off x="685800" y="3143250"/>
            <a:ext cx="608965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190500" indent="-184150" algn="l" eaLnBrk="0" hangingPunct="0">
              <a:spcBef>
                <a:spcPct val="25000"/>
              </a:spcBef>
              <a:buFont typeface="CommonBullets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476250" indent="-190500" algn="l" eaLnBrk="0" hangingPunct="0">
              <a:spcBef>
                <a:spcPct val="15000"/>
              </a:spcBef>
              <a:buFont typeface="CommonBullets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1"/>
            <a:r>
              <a:rPr lang="en-US" altLang="en-US" i="0"/>
              <a:t>Vision disturbances</a:t>
            </a:r>
          </a:p>
          <a:p>
            <a:pPr lvl="1"/>
            <a:r>
              <a:rPr lang="en-US" altLang="en-US" i="0"/>
              <a:t>Dizziness, nausea, headaches, confusion</a:t>
            </a:r>
          </a:p>
          <a:p>
            <a:pPr lvl="1"/>
            <a:r>
              <a:rPr lang="en-US" altLang="en-US" i="0"/>
              <a:t>Weakness, paralysis, loss of bladder/bowel control</a:t>
            </a:r>
          </a:p>
          <a:p>
            <a:pPr lvl="1"/>
            <a:r>
              <a:rPr lang="en-US" altLang="en-US" i="0"/>
              <a:t>Shortness of breath</a:t>
            </a:r>
          </a:p>
          <a:p>
            <a:pPr lvl="1"/>
            <a:r>
              <a:rPr lang="en-US" altLang="en-US" i="0"/>
              <a:t>Shock, unconsciousness</a:t>
            </a:r>
          </a:p>
          <a:p>
            <a:pPr lvl="1"/>
            <a:r>
              <a:rPr lang="en-US" altLang="en-US" i="0">
                <a:solidFill>
                  <a:srgbClr val="FF0033"/>
                </a:solidFill>
              </a:rPr>
              <a:t>Any abnormality after a dive</a:t>
            </a:r>
          </a:p>
          <a:p>
            <a:r>
              <a:rPr lang="en-US" altLang="en-US" i="0">
                <a:solidFill>
                  <a:schemeClr val="accent2"/>
                </a:solidFill>
              </a:rPr>
              <a:t>Signs and symptoms appear from seconds to many hours after surfacing</a:t>
            </a:r>
          </a:p>
        </p:txBody>
      </p:sp>
      <p:sp>
        <p:nvSpPr>
          <p:cNvPr id="296982" name="Text Box 22"/>
          <p:cNvSpPr txBox="1">
            <a:spLocks noChangeArrowheads="1"/>
          </p:cNvSpPr>
          <p:nvPr/>
        </p:nvSpPr>
        <p:spPr bwMode="auto">
          <a:xfrm>
            <a:off x="685800" y="2733675"/>
            <a:ext cx="41386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marL="342900" indent="-342900"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190500" indent="-188913" algn="l" eaLnBrk="0" hangingPunct="0">
              <a:spcBef>
                <a:spcPct val="25000"/>
              </a:spcBef>
              <a:buFont typeface="CommonBullets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476250" indent="-190500" algn="l" eaLnBrk="0" hangingPunct="0">
              <a:spcBef>
                <a:spcPct val="15000"/>
              </a:spcBef>
              <a:buFont typeface="CommonBullets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1"/>
            <a:r>
              <a:rPr lang="en-US" altLang="en-US" i="0"/>
              <a:t>Numbness, tingling, joint pains</a:t>
            </a:r>
            <a:endParaRPr lang="en-GB" altLang="en-US" sz="3200" i="0">
              <a:solidFill>
                <a:schemeClr val="accent2"/>
              </a:solidFill>
            </a:endParaRPr>
          </a:p>
        </p:txBody>
      </p:sp>
      <p:grpSp>
        <p:nvGrpSpPr>
          <p:cNvPr id="296983" name="Group 23"/>
          <p:cNvGrpSpPr>
            <a:grpSpLocks/>
          </p:cNvGrpSpPr>
          <p:nvPr/>
        </p:nvGrpSpPr>
        <p:grpSpPr bwMode="auto">
          <a:xfrm>
            <a:off x="6396038" y="3854450"/>
            <a:ext cx="2055812" cy="2368550"/>
            <a:chOff x="4029" y="2428"/>
            <a:chExt cx="1295" cy="1492"/>
          </a:xfrm>
        </p:grpSpPr>
        <p:pic>
          <p:nvPicPr>
            <p:cNvPr id="7178" name="Picture 24" descr="Decosymp"/>
            <p:cNvPicPr>
              <a:picLocks noChangeAspect="1" noChangeArrowheads="1"/>
            </p:cNvPicPr>
            <p:nvPr/>
          </p:nvPicPr>
          <p:blipFill>
            <a:blip r:embed="rId2" cstate="screen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29" y="2428"/>
              <a:ext cx="1295" cy="13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7179" name="Group 25"/>
            <p:cNvGrpSpPr>
              <a:grpSpLocks/>
            </p:cNvGrpSpPr>
            <p:nvPr/>
          </p:nvGrpSpPr>
          <p:grpSpPr bwMode="auto">
            <a:xfrm>
              <a:off x="4634" y="2483"/>
              <a:ext cx="672" cy="505"/>
              <a:chOff x="4859" y="2308"/>
              <a:chExt cx="548" cy="476"/>
            </a:xfrm>
          </p:grpSpPr>
          <p:sp>
            <p:nvSpPr>
              <p:cNvPr id="7186" name="Line 26"/>
              <p:cNvSpPr>
                <a:spLocks noChangeShapeType="1"/>
              </p:cNvSpPr>
              <p:nvPr/>
            </p:nvSpPr>
            <p:spPr bwMode="auto">
              <a:xfrm rot="-2217256">
                <a:off x="4859" y="2506"/>
                <a:ext cx="128" cy="96"/>
              </a:xfrm>
              <a:prstGeom prst="line">
                <a:avLst/>
              </a:prstGeom>
              <a:noFill/>
              <a:ln w="38100">
                <a:solidFill>
                  <a:srgbClr val="FF0033"/>
                </a:solidFill>
                <a:round/>
                <a:headEnd/>
                <a:tailEnd type="triangle" w="med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endParaRPr lang="en-GB"/>
              </a:p>
            </p:txBody>
          </p:sp>
          <p:grpSp>
            <p:nvGrpSpPr>
              <p:cNvPr id="7187" name="Group 27"/>
              <p:cNvGrpSpPr>
                <a:grpSpLocks/>
              </p:cNvGrpSpPr>
              <p:nvPr/>
            </p:nvGrpSpPr>
            <p:grpSpPr bwMode="auto">
              <a:xfrm>
                <a:off x="5085" y="2308"/>
                <a:ext cx="96" cy="476"/>
                <a:chOff x="5094" y="2308"/>
                <a:chExt cx="96" cy="476"/>
              </a:xfrm>
            </p:grpSpPr>
            <p:sp>
              <p:nvSpPr>
                <p:cNvPr id="7189" name="Line 28"/>
                <p:cNvSpPr>
                  <a:spLocks noChangeShapeType="1"/>
                </p:cNvSpPr>
                <p:nvPr/>
              </p:nvSpPr>
              <p:spPr bwMode="auto">
                <a:xfrm rot="3155483">
                  <a:off x="5078" y="2324"/>
                  <a:ext cx="128" cy="96"/>
                </a:xfrm>
                <a:prstGeom prst="line">
                  <a:avLst/>
                </a:prstGeom>
                <a:noFill/>
                <a:ln w="38100">
                  <a:solidFill>
                    <a:srgbClr val="FF0033"/>
                  </a:solidFill>
                  <a:round/>
                  <a:headEnd/>
                  <a:tailEnd type="triangle" w="med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2075" tIns="46038" rIns="92075" bIns="46038" anchor="ctr">
                  <a:spAutoFit/>
                </a:bodyPr>
                <a:lstStyle/>
                <a:p>
                  <a:endParaRPr lang="en-GB"/>
                </a:p>
              </p:txBody>
            </p:sp>
            <p:sp>
              <p:nvSpPr>
                <p:cNvPr id="7190" name="Line 29"/>
                <p:cNvSpPr>
                  <a:spLocks noChangeShapeType="1"/>
                </p:cNvSpPr>
                <p:nvPr/>
              </p:nvSpPr>
              <p:spPr bwMode="auto">
                <a:xfrm rot="18444517" flipV="1">
                  <a:off x="5078" y="2672"/>
                  <a:ext cx="128" cy="96"/>
                </a:xfrm>
                <a:prstGeom prst="line">
                  <a:avLst/>
                </a:prstGeom>
                <a:noFill/>
                <a:ln w="38100">
                  <a:solidFill>
                    <a:srgbClr val="FF0033"/>
                  </a:solidFill>
                  <a:round/>
                  <a:headEnd/>
                  <a:tailEnd type="triangle" w="med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2075" tIns="46038" rIns="92075" bIns="46038" anchor="ctr">
                  <a:spAutoFit/>
                </a:bodyPr>
                <a:lstStyle/>
                <a:p>
                  <a:endParaRPr lang="en-GB"/>
                </a:p>
              </p:txBody>
            </p:sp>
          </p:grpSp>
          <p:sp>
            <p:nvSpPr>
              <p:cNvPr id="7188" name="Line 30"/>
              <p:cNvSpPr>
                <a:spLocks noChangeShapeType="1"/>
              </p:cNvSpPr>
              <p:nvPr/>
            </p:nvSpPr>
            <p:spPr bwMode="auto">
              <a:xfrm rot="2217256" flipH="1">
                <a:off x="5279" y="2506"/>
                <a:ext cx="128" cy="96"/>
              </a:xfrm>
              <a:prstGeom prst="line">
                <a:avLst/>
              </a:prstGeom>
              <a:noFill/>
              <a:ln w="38100">
                <a:solidFill>
                  <a:srgbClr val="FF0033"/>
                </a:solidFill>
                <a:round/>
                <a:headEnd/>
                <a:tailEnd type="triangle" w="med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endParaRPr lang="en-GB"/>
              </a:p>
            </p:txBody>
          </p:sp>
        </p:grpSp>
        <p:grpSp>
          <p:nvGrpSpPr>
            <p:cNvPr id="7180" name="Group 31"/>
            <p:cNvGrpSpPr>
              <a:grpSpLocks/>
            </p:cNvGrpSpPr>
            <p:nvPr/>
          </p:nvGrpSpPr>
          <p:grpSpPr bwMode="auto">
            <a:xfrm rot="2546631">
              <a:off x="4074" y="3414"/>
              <a:ext cx="583" cy="506"/>
              <a:chOff x="4394" y="3167"/>
              <a:chExt cx="476" cy="476"/>
            </a:xfrm>
          </p:grpSpPr>
          <p:sp>
            <p:nvSpPr>
              <p:cNvPr id="7181" name="Line 32"/>
              <p:cNvSpPr>
                <a:spLocks noChangeShapeType="1"/>
              </p:cNvSpPr>
              <p:nvPr/>
            </p:nvSpPr>
            <p:spPr bwMode="auto">
              <a:xfrm rot="3155483">
                <a:off x="4568" y="3183"/>
                <a:ext cx="128" cy="96"/>
              </a:xfrm>
              <a:prstGeom prst="line">
                <a:avLst/>
              </a:prstGeom>
              <a:noFill/>
              <a:ln w="38100">
                <a:solidFill>
                  <a:srgbClr val="FF0033"/>
                </a:solidFill>
                <a:round/>
                <a:headEnd/>
                <a:tailEnd type="triangle" w="med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endParaRPr lang="en-GB"/>
              </a:p>
            </p:txBody>
          </p:sp>
          <p:sp>
            <p:nvSpPr>
              <p:cNvPr id="7182" name="Line 33"/>
              <p:cNvSpPr>
                <a:spLocks noChangeShapeType="1"/>
              </p:cNvSpPr>
              <p:nvPr/>
            </p:nvSpPr>
            <p:spPr bwMode="auto">
              <a:xfrm rot="18444517" flipV="1">
                <a:off x="4568" y="3531"/>
                <a:ext cx="128" cy="96"/>
              </a:xfrm>
              <a:prstGeom prst="line">
                <a:avLst/>
              </a:prstGeom>
              <a:noFill/>
              <a:ln w="38100">
                <a:solidFill>
                  <a:srgbClr val="FF0033"/>
                </a:solidFill>
                <a:round/>
                <a:headEnd/>
                <a:tailEnd type="triangle" w="med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endParaRPr lang="en-GB"/>
              </a:p>
            </p:txBody>
          </p:sp>
          <p:grpSp>
            <p:nvGrpSpPr>
              <p:cNvPr id="7183" name="Group 34"/>
              <p:cNvGrpSpPr>
                <a:grpSpLocks/>
              </p:cNvGrpSpPr>
              <p:nvPr/>
            </p:nvGrpSpPr>
            <p:grpSpPr bwMode="auto">
              <a:xfrm>
                <a:off x="4394" y="3357"/>
                <a:ext cx="476" cy="96"/>
                <a:chOff x="4394" y="3366"/>
                <a:chExt cx="476" cy="96"/>
              </a:xfrm>
            </p:grpSpPr>
            <p:sp>
              <p:nvSpPr>
                <p:cNvPr id="7184" name="Line 35"/>
                <p:cNvSpPr>
                  <a:spLocks noChangeShapeType="1"/>
                </p:cNvSpPr>
                <p:nvPr/>
              </p:nvSpPr>
              <p:spPr bwMode="auto">
                <a:xfrm rot="-2217256">
                  <a:off x="4394" y="3366"/>
                  <a:ext cx="128" cy="96"/>
                </a:xfrm>
                <a:prstGeom prst="line">
                  <a:avLst/>
                </a:prstGeom>
                <a:noFill/>
                <a:ln w="38100">
                  <a:solidFill>
                    <a:srgbClr val="FF0033"/>
                  </a:solidFill>
                  <a:round/>
                  <a:headEnd/>
                  <a:tailEnd type="triangle" w="med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2075" tIns="46038" rIns="92075" bIns="46038" anchor="ctr">
                  <a:spAutoFit/>
                </a:bodyPr>
                <a:lstStyle/>
                <a:p>
                  <a:endParaRPr lang="en-GB"/>
                </a:p>
              </p:txBody>
            </p:sp>
            <p:sp>
              <p:nvSpPr>
                <p:cNvPr id="7185" name="Line 36"/>
                <p:cNvSpPr>
                  <a:spLocks noChangeShapeType="1"/>
                </p:cNvSpPr>
                <p:nvPr/>
              </p:nvSpPr>
              <p:spPr bwMode="auto">
                <a:xfrm rot="2217256" flipH="1">
                  <a:off x="4742" y="3366"/>
                  <a:ext cx="128" cy="96"/>
                </a:xfrm>
                <a:prstGeom prst="line">
                  <a:avLst/>
                </a:prstGeom>
                <a:noFill/>
                <a:ln w="38100">
                  <a:solidFill>
                    <a:srgbClr val="FF0033"/>
                  </a:solidFill>
                  <a:round/>
                  <a:headEnd/>
                  <a:tailEnd type="triangle" w="med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2075" tIns="46038" rIns="92075" bIns="46038" anchor="ctr">
                  <a:spAutoFit/>
                </a:bodyPr>
                <a:lstStyle/>
                <a:p>
                  <a:endParaRPr lang="en-GB"/>
                </a:p>
              </p:txBody>
            </p:sp>
          </p:grpSp>
        </p:grpSp>
      </p:grpSp>
      <p:pic>
        <p:nvPicPr>
          <p:cNvPr id="296997" name="Picture 37" descr="Rashes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88088" y="1773238"/>
            <a:ext cx="2198687" cy="190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6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96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96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969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296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969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296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969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969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969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969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2969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2969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2969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62" grpId="0" autoUpdateAnimBg="0"/>
      <p:bldP spid="296964" grpId="0" build="p" bldLvl="2" autoUpdateAnimBg="0"/>
      <p:bldP spid="296979" grpId="0" autoUpdateAnimBg="0"/>
      <p:bldP spid="296981" grpId="0" build="p" bldLvl="2" autoUpdateAnimBg="0"/>
      <p:bldP spid="296982" grpId="0" build="p" bldLvl="2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Decompression Illness (3)</a:t>
            </a:r>
          </a:p>
        </p:txBody>
      </p:sp>
      <p:sp>
        <p:nvSpPr>
          <p:cNvPr id="297988" name="Rectangle 4"/>
          <p:cNvSpPr>
            <a:spLocks noGrp="1" noChangeArrowheads="1"/>
          </p:cNvSpPr>
          <p:nvPr>
            <p:ph idx="1"/>
          </p:nvPr>
        </p:nvSpPr>
        <p:spPr>
          <a:xfrm>
            <a:off x="296863" y="1976438"/>
            <a:ext cx="5794375" cy="3749675"/>
          </a:xfrm>
          <a:noFill/>
        </p:spPr>
        <p:txBody>
          <a:bodyPr/>
          <a:lstStyle/>
          <a:p>
            <a:pPr lvl="1"/>
            <a:r>
              <a:rPr lang="en-US" altLang="en-US" smtClean="0"/>
              <a:t>Lie casualty down flat</a:t>
            </a:r>
          </a:p>
          <a:p>
            <a:pPr lvl="1"/>
            <a:r>
              <a:rPr lang="en-US" altLang="en-US" smtClean="0"/>
              <a:t>Keep casualty quiet</a:t>
            </a:r>
          </a:p>
          <a:p>
            <a:pPr lvl="1"/>
            <a:r>
              <a:rPr lang="en-US" altLang="en-US" smtClean="0"/>
              <a:t>Administer 100% oxygen</a:t>
            </a:r>
          </a:p>
          <a:p>
            <a:pPr lvl="2"/>
            <a:r>
              <a:rPr lang="en-US" altLang="en-US" smtClean="0"/>
              <a:t>Increased nitrogen pressure gradient assists in nitrogen elimination from bubbles in blood and tissue</a:t>
            </a:r>
          </a:p>
          <a:p>
            <a:pPr lvl="2"/>
            <a:r>
              <a:rPr lang="en-US" altLang="en-US" smtClean="0"/>
              <a:t>The higher the percentage of oxygen the more effective – </a:t>
            </a:r>
            <a:r>
              <a:rPr lang="en-US" altLang="en-US" i="1" smtClean="0">
                <a:solidFill>
                  <a:srgbClr val="FF0033"/>
                </a:solidFill>
              </a:rPr>
              <a:t>whenever possible administer 100%</a:t>
            </a:r>
            <a:endParaRPr lang="en-US" altLang="en-US" smtClean="0"/>
          </a:p>
          <a:p>
            <a:pPr lvl="2"/>
            <a:r>
              <a:rPr lang="en-US" altLang="en-US" smtClean="0"/>
              <a:t>Improved oxygen supply to tissues where blood flow is reduced due to bubble blockage</a:t>
            </a:r>
          </a:p>
          <a:p>
            <a:pPr lvl="1"/>
            <a:r>
              <a:rPr lang="en-US" altLang="en-US" smtClean="0"/>
              <a:t>Treat for shock</a:t>
            </a:r>
          </a:p>
        </p:txBody>
      </p:sp>
      <p:pic>
        <p:nvPicPr>
          <p:cNvPr id="297989" name="Picture 5" descr="Breathing casualty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0938" y="1763713"/>
            <a:ext cx="2568575" cy="277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990" name="Text Box 6"/>
          <p:cNvSpPr txBox="1">
            <a:spLocks noChangeArrowheads="1"/>
          </p:cNvSpPr>
          <p:nvPr/>
        </p:nvSpPr>
        <p:spPr bwMode="auto">
          <a:xfrm>
            <a:off x="685800" y="1520825"/>
            <a:ext cx="2417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5000"/>
              </a:spcBef>
              <a:buFont typeface="CommonBullets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15000"/>
              </a:spcBef>
              <a:buFont typeface="CommonBullets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5000"/>
              </a:spcBef>
              <a:buSzTx/>
            </a:pPr>
            <a:r>
              <a:rPr lang="en-US" altLang="en-US" i="0">
                <a:solidFill>
                  <a:schemeClr val="accent2"/>
                </a:solidFill>
              </a:rPr>
              <a:t>On-site first aid</a:t>
            </a:r>
            <a:endParaRPr lang="en-GB" altLang="en-US" sz="1800" b="0" i="0">
              <a:solidFill>
                <a:schemeClr val="accent1"/>
              </a:solidFill>
              <a:latin typeface="ZapfDingbats BT"/>
            </a:endParaRPr>
          </a:p>
        </p:txBody>
      </p:sp>
      <p:sp>
        <p:nvSpPr>
          <p:cNvPr id="297991" name="Rectangle 7"/>
          <p:cNvSpPr>
            <a:spLocks noChangeArrowheads="1"/>
          </p:cNvSpPr>
          <p:nvPr/>
        </p:nvSpPr>
        <p:spPr bwMode="auto">
          <a:xfrm>
            <a:off x="652463" y="5614988"/>
            <a:ext cx="5438775" cy="78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190500" indent="-184150" algn="l" eaLnBrk="0" hangingPunct="0">
              <a:spcBef>
                <a:spcPct val="25000"/>
              </a:spcBef>
              <a:buFont typeface="CommonBullets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476250" indent="-190500" algn="l" eaLnBrk="0" hangingPunct="0">
              <a:spcBef>
                <a:spcPct val="15000"/>
              </a:spcBef>
              <a:buFont typeface="CommonBullets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1"/>
            <a:r>
              <a:rPr lang="en-US" altLang="en-US">
                <a:solidFill>
                  <a:srgbClr val="FF0033"/>
                </a:solidFill>
              </a:rPr>
              <a:t>Evacuate to a recompression facility as soon as possible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7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97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297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97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979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979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979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979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979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979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979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986" grpId="0" autoUpdateAnimBg="0"/>
      <p:bldP spid="297988" grpId="0" build="p" bldLvl="3" autoUpdateAnimBg="0"/>
      <p:bldP spid="297990" grpId="0" autoUpdateAnimBg="0"/>
      <p:bldP spid="297991" grpId="0" build="p" bldLvl="2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Burst Lung (1)</a:t>
            </a:r>
          </a:p>
        </p:txBody>
      </p:sp>
      <p:sp>
        <p:nvSpPr>
          <p:cNvPr id="299013" name="Rectangle 5"/>
          <p:cNvSpPr>
            <a:spLocks noGrp="1" noChangeArrowheads="1"/>
          </p:cNvSpPr>
          <p:nvPr>
            <p:ph idx="1"/>
          </p:nvPr>
        </p:nvSpPr>
        <p:spPr>
          <a:xfrm>
            <a:off x="685800" y="1504950"/>
            <a:ext cx="7905750" cy="1104900"/>
          </a:xfrm>
          <a:noFill/>
        </p:spPr>
        <p:txBody>
          <a:bodyPr/>
          <a:lstStyle/>
          <a:p>
            <a:r>
              <a:rPr lang="en-US" altLang="en-US" smtClean="0">
                <a:solidFill>
                  <a:schemeClr val="accent2"/>
                </a:solidFill>
              </a:rPr>
              <a:t>Cause</a:t>
            </a:r>
            <a:endParaRPr lang="en-US" altLang="en-US" smtClean="0"/>
          </a:p>
          <a:p>
            <a:pPr lvl="1"/>
            <a:r>
              <a:rPr lang="en-US" altLang="en-US" smtClean="0"/>
              <a:t>Physical damage to lung tissue from over-extension due to over-pressurisation</a:t>
            </a:r>
          </a:p>
        </p:txBody>
      </p:sp>
      <p:pic>
        <p:nvPicPr>
          <p:cNvPr id="299012" name="Picture 4" descr="lung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65500" y="2701925"/>
            <a:ext cx="2905125" cy="305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9014" name="Line 6"/>
          <p:cNvSpPr>
            <a:spLocks noChangeShapeType="1"/>
          </p:cNvSpPr>
          <p:nvPr/>
        </p:nvSpPr>
        <p:spPr bwMode="auto">
          <a:xfrm>
            <a:off x="3048000" y="5010150"/>
            <a:ext cx="5715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en-GB"/>
          </a:p>
        </p:txBody>
      </p:sp>
      <p:sp>
        <p:nvSpPr>
          <p:cNvPr id="299015" name="Text Box 7"/>
          <p:cNvSpPr txBox="1">
            <a:spLocks noChangeArrowheads="1"/>
          </p:cNvSpPr>
          <p:nvPr/>
        </p:nvSpPr>
        <p:spPr bwMode="auto">
          <a:xfrm>
            <a:off x="1165225" y="4722813"/>
            <a:ext cx="19240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5000"/>
              </a:spcBef>
              <a:buFont typeface="CommonBullets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15000"/>
              </a:spcBef>
              <a:buFont typeface="CommonBullets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</a:pPr>
            <a:r>
              <a:rPr lang="en-GB" altLang="en-US" sz="1800" i="0">
                <a:solidFill>
                  <a:schemeClr val="accent2"/>
                </a:solidFill>
              </a:rPr>
              <a:t>Collapsed lung</a:t>
            </a:r>
          </a:p>
          <a:p>
            <a:pPr eaLnBrk="1" hangingPunct="1">
              <a:spcBef>
                <a:spcPct val="0"/>
              </a:spcBef>
              <a:buClrTx/>
              <a:buSzTx/>
            </a:pPr>
            <a:r>
              <a:rPr lang="en-GB" altLang="en-US" sz="1800" i="0">
                <a:solidFill>
                  <a:schemeClr val="accent2"/>
                </a:solidFill>
              </a:rPr>
              <a:t>(pneumothorax)</a:t>
            </a:r>
            <a:endParaRPr lang="en-GB" altLang="en-US" sz="1800" b="0" i="0">
              <a:solidFill>
                <a:schemeClr val="accent1"/>
              </a:solidFill>
              <a:latin typeface="ZapfDingbats BT"/>
            </a:endParaRPr>
          </a:p>
        </p:txBody>
      </p:sp>
      <p:sp>
        <p:nvSpPr>
          <p:cNvPr id="299016" name="Text Box 8"/>
          <p:cNvSpPr txBox="1">
            <a:spLocks noChangeArrowheads="1"/>
          </p:cNvSpPr>
          <p:nvPr/>
        </p:nvSpPr>
        <p:spPr bwMode="auto">
          <a:xfrm>
            <a:off x="6365875" y="2779713"/>
            <a:ext cx="23558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5000"/>
              </a:spcBef>
              <a:buFont typeface="CommonBullets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15000"/>
              </a:spcBef>
              <a:buFont typeface="CommonBullets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</a:pPr>
            <a:r>
              <a:rPr lang="en-GB" altLang="en-US" sz="1800" i="0">
                <a:solidFill>
                  <a:schemeClr val="accent2"/>
                </a:solidFill>
              </a:rPr>
              <a:t>Bubbles between organs and tissues (emphysema)</a:t>
            </a:r>
            <a:endParaRPr lang="en-GB" altLang="en-US" sz="1800" b="0" i="0">
              <a:solidFill>
                <a:schemeClr val="accent1"/>
              </a:solidFill>
              <a:latin typeface="ZapfDingbats BT"/>
            </a:endParaRPr>
          </a:p>
        </p:txBody>
      </p:sp>
      <p:sp>
        <p:nvSpPr>
          <p:cNvPr id="299017" name="Line 9"/>
          <p:cNvSpPr>
            <a:spLocks noChangeShapeType="1"/>
          </p:cNvSpPr>
          <p:nvPr/>
        </p:nvSpPr>
        <p:spPr bwMode="auto">
          <a:xfrm flipH="1">
            <a:off x="5067300" y="3124200"/>
            <a:ext cx="1219200" cy="4191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en-GB"/>
          </a:p>
        </p:txBody>
      </p:sp>
      <p:sp>
        <p:nvSpPr>
          <p:cNvPr id="299018" name="Text Box 10"/>
          <p:cNvSpPr txBox="1">
            <a:spLocks noChangeArrowheads="1"/>
          </p:cNvSpPr>
          <p:nvPr/>
        </p:nvSpPr>
        <p:spPr bwMode="auto">
          <a:xfrm>
            <a:off x="1027113" y="5735638"/>
            <a:ext cx="6554787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476250" indent="-184150" algn="l" eaLnBrk="0" hangingPunct="0">
              <a:spcBef>
                <a:spcPct val="25000"/>
              </a:spcBef>
              <a:buFont typeface="CommonBullets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476250" indent="-190500" algn="l" eaLnBrk="0" hangingPunct="0">
              <a:spcBef>
                <a:spcPct val="15000"/>
              </a:spcBef>
              <a:buFont typeface="CommonBullets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CommonBullets"/>
              <a:buNone/>
            </a:pPr>
            <a:r>
              <a:rPr lang="en-US" altLang="en-US" i="0">
                <a:solidFill>
                  <a:srgbClr val="FF0033"/>
                </a:solidFill>
              </a:rPr>
              <a:t>Both types can occur in isolation but are usually accompanied by air embolism</a:t>
            </a:r>
            <a:endParaRPr lang="en-GB" altLang="en-US" b="0" i="0"/>
          </a:p>
        </p:txBody>
      </p:sp>
      <p:sp>
        <p:nvSpPr>
          <p:cNvPr id="299019" name="Text Box 11"/>
          <p:cNvSpPr txBox="1">
            <a:spLocks noChangeArrowheads="1"/>
          </p:cNvSpPr>
          <p:nvPr/>
        </p:nvSpPr>
        <p:spPr bwMode="auto">
          <a:xfrm>
            <a:off x="685800" y="2668588"/>
            <a:ext cx="1335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476250" indent="-184150" algn="l" eaLnBrk="0" hangingPunct="0">
              <a:spcBef>
                <a:spcPct val="25000"/>
              </a:spcBef>
              <a:buFont typeface="CommonBullets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476250" indent="-190500" algn="l" eaLnBrk="0" hangingPunct="0">
              <a:spcBef>
                <a:spcPct val="15000"/>
              </a:spcBef>
              <a:buFont typeface="CommonBullets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CommonBullets"/>
              <a:buNone/>
            </a:pPr>
            <a:r>
              <a:rPr lang="en-US" altLang="en-US" i="0">
                <a:solidFill>
                  <a:schemeClr val="accent2"/>
                </a:solidFill>
              </a:rPr>
              <a:t>Types</a:t>
            </a:r>
            <a:endParaRPr lang="en-GB" altLang="en-US" b="0" i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9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990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990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99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299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99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99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99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299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99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9010" grpId="0" autoUpdateAnimBg="0"/>
      <p:bldP spid="299013" grpId="0" build="p" bldLvl="2" autoUpdateAnimBg="0"/>
      <p:bldP spid="299014" grpId="0" animBg="1"/>
      <p:bldP spid="299015" grpId="0" autoUpdateAnimBg="0"/>
      <p:bldP spid="299016" grpId="0" autoUpdateAnimBg="0"/>
      <p:bldP spid="299017" grpId="0" animBg="1"/>
      <p:bldP spid="299018" grpId="0" autoUpdateAnimBg="0"/>
      <p:bldP spid="299019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Burst Lung (2)</a:t>
            </a:r>
          </a:p>
        </p:txBody>
      </p:sp>
      <p:sp>
        <p:nvSpPr>
          <p:cNvPr id="300036" name="Rectangle 4"/>
          <p:cNvSpPr>
            <a:spLocks noGrp="1" noChangeArrowheads="1"/>
          </p:cNvSpPr>
          <p:nvPr>
            <p:ph idx="1"/>
          </p:nvPr>
        </p:nvSpPr>
        <p:spPr>
          <a:xfrm>
            <a:off x="685800" y="1968500"/>
            <a:ext cx="7772400" cy="3149600"/>
          </a:xfrm>
          <a:noFill/>
        </p:spPr>
        <p:txBody>
          <a:bodyPr/>
          <a:lstStyle/>
          <a:p>
            <a:r>
              <a:rPr lang="en-US" altLang="en-US" smtClean="0">
                <a:solidFill>
                  <a:schemeClr val="accent2"/>
                </a:solidFill>
              </a:rPr>
              <a:t>Signs and symptoms include</a:t>
            </a:r>
          </a:p>
          <a:p>
            <a:pPr lvl="1" indent="-188913"/>
            <a:r>
              <a:rPr lang="en-US" altLang="en-US" smtClean="0"/>
              <a:t>Chest discomfort/pain, bloody froth</a:t>
            </a:r>
          </a:p>
          <a:p>
            <a:pPr lvl="1" indent="-188913"/>
            <a:r>
              <a:rPr lang="en-US" altLang="en-US" smtClean="0"/>
              <a:t>Shortness of breath</a:t>
            </a:r>
          </a:p>
          <a:p>
            <a:pPr lvl="1" indent="-188913"/>
            <a:r>
              <a:rPr lang="en-US" altLang="en-US" smtClean="0"/>
              <a:t>Changes to vocal tone, crepitation</a:t>
            </a:r>
          </a:p>
          <a:p>
            <a:pPr lvl="1" indent="-188913"/>
            <a:r>
              <a:rPr lang="en-US" altLang="en-US" smtClean="0"/>
              <a:t>Shock</a:t>
            </a:r>
          </a:p>
          <a:p>
            <a:pPr lvl="1" indent="-188913"/>
            <a:r>
              <a:rPr lang="en-US" altLang="en-US" smtClean="0"/>
              <a:t>Unconsciousness, death</a:t>
            </a:r>
          </a:p>
          <a:p>
            <a:r>
              <a:rPr lang="en-US" altLang="en-US" smtClean="0">
                <a:solidFill>
                  <a:schemeClr val="accent2"/>
                </a:solidFill>
              </a:rPr>
              <a:t>Signs and symptoms of burst lung are frequently accompanied by those for decompression illness</a:t>
            </a:r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0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0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0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000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000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000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000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000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0034" grpId="0" autoUpdateAnimBg="0"/>
      <p:bldP spid="300036" grpId="0" uiExpand="1" build="p" bldLvl="5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Burst Lung (3)</a:t>
            </a:r>
          </a:p>
        </p:txBody>
      </p:sp>
      <p:sp>
        <p:nvSpPr>
          <p:cNvPr id="301060" name="Rectangle 4"/>
          <p:cNvSpPr>
            <a:spLocks noGrp="1" noChangeArrowheads="1"/>
          </p:cNvSpPr>
          <p:nvPr>
            <p:ph idx="1"/>
          </p:nvPr>
        </p:nvSpPr>
        <p:spPr>
          <a:xfrm>
            <a:off x="685800" y="2316163"/>
            <a:ext cx="5186363" cy="3094037"/>
          </a:xfrm>
          <a:noFill/>
        </p:spPr>
        <p:txBody>
          <a:bodyPr/>
          <a:lstStyle/>
          <a:p>
            <a:pPr lvl="1" indent="-188913"/>
            <a:r>
              <a:rPr lang="en-US" altLang="en-US" smtClean="0"/>
              <a:t>Lie casualty down</a:t>
            </a:r>
          </a:p>
          <a:p>
            <a:pPr lvl="1" indent="-188913"/>
            <a:r>
              <a:rPr lang="en-US" altLang="en-US" smtClean="0"/>
              <a:t>Keep casualty quiet</a:t>
            </a:r>
          </a:p>
          <a:p>
            <a:pPr lvl="1" indent="-188913"/>
            <a:r>
              <a:rPr lang="en-US" altLang="en-US" smtClean="0"/>
              <a:t>Administer 100% oxygen</a:t>
            </a:r>
          </a:p>
          <a:p>
            <a:pPr lvl="2"/>
            <a:r>
              <a:rPr lang="en-US" altLang="en-US" smtClean="0"/>
              <a:t>Assists in re-absorption of the nitrogen content of air in pneumothorax or emphysema</a:t>
            </a:r>
          </a:p>
          <a:p>
            <a:pPr lvl="2"/>
            <a:r>
              <a:rPr lang="en-US" altLang="en-US" smtClean="0"/>
              <a:t>Offsets reduced effective lung surface area for gas transfer due to collapsed lung</a:t>
            </a:r>
          </a:p>
          <a:p>
            <a:pPr lvl="1" indent="-188913"/>
            <a:r>
              <a:rPr lang="en-US" altLang="en-US" smtClean="0"/>
              <a:t>Treat for shock</a:t>
            </a:r>
          </a:p>
          <a:p>
            <a:pPr lvl="1" indent="-188913"/>
            <a:r>
              <a:rPr lang="en-US" altLang="en-US" i="1" smtClean="0">
                <a:solidFill>
                  <a:srgbClr val="FF0033"/>
                </a:solidFill>
              </a:rPr>
              <a:t>Evacuate to a recompression facility as soon as possible</a:t>
            </a:r>
            <a:endParaRPr lang="en-US" altLang="en-US" smtClean="0"/>
          </a:p>
        </p:txBody>
      </p:sp>
      <p:pic>
        <p:nvPicPr>
          <p:cNvPr id="301061" name="Picture 5" descr="O2 admin - breathing casual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81675" y="2481263"/>
            <a:ext cx="3124200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1062" name="Text Box 6"/>
          <p:cNvSpPr txBox="1">
            <a:spLocks noChangeArrowheads="1"/>
          </p:cNvSpPr>
          <p:nvPr/>
        </p:nvSpPr>
        <p:spPr bwMode="auto">
          <a:xfrm>
            <a:off x="685800" y="1889125"/>
            <a:ext cx="2417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5000"/>
              </a:spcBef>
              <a:buFont typeface="CommonBullets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15000"/>
              </a:spcBef>
              <a:buFont typeface="CommonBullets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i="0">
                <a:solidFill>
                  <a:schemeClr val="accent2"/>
                </a:solidFill>
              </a:rPr>
              <a:t>On-site first aid</a:t>
            </a:r>
            <a:endParaRPr lang="en-GB" altLang="en-US" sz="320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1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1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301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01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010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010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010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010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010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010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1058" grpId="0" autoUpdateAnimBg="0"/>
      <p:bldP spid="301060" grpId="0" build="p" bldLvl="3" autoUpdateAnimBg="0"/>
      <p:bldP spid="301062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Near Drowning (1)</a:t>
            </a:r>
          </a:p>
        </p:txBody>
      </p:sp>
      <p:sp>
        <p:nvSpPr>
          <p:cNvPr id="302084" name="Rectangle 4"/>
          <p:cNvSpPr>
            <a:spLocks noGrp="1" noChangeArrowheads="1"/>
          </p:cNvSpPr>
          <p:nvPr>
            <p:ph idx="1"/>
          </p:nvPr>
        </p:nvSpPr>
        <p:spPr>
          <a:xfrm>
            <a:off x="685800" y="2201863"/>
            <a:ext cx="6438900" cy="3154362"/>
          </a:xfrm>
          <a:noFill/>
        </p:spPr>
        <p:txBody>
          <a:bodyPr/>
          <a:lstStyle/>
          <a:p>
            <a:r>
              <a:rPr lang="en-US" altLang="en-US" smtClean="0">
                <a:solidFill>
                  <a:schemeClr val="accent2"/>
                </a:solidFill>
              </a:rPr>
              <a:t>Cause</a:t>
            </a:r>
            <a:endParaRPr lang="en-US" altLang="en-US" smtClean="0"/>
          </a:p>
          <a:p>
            <a:pPr lvl="1"/>
            <a:r>
              <a:rPr lang="en-US" altLang="en-US" smtClean="0"/>
              <a:t>Respiratory interruption due to fluid inhalation</a:t>
            </a:r>
          </a:p>
          <a:p>
            <a:pPr lvl="1">
              <a:buFont typeface="CommonBullets"/>
              <a:buNone/>
            </a:pPr>
            <a:endParaRPr lang="en-US" altLang="en-US" smtClean="0"/>
          </a:p>
          <a:p>
            <a:r>
              <a:rPr lang="en-US" altLang="en-US" smtClean="0">
                <a:solidFill>
                  <a:schemeClr val="accent2"/>
                </a:solidFill>
              </a:rPr>
              <a:t>Signs and symptoms</a:t>
            </a:r>
            <a:endParaRPr lang="en-US" altLang="en-US" smtClean="0"/>
          </a:p>
          <a:p>
            <a:pPr lvl="1"/>
            <a:r>
              <a:rPr lang="en-US" altLang="en-US" smtClean="0"/>
              <a:t>Circumstances</a:t>
            </a:r>
          </a:p>
          <a:p>
            <a:pPr lvl="1"/>
            <a:r>
              <a:rPr lang="en-US" altLang="en-US" smtClean="0"/>
              <a:t>No breathing</a:t>
            </a:r>
          </a:p>
          <a:p>
            <a:pPr lvl="1"/>
            <a:r>
              <a:rPr lang="en-US" altLang="en-US" smtClean="0"/>
              <a:t>Cyanosis – ashen grey / blue appearance</a:t>
            </a:r>
          </a:p>
          <a:p>
            <a:pPr lvl="1"/>
            <a:r>
              <a:rPr lang="en-US" altLang="en-US" smtClean="0"/>
              <a:t>Weak or absent pulse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2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2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20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020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020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020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020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020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2082" grpId="0" autoUpdateAnimBg="0"/>
      <p:bldP spid="302084" grpId="0" build="p" bldLvl="2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Near Drowning (2)</a:t>
            </a:r>
          </a:p>
        </p:txBody>
      </p:sp>
      <p:sp>
        <p:nvSpPr>
          <p:cNvPr id="304132" name="Rectangle 4"/>
          <p:cNvSpPr>
            <a:spLocks noGrp="1" noChangeArrowheads="1"/>
          </p:cNvSpPr>
          <p:nvPr>
            <p:ph idx="1"/>
          </p:nvPr>
        </p:nvSpPr>
        <p:spPr>
          <a:xfrm>
            <a:off x="704850" y="2178050"/>
            <a:ext cx="5416550" cy="3433763"/>
          </a:xfrm>
          <a:noFill/>
        </p:spPr>
        <p:txBody>
          <a:bodyPr/>
          <a:lstStyle/>
          <a:p>
            <a:pPr lvl="1" indent="-188913"/>
            <a:r>
              <a:rPr lang="en-GB" altLang="en-US" smtClean="0"/>
              <a:t>Rescue Breathing</a:t>
            </a:r>
            <a:endParaRPr lang="en-US" altLang="en-US" smtClean="0"/>
          </a:p>
          <a:p>
            <a:pPr marL="482600" lvl="2"/>
            <a:r>
              <a:rPr lang="en-US" altLang="en-US" smtClean="0"/>
              <a:t>Oxygen-enriched if possible</a:t>
            </a:r>
          </a:p>
          <a:p>
            <a:pPr marL="482600" lvl="2"/>
            <a:r>
              <a:rPr lang="en-US" altLang="en-US" smtClean="0"/>
              <a:t>Concentration of oxygen reaching the casualty’s lungs during rescue breathing is increased</a:t>
            </a:r>
          </a:p>
          <a:p>
            <a:pPr lvl="1" indent="-188913"/>
            <a:r>
              <a:rPr lang="en-US" altLang="en-US" smtClean="0"/>
              <a:t>Chest compressions if required</a:t>
            </a:r>
          </a:p>
          <a:p>
            <a:pPr lvl="1" indent="-188913"/>
            <a:r>
              <a:rPr lang="en-US" altLang="en-US" smtClean="0"/>
              <a:t>Recovery position</a:t>
            </a:r>
          </a:p>
          <a:p>
            <a:pPr lvl="1" indent="-188913"/>
            <a:r>
              <a:rPr lang="en-US" altLang="en-US" smtClean="0"/>
              <a:t>Evacuate to medical attention</a:t>
            </a:r>
          </a:p>
          <a:p>
            <a:pPr marL="482600" lvl="2"/>
            <a:r>
              <a:rPr lang="en-US" altLang="en-US" smtClean="0"/>
              <a:t>Even if apparently fully recovered</a:t>
            </a:r>
          </a:p>
          <a:p>
            <a:pPr marL="482600" lvl="2"/>
            <a:r>
              <a:rPr lang="en-US" altLang="en-US" smtClean="0"/>
              <a:t>Complications of secondary drowning</a:t>
            </a:r>
          </a:p>
        </p:txBody>
      </p:sp>
      <p:pic>
        <p:nvPicPr>
          <p:cNvPr id="304133" name="Picture 5" descr="CPR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73813" y="2406650"/>
            <a:ext cx="2392362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4134" name="Text Box 6"/>
          <p:cNvSpPr txBox="1">
            <a:spLocks noChangeArrowheads="1"/>
          </p:cNvSpPr>
          <p:nvPr/>
        </p:nvSpPr>
        <p:spPr bwMode="auto">
          <a:xfrm>
            <a:off x="704850" y="1733550"/>
            <a:ext cx="2417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5000"/>
              </a:spcBef>
              <a:buFont typeface="CommonBullets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15000"/>
              </a:spcBef>
              <a:buFont typeface="CommonBullets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i="0">
                <a:solidFill>
                  <a:schemeClr val="accent2"/>
                </a:solidFill>
              </a:rPr>
              <a:t>On-site first aid</a:t>
            </a:r>
            <a:endParaRPr lang="en-GB" altLang="en-US" sz="320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4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4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304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04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04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04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04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04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041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041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3041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4130" grpId="0" autoUpdateAnimBg="0"/>
      <p:bldP spid="304132" grpId="0" build="p" bldLvl="3" autoUpdateAnimBg="0"/>
      <p:bldP spid="304134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Shock (1)</a:t>
            </a:r>
          </a:p>
        </p:txBody>
      </p:sp>
      <p:sp>
        <p:nvSpPr>
          <p:cNvPr id="305156" name="Rectangle 4"/>
          <p:cNvSpPr>
            <a:spLocks noGrp="1" noChangeArrowheads="1"/>
          </p:cNvSpPr>
          <p:nvPr>
            <p:ph idx="1"/>
          </p:nvPr>
        </p:nvSpPr>
        <p:spPr>
          <a:xfrm>
            <a:off x="685800" y="1695450"/>
            <a:ext cx="7772400" cy="4343400"/>
          </a:xfrm>
          <a:noFill/>
        </p:spPr>
        <p:txBody>
          <a:bodyPr/>
          <a:lstStyle/>
          <a:p>
            <a:r>
              <a:rPr lang="en-US" altLang="en-US" smtClean="0">
                <a:solidFill>
                  <a:schemeClr val="accent2"/>
                </a:solidFill>
              </a:rPr>
              <a:t>Definition</a:t>
            </a:r>
            <a:endParaRPr lang="en-US" altLang="en-US" smtClean="0"/>
          </a:p>
          <a:p>
            <a:pPr lvl="1" indent="-188913"/>
            <a:r>
              <a:rPr lang="en-US" altLang="en-US" smtClean="0"/>
              <a:t>Inadequate circulation leading to tissue damage due to inadequate oxygenation and waste removal</a:t>
            </a:r>
          </a:p>
          <a:p>
            <a:endParaRPr lang="en-US" altLang="en-US" smtClean="0"/>
          </a:p>
          <a:p>
            <a:r>
              <a:rPr lang="en-US" altLang="en-US" smtClean="0">
                <a:solidFill>
                  <a:schemeClr val="accent2"/>
                </a:solidFill>
              </a:rPr>
              <a:t>Present to a greater or lesser degree in</a:t>
            </a:r>
            <a:r>
              <a:rPr lang="en-US" altLang="en-US" smtClean="0"/>
              <a:t> </a:t>
            </a:r>
            <a:r>
              <a:rPr lang="en-US" altLang="en-US" i="1" smtClean="0">
                <a:solidFill>
                  <a:srgbClr val="FF0033"/>
                </a:solidFill>
              </a:rPr>
              <a:t>all</a:t>
            </a:r>
            <a:r>
              <a:rPr lang="en-US" altLang="en-US" smtClean="0"/>
              <a:t> </a:t>
            </a:r>
            <a:r>
              <a:rPr lang="en-US" altLang="en-US" smtClean="0">
                <a:solidFill>
                  <a:schemeClr val="accent2"/>
                </a:solidFill>
              </a:rPr>
              <a:t>injuries</a:t>
            </a:r>
            <a:endParaRPr lang="en-US" altLang="en-US" smtClean="0"/>
          </a:p>
          <a:p>
            <a:endParaRPr lang="en-US" altLang="en-US" smtClean="0"/>
          </a:p>
          <a:p>
            <a:r>
              <a:rPr lang="en-US" altLang="en-US" smtClean="0">
                <a:solidFill>
                  <a:schemeClr val="accent2"/>
                </a:solidFill>
              </a:rPr>
              <a:t>Mechanisms</a:t>
            </a:r>
            <a:endParaRPr lang="en-US" altLang="en-US" smtClean="0"/>
          </a:p>
          <a:p>
            <a:pPr lvl="1" indent="-188913"/>
            <a:r>
              <a:rPr lang="en-US" altLang="en-US" smtClean="0"/>
              <a:t>Reduced blood volume (bleeding, burns, oedema)</a:t>
            </a:r>
          </a:p>
          <a:p>
            <a:pPr lvl="1" indent="-188913"/>
            <a:r>
              <a:rPr lang="en-US" altLang="en-US" smtClean="0"/>
              <a:t>Massive dilation of blood vessels (e.g. fainting)</a:t>
            </a:r>
          </a:p>
          <a:p>
            <a:pPr lvl="1" indent="-188913"/>
            <a:r>
              <a:rPr lang="en-US" altLang="en-US" smtClean="0"/>
              <a:t>Inadequate cardiac output (e.g. heart attack)</a:t>
            </a:r>
          </a:p>
          <a:p>
            <a:pPr lvl="1" indent="-188913"/>
            <a:r>
              <a:rPr lang="en-US" altLang="en-US" smtClean="0"/>
              <a:t>Allergic reaction to drugs, food or stings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5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5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5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051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051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051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5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0515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5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0515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5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0515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5154" grpId="0" autoUpdateAnimBg="0"/>
      <p:bldP spid="305156" grpId="0" build="p" bldLvl="2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Shock (2)</a:t>
            </a:r>
          </a:p>
        </p:txBody>
      </p:sp>
      <p:sp>
        <p:nvSpPr>
          <p:cNvPr id="306180" name="Rectangle 4"/>
          <p:cNvSpPr>
            <a:spLocks noGrp="1" noChangeArrowheads="1"/>
          </p:cNvSpPr>
          <p:nvPr>
            <p:ph idx="1"/>
          </p:nvPr>
        </p:nvSpPr>
        <p:spPr>
          <a:xfrm>
            <a:off x="685800" y="2201863"/>
            <a:ext cx="5772150" cy="2406650"/>
          </a:xfrm>
          <a:noFill/>
        </p:spPr>
        <p:txBody>
          <a:bodyPr/>
          <a:lstStyle/>
          <a:p>
            <a:r>
              <a:rPr lang="en-US" altLang="en-US" smtClean="0">
                <a:solidFill>
                  <a:schemeClr val="accent2"/>
                </a:solidFill>
              </a:rPr>
              <a:t>Signs and symptoms</a:t>
            </a:r>
            <a:endParaRPr lang="en-US" altLang="en-US" smtClean="0"/>
          </a:p>
          <a:p>
            <a:pPr lvl="1"/>
            <a:r>
              <a:rPr lang="en-US" altLang="en-US" smtClean="0"/>
              <a:t>Weakness, dizziness</a:t>
            </a:r>
          </a:p>
          <a:p>
            <a:pPr lvl="1"/>
            <a:r>
              <a:rPr lang="en-US" altLang="en-US" smtClean="0"/>
              <a:t>Pallor, sweating</a:t>
            </a:r>
          </a:p>
          <a:p>
            <a:pPr lvl="1"/>
            <a:r>
              <a:rPr lang="en-US" altLang="en-US" smtClean="0"/>
              <a:t>Rapid pulse rate</a:t>
            </a:r>
          </a:p>
          <a:p>
            <a:pPr lvl="1"/>
            <a:r>
              <a:rPr lang="en-US" altLang="en-US" smtClean="0"/>
              <a:t>Rapid breathing, feeling breathless</a:t>
            </a:r>
          </a:p>
          <a:p>
            <a:pPr lvl="1"/>
            <a:r>
              <a:rPr lang="en-US" altLang="en-US" smtClean="0"/>
              <a:t>Unconsciousness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6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6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6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06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06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06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06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6178" grpId="0" autoUpdateAnimBg="0"/>
      <p:bldP spid="306180" grpId="0" build="p" bldLvl="2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Shock (3)</a:t>
            </a:r>
          </a:p>
        </p:txBody>
      </p:sp>
      <p:sp>
        <p:nvSpPr>
          <p:cNvPr id="308228" name="Rectangle 4"/>
          <p:cNvSpPr>
            <a:spLocks noGrp="1" noChangeArrowheads="1"/>
          </p:cNvSpPr>
          <p:nvPr>
            <p:ph idx="1"/>
          </p:nvPr>
        </p:nvSpPr>
        <p:spPr>
          <a:xfrm>
            <a:off x="704850" y="1519238"/>
            <a:ext cx="4956175" cy="2243137"/>
          </a:xfrm>
          <a:noFill/>
        </p:spPr>
        <p:txBody>
          <a:bodyPr/>
          <a:lstStyle/>
          <a:p>
            <a:r>
              <a:rPr lang="en-US" altLang="en-US" smtClean="0">
                <a:solidFill>
                  <a:schemeClr val="accent2"/>
                </a:solidFill>
              </a:rPr>
              <a:t>On-site first aid</a:t>
            </a:r>
            <a:endParaRPr lang="en-US" altLang="en-US" smtClean="0"/>
          </a:p>
          <a:p>
            <a:pPr lvl="1" indent="-188913"/>
            <a:r>
              <a:rPr lang="en-US" altLang="en-US" smtClean="0"/>
              <a:t>Treat prime cause</a:t>
            </a:r>
          </a:p>
          <a:p>
            <a:pPr lvl="1" indent="-188913"/>
            <a:r>
              <a:rPr lang="en-US" altLang="en-US" smtClean="0"/>
              <a:t>Reassure casualty (TLC)</a:t>
            </a:r>
          </a:p>
          <a:p>
            <a:pPr lvl="1" indent="-188913"/>
            <a:r>
              <a:rPr lang="en-US" altLang="en-US" smtClean="0"/>
              <a:t>Keep casualty quiet</a:t>
            </a:r>
          </a:p>
          <a:p>
            <a:pPr lvl="1" indent="-188913"/>
            <a:r>
              <a:rPr lang="en-US" altLang="en-US" smtClean="0"/>
              <a:t>Lay casualty down with legs raised </a:t>
            </a:r>
            <a:r>
              <a:rPr lang="en-US" altLang="en-US" smtClean="0">
                <a:solidFill>
                  <a:srgbClr val="FF3300"/>
                </a:solidFill>
              </a:rPr>
              <a:t>(</a:t>
            </a:r>
            <a:r>
              <a:rPr lang="en-US" altLang="en-US" i="1" smtClean="0">
                <a:solidFill>
                  <a:srgbClr val="FF0033"/>
                </a:solidFill>
              </a:rPr>
              <a:t>not in the case of DCI or burst lung</a:t>
            </a:r>
            <a:r>
              <a:rPr lang="en-US" altLang="en-US" smtClean="0">
                <a:solidFill>
                  <a:srgbClr val="FF3300"/>
                </a:solidFill>
              </a:rPr>
              <a:t>)</a:t>
            </a:r>
            <a:endParaRPr lang="en-US" altLang="en-US" smtClean="0"/>
          </a:p>
        </p:txBody>
      </p:sp>
      <p:sp>
        <p:nvSpPr>
          <p:cNvPr id="308229" name="Text Box 5"/>
          <p:cNvSpPr txBox="1">
            <a:spLocks noChangeArrowheads="1"/>
          </p:cNvSpPr>
          <p:nvPr/>
        </p:nvSpPr>
        <p:spPr bwMode="auto">
          <a:xfrm>
            <a:off x="704850" y="3771900"/>
            <a:ext cx="4865688" cy="278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342900" indent="-342900"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196850" indent="-195263" algn="l" eaLnBrk="0" hangingPunct="0">
              <a:spcBef>
                <a:spcPct val="25000"/>
              </a:spcBef>
              <a:buFont typeface="CommonBullets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476250" indent="-190500" algn="l" eaLnBrk="0" hangingPunct="0">
              <a:spcBef>
                <a:spcPct val="15000"/>
              </a:spcBef>
              <a:buFont typeface="CommonBullets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eaLnBrk="1" hangingPunct="1"/>
            <a:r>
              <a:rPr lang="en-US" altLang="en-US" i="0"/>
              <a:t>Keep warm and comfortable</a:t>
            </a:r>
          </a:p>
          <a:p>
            <a:pPr lvl="1" eaLnBrk="1" hangingPunct="1"/>
            <a:r>
              <a:rPr lang="en-US" altLang="en-US" i="0"/>
              <a:t>Administer oxygen</a:t>
            </a:r>
          </a:p>
          <a:p>
            <a:pPr lvl="2" eaLnBrk="1" hangingPunct="1"/>
            <a:r>
              <a:rPr lang="en-US" altLang="en-US" sz="1800" i="0"/>
              <a:t>Increased oxygen dissolved in the blood offsets effects of inadequate circulation</a:t>
            </a:r>
          </a:p>
          <a:p>
            <a:pPr lvl="1" eaLnBrk="1" hangingPunct="1"/>
            <a:r>
              <a:rPr lang="en-US" altLang="en-US" i="0"/>
              <a:t>Monitor condition</a:t>
            </a:r>
          </a:p>
          <a:p>
            <a:pPr lvl="1" eaLnBrk="1" hangingPunct="1"/>
            <a:r>
              <a:rPr lang="en-US" altLang="en-US" i="0"/>
              <a:t>Nothing by mouth (except for DCI)</a:t>
            </a:r>
          </a:p>
          <a:p>
            <a:pPr lvl="1" eaLnBrk="1" hangingPunct="1"/>
            <a:r>
              <a:rPr lang="en-US" altLang="en-US" i="0"/>
              <a:t>Evacuate to medical attention</a:t>
            </a:r>
            <a:endParaRPr lang="en-GB" altLang="en-US" i="0"/>
          </a:p>
        </p:txBody>
      </p:sp>
      <p:pic>
        <p:nvPicPr>
          <p:cNvPr id="30823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48325" y="2487613"/>
            <a:ext cx="3171825" cy="2090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8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8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82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082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082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082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500"/>
                                        <p:tgtEl>
                                          <p:spTgt spid="308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08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08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082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3082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082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3082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226" grpId="0" autoUpdateAnimBg="0"/>
      <p:bldP spid="308228" grpId="0" build="p" bldLvl="2" autoUpdateAnimBg="0"/>
      <p:bldP spid="308229" grpId="0" build="p" bldLvl="3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Shock (4)</a:t>
            </a:r>
          </a:p>
        </p:txBody>
      </p:sp>
      <p:sp>
        <p:nvSpPr>
          <p:cNvPr id="309252" name="Rectangle 4"/>
          <p:cNvSpPr>
            <a:spLocks noGrp="1" noChangeArrowheads="1"/>
          </p:cNvSpPr>
          <p:nvPr>
            <p:ph idx="1"/>
          </p:nvPr>
        </p:nvSpPr>
        <p:spPr>
          <a:xfrm>
            <a:off x="685800" y="2003425"/>
            <a:ext cx="4184650" cy="4116388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FF0033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1" indent="-188913"/>
            <a:r>
              <a:rPr lang="en-US" altLang="en-US" smtClean="0"/>
              <a:t>Extreme form of blood vessel dilation due to prolonged immersion</a:t>
            </a:r>
          </a:p>
          <a:p>
            <a:pPr lvl="1" indent="-188913"/>
            <a:r>
              <a:rPr lang="en-US" altLang="en-US" smtClean="0"/>
              <a:t>Muscles relax due to water supporting body weight</a:t>
            </a:r>
          </a:p>
          <a:p>
            <a:pPr lvl="1" indent="-188913"/>
            <a:r>
              <a:rPr lang="en-US" altLang="en-US" smtClean="0"/>
              <a:t>If removed from water upright, blood can pool in lower limbs – </a:t>
            </a:r>
            <a:r>
              <a:rPr lang="en-US" altLang="en-US" i="1" smtClean="0">
                <a:solidFill>
                  <a:srgbClr val="FF0033"/>
                </a:solidFill>
              </a:rPr>
              <a:t>potentially fatal</a:t>
            </a:r>
          </a:p>
          <a:p>
            <a:pPr lvl="1" indent="-188913"/>
            <a:r>
              <a:rPr lang="en-US" altLang="en-US" smtClean="0"/>
              <a:t>Keep casualty horizontal at </a:t>
            </a:r>
            <a:r>
              <a:rPr lang="en-US" altLang="en-US" i="1" smtClean="0">
                <a:solidFill>
                  <a:srgbClr val="FF0033"/>
                </a:solidFill>
              </a:rPr>
              <a:t>all</a:t>
            </a:r>
            <a:r>
              <a:rPr lang="en-US" altLang="en-US" smtClean="0"/>
              <a:t> times</a:t>
            </a:r>
          </a:p>
          <a:p>
            <a:pPr lvl="1" indent="-188913"/>
            <a:r>
              <a:rPr lang="en-US" altLang="en-US" smtClean="0"/>
              <a:t>Discourage </a:t>
            </a:r>
            <a:r>
              <a:rPr lang="en-US" altLang="en-US" i="1" smtClean="0">
                <a:solidFill>
                  <a:srgbClr val="FF0033"/>
                </a:solidFill>
              </a:rPr>
              <a:t>any</a:t>
            </a:r>
            <a:r>
              <a:rPr lang="en-US" altLang="en-US" smtClean="0"/>
              <a:t> movement or activity by the casualty</a:t>
            </a:r>
          </a:p>
        </p:txBody>
      </p:sp>
      <p:pic>
        <p:nvPicPr>
          <p:cNvPr id="309254" name="Picture 6"/>
          <p:cNvPicPr>
            <a:picLocks noChangeAspect="1" noChangeArrowheads="1"/>
          </p:cNvPicPr>
          <p:nvPr/>
        </p:nvPicPr>
        <p:blipFill>
          <a:blip r:embed="rId2">
            <a:lum bright="-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5900" y="2433638"/>
            <a:ext cx="3471863" cy="246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9256" name="Text Box 8"/>
          <p:cNvSpPr txBox="1">
            <a:spLocks noChangeArrowheads="1"/>
          </p:cNvSpPr>
          <p:nvPr/>
        </p:nvSpPr>
        <p:spPr bwMode="auto">
          <a:xfrm>
            <a:off x="685800" y="1557338"/>
            <a:ext cx="2690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5000"/>
              </a:spcBef>
              <a:buFont typeface="CommonBullets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15000"/>
              </a:spcBef>
              <a:buFont typeface="CommonBullets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40000"/>
              </a:spcBef>
              <a:buSzTx/>
            </a:pPr>
            <a:r>
              <a:rPr lang="en-US" altLang="en-US" i="0">
                <a:solidFill>
                  <a:schemeClr val="accent2"/>
                </a:solidFill>
              </a:rPr>
              <a:t>Immersion shock</a:t>
            </a:r>
            <a:endParaRPr lang="en-GB" altLang="en-US" i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9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9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9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09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092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309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092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092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250" grpId="0" autoUpdateAnimBg="0"/>
      <p:bldP spid="309252" grpId="0" uiExpand="1" build="p" bldLvl="2" autoUpdateAnimBg="0"/>
      <p:bldP spid="309256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457200"/>
            <a:ext cx="6972300" cy="609600"/>
          </a:xfrm>
        </p:spPr>
        <p:txBody>
          <a:bodyPr/>
          <a:lstStyle/>
          <a:p>
            <a:r>
              <a:rPr lang="en-US" altLang="en-US" smtClean="0"/>
              <a:t>Carbon Monoxide Poisoning (1)</a:t>
            </a:r>
          </a:p>
        </p:txBody>
      </p:sp>
      <p:sp>
        <p:nvSpPr>
          <p:cNvPr id="310276" name="Rectangle 4"/>
          <p:cNvSpPr>
            <a:spLocks noGrp="1" noChangeArrowheads="1"/>
          </p:cNvSpPr>
          <p:nvPr>
            <p:ph idx="1"/>
          </p:nvPr>
        </p:nvSpPr>
        <p:spPr>
          <a:xfrm>
            <a:off x="704850" y="1885950"/>
            <a:ext cx="4519613" cy="4343400"/>
          </a:xfrm>
          <a:noFill/>
        </p:spPr>
        <p:txBody>
          <a:bodyPr/>
          <a:lstStyle/>
          <a:p>
            <a:r>
              <a:rPr lang="en-US" altLang="en-US" smtClean="0">
                <a:solidFill>
                  <a:schemeClr val="accent2"/>
                </a:solidFill>
              </a:rPr>
              <a:t>Cause</a:t>
            </a:r>
            <a:endParaRPr lang="en-US" altLang="en-US" smtClean="0"/>
          </a:p>
          <a:p>
            <a:pPr lvl="1" indent="-188913"/>
            <a:r>
              <a:rPr lang="en-US" altLang="en-US" smtClean="0"/>
              <a:t>Breathing gas contaminated with carbon monoxide</a:t>
            </a:r>
          </a:p>
          <a:p>
            <a:r>
              <a:rPr lang="en-US" altLang="en-US" smtClean="0">
                <a:solidFill>
                  <a:schemeClr val="accent2"/>
                </a:solidFill>
              </a:rPr>
              <a:t>Effect</a:t>
            </a:r>
            <a:endParaRPr lang="en-US" altLang="en-US" smtClean="0"/>
          </a:p>
          <a:p>
            <a:pPr lvl="1" indent="-188913"/>
            <a:r>
              <a:rPr lang="en-US" altLang="en-US" smtClean="0"/>
              <a:t>Carbon monoxide combines about 200 times more readily with haemoglobin than does oxygen</a:t>
            </a:r>
          </a:p>
          <a:p>
            <a:pPr lvl="1" indent="-188913"/>
            <a:r>
              <a:rPr lang="en-US" altLang="en-US" smtClean="0"/>
              <a:t>Interferes with the blood's ability to transport oxygen</a:t>
            </a:r>
          </a:p>
          <a:p>
            <a:pPr lvl="1" indent="-188913"/>
            <a:r>
              <a:rPr lang="en-US" altLang="en-US" smtClean="0"/>
              <a:t>May act as a cellular poison</a:t>
            </a:r>
          </a:p>
        </p:txBody>
      </p:sp>
      <p:grpSp>
        <p:nvGrpSpPr>
          <p:cNvPr id="310283" name="Group 11"/>
          <p:cNvGrpSpPr>
            <a:grpSpLocks/>
          </p:cNvGrpSpPr>
          <p:nvPr/>
        </p:nvGrpSpPr>
        <p:grpSpPr bwMode="auto">
          <a:xfrm>
            <a:off x="5414963" y="2138363"/>
            <a:ext cx="3089275" cy="3265487"/>
            <a:chOff x="3527" y="1311"/>
            <a:chExt cx="1826" cy="1997"/>
          </a:xfrm>
          <a:effectLst/>
        </p:grpSpPr>
        <p:pic>
          <p:nvPicPr>
            <p:cNvPr id="18438" name="Picture 12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1282"/>
            <a:stretch>
              <a:fillRect/>
            </a:stretch>
          </p:blipFill>
          <p:spPr bwMode="auto">
            <a:xfrm>
              <a:off x="3527" y="1311"/>
              <a:ext cx="1826" cy="1997"/>
            </a:xfrm>
            <a:prstGeom prst="rect">
              <a:avLst/>
            </a:prstGeom>
            <a:noFill/>
            <a:ln>
              <a:noFill/>
            </a:ln>
            <a:effectLst>
              <a:outerShdw dist="45791" dir="2021404" algn="ctr" rotWithShape="0">
                <a:srgbClr val="777777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39" name="Text Box 13"/>
            <p:cNvSpPr txBox="1">
              <a:spLocks noChangeArrowheads="1"/>
            </p:cNvSpPr>
            <p:nvPr/>
          </p:nvSpPr>
          <p:spPr bwMode="auto">
            <a:xfrm>
              <a:off x="3987" y="2265"/>
              <a:ext cx="1183" cy="727"/>
            </a:xfrm>
            <a:prstGeom prst="rect">
              <a:avLst/>
            </a:prstGeom>
            <a:noFill/>
            <a:ln>
              <a:noFill/>
            </a:ln>
            <a:effectLst>
              <a:outerShdw dist="68392" dir="1308085" algn="ctr" rotWithShape="0">
                <a:schemeClr val="tx1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algn="l" eaLnBrk="0" hangingPunct="0">
                <a:spcBef>
                  <a:spcPct val="35000"/>
                </a:spcBef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5000"/>
                </a:spcBef>
                <a:buFont typeface="CommonBullets"/>
                <a:buChar char="!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15000"/>
                </a:spcBef>
                <a:buFont typeface="CommonBullets"/>
                <a:buChar char="#"/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10000"/>
                </a:spcBef>
                <a:buChar char="–"/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10000"/>
                </a:spcBef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40000"/>
                </a:spcBef>
                <a:buSzTx/>
              </a:pPr>
              <a:r>
                <a:rPr lang="en-US" altLang="en-US" sz="7200" i="0">
                  <a:solidFill>
                    <a:srgbClr val="00CC00"/>
                  </a:solidFill>
                </a:rPr>
                <a:t>CO</a:t>
              </a:r>
            </a:p>
          </p:txBody>
        </p:sp>
        <p:sp>
          <p:nvSpPr>
            <p:cNvPr id="18440" name="Text Box 14"/>
            <p:cNvSpPr txBox="1">
              <a:spLocks noChangeArrowheads="1"/>
            </p:cNvSpPr>
            <p:nvPr/>
          </p:nvSpPr>
          <p:spPr bwMode="auto">
            <a:xfrm>
              <a:off x="4019" y="1590"/>
              <a:ext cx="803" cy="392"/>
            </a:xfrm>
            <a:prstGeom prst="rect">
              <a:avLst/>
            </a:prstGeom>
            <a:noFill/>
            <a:ln>
              <a:noFill/>
            </a:ln>
            <a:effectLst>
              <a:outerShdw dist="68392" dir="1308085" algn="ctr" rotWithShape="0">
                <a:schemeClr val="tx1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algn="l" eaLnBrk="0" hangingPunct="0">
                <a:spcBef>
                  <a:spcPct val="35000"/>
                </a:spcBef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5000"/>
                </a:spcBef>
                <a:buFont typeface="CommonBullets"/>
                <a:buChar char="!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15000"/>
                </a:spcBef>
                <a:buFont typeface="CommonBullets"/>
                <a:buChar char="#"/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10000"/>
                </a:spcBef>
                <a:buChar char="–"/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10000"/>
                </a:spcBef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40000"/>
                </a:spcBef>
                <a:buSzTx/>
              </a:pPr>
              <a:r>
                <a:rPr lang="en-US" altLang="en-US" sz="3600" i="0">
                  <a:solidFill>
                    <a:srgbClr val="00CC00"/>
                  </a:solidFill>
                </a:rPr>
                <a:t>CO</a:t>
              </a:r>
            </a:p>
          </p:txBody>
        </p:sp>
        <p:sp>
          <p:nvSpPr>
            <p:cNvPr id="18441" name="Text Box 15"/>
            <p:cNvSpPr txBox="1">
              <a:spLocks noChangeArrowheads="1"/>
            </p:cNvSpPr>
            <p:nvPr/>
          </p:nvSpPr>
          <p:spPr bwMode="auto">
            <a:xfrm>
              <a:off x="3687" y="1760"/>
              <a:ext cx="599" cy="317"/>
            </a:xfrm>
            <a:prstGeom prst="rect">
              <a:avLst/>
            </a:prstGeom>
            <a:noFill/>
            <a:ln>
              <a:noFill/>
            </a:ln>
            <a:effectLst>
              <a:outerShdw dist="68392" dir="1308085" algn="ctr" rotWithShape="0">
                <a:schemeClr val="tx1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algn="l" eaLnBrk="0" hangingPunct="0">
                <a:spcBef>
                  <a:spcPct val="35000"/>
                </a:spcBef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5000"/>
                </a:spcBef>
                <a:buFont typeface="CommonBullets"/>
                <a:buChar char="!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15000"/>
                </a:spcBef>
                <a:buFont typeface="CommonBullets"/>
                <a:buChar char="#"/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10000"/>
                </a:spcBef>
                <a:buChar char="–"/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10000"/>
                </a:spcBef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40000"/>
                </a:spcBef>
                <a:buSzTx/>
              </a:pPr>
              <a:r>
                <a:rPr lang="en-US" altLang="en-US" sz="2800" i="0">
                  <a:solidFill>
                    <a:srgbClr val="00CC00"/>
                  </a:solidFill>
                </a:rPr>
                <a:t>CO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0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310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10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10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10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102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102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102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0274" grpId="0" autoUpdateAnimBg="0"/>
      <p:bldP spid="310276" grpId="0" build="p" bldLvl="2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Carbon Monoxide Poisoning (2)</a:t>
            </a:r>
          </a:p>
        </p:txBody>
      </p:sp>
      <p:sp>
        <p:nvSpPr>
          <p:cNvPr id="311300" name="Rectangle 4"/>
          <p:cNvSpPr>
            <a:spLocks noGrp="1" noChangeArrowheads="1"/>
          </p:cNvSpPr>
          <p:nvPr>
            <p:ph idx="1"/>
          </p:nvPr>
        </p:nvSpPr>
        <p:spPr>
          <a:xfrm>
            <a:off x="704850" y="1695450"/>
            <a:ext cx="6362700" cy="4343400"/>
          </a:xfrm>
          <a:noFill/>
        </p:spPr>
        <p:txBody>
          <a:bodyPr/>
          <a:lstStyle/>
          <a:p>
            <a:r>
              <a:rPr lang="en-US" altLang="en-US" smtClean="0">
                <a:solidFill>
                  <a:schemeClr val="accent2"/>
                </a:solidFill>
              </a:rPr>
              <a:t>Signs and symptoms</a:t>
            </a:r>
            <a:endParaRPr lang="en-US" altLang="en-US" smtClean="0"/>
          </a:p>
          <a:p>
            <a:pPr lvl="1"/>
            <a:r>
              <a:rPr lang="en-US" altLang="en-US" smtClean="0"/>
              <a:t>Headache</a:t>
            </a:r>
          </a:p>
          <a:p>
            <a:pPr lvl="1"/>
            <a:r>
              <a:rPr lang="en-US" altLang="en-US" smtClean="0"/>
              <a:t>Pale or greyish appearance</a:t>
            </a:r>
          </a:p>
          <a:p>
            <a:pPr lvl="1"/>
            <a:r>
              <a:rPr lang="en-US" altLang="en-US" smtClean="0"/>
              <a:t>Weakness</a:t>
            </a:r>
          </a:p>
          <a:p>
            <a:pPr lvl="1"/>
            <a:r>
              <a:rPr lang="en-US" altLang="en-US" smtClean="0"/>
              <a:t>Dizziness, nausea</a:t>
            </a:r>
          </a:p>
          <a:p>
            <a:pPr lvl="1"/>
            <a:r>
              <a:rPr lang="en-US" altLang="en-US" smtClean="0"/>
              <a:t>Tunnel vision</a:t>
            </a:r>
          </a:p>
          <a:p>
            <a:pPr lvl="1"/>
            <a:r>
              <a:rPr lang="en-US" altLang="en-US" smtClean="0"/>
              <a:t>Vomiting</a:t>
            </a:r>
          </a:p>
          <a:p>
            <a:pPr lvl="1"/>
            <a:r>
              <a:rPr lang="en-US" altLang="en-US" smtClean="0"/>
              <a:t>Rapid pulse</a:t>
            </a:r>
          </a:p>
          <a:p>
            <a:pPr lvl="1"/>
            <a:r>
              <a:rPr lang="en-US" altLang="en-US" smtClean="0"/>
              <a:t>Rapid breathing</a:t>
            </a:r>
          </a:p>
          <a:p>
            <a:pPr lvl="1"/>
            <a:r>
              <a:rPr lang="en-US" altLang="en-US" smtClean="0"/>
              <a:t>Coma</a:t>
            </a:r>
          </a:p>
          <a:p>
            <a:pPr lvl="1"/>
            <a:r>
              <a:rPr lang="en-US" altLang="en-US" smtClean="0"/>
              <a:t>Convulsions</a:t>
            </a:r>
          </a:p>
        </p:txBody>
      </p:sp>
      <p:pic>
        <p:nvPicPr>
          <p:cNvPr id="311301" name="Picture 5" descr="CO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19700" y="2473325"/>
            <a:ext cx="2820988" cy="215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1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311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11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113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11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113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11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113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113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113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3113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113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31130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1298" grpId="0" autoUpdateAnimBg="0"/>
      <p:bldP spid="311300" grpId="0" build="p" bldLvl="5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Carbon Monoxide Poisoning (3)</a:t>
            </a:r>
          </a:p>
        </p:txBody>
      </p:sp>
      <p:sp>
        <p:nvSpPr>
          <p:cNvPr id="312324" name="Rectangle 4"/>
          <p:cNvSpPr>
            <a:spLocks noGrp="1" noChangeArrowheads="1"/>
          </p:cNvSpPr>
          <p:nvPr>
            <p:ph idx="1"/>
          </p:nvPr>
        </p:nvSpPr>
        <p:spPr>
          <a:xfrm>
            <a:off x="704850" y="2024063"/>
            <a:ext cx="7772400" cy="2860675"/>
          </a:xfrm>
          <a:noFill/>
        </p:spPr>
        <p:txBody>
          <a:bodyPr/>
          <a:lstStyle/>
          <a:p>
            <a:r>
              <a:rPr lang="en-US" altLang="en-US" smtClean="0">
                <a:solidFill>
                  <a:schemeClr val="accent2"/>
                </a:solidFill>
              </a:rPr>
              <a:t>On-site first aid</a:t>
            </a:r>
            <a:endParaRPr lang="en-US" altLang="en-US" smtClean="0"/>
          </a:p>
          <a:p>
            <a:pPr lvl="1"/>
            <a:r>
              <a:rPr lang="en-US" altLang="en-US" smtClean="0"/>
              <a:t>Remove casualty from contaminated breathing supply</a:t>
            </a:r>
          </a:p>
          <a:p>
            <a:pPr lvl="1"/>
            <a:r>
              <a:rPr lang="en-US" altLang="en-US" smtClean="0"/>
              <a:t>Lie casualty down with legs raised</a:t>
            </a:r>
          </a:p>
          <a:p>
            <a:pPr lvl="1"/>
            <a:r>
              <a:rPr lang="en-US" altLang="en-US" smtClean="0"/>
              <a:t>Administer 100% oxygen, or oxygen enriched rescue breathing, as appropriate</a:t>
            </a:r>
          </a:p>
          <a:p>
            <a:pPr lvl="2"/>
            <a:r>
              <a:rPr lang="en-US" altLang="en-US" smtClean="0"/>
              <a:t>More oxygen is transported in solution in the plasma</a:t>
            </a:r>
          </a:p>
          <a:p>
            <a:pPr lvl="2"/>
            <a:r>
              <a:rPr lang="en-US" altLang="en-US" smtClean="0"/>
              <a:t>Some assistance in breaking down carboxyhaemoglobin</a:t>
            </a:r>
          </a:p>
          <a:p>
            <a:pPr lvl="2"/>
            <a:r>
              <a:rPr lang="en-US" altLang="en-US" smtClean="0"/>
              <a:t>Helps restore normal cellular function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2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123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123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123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123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123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123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123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2322" grpId="0" autoUpdateAnimBg="0"/>
      <p:bldP spid="312324" grpId="0" build="p" bldLvl="3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Summary</a:t>
            </a:r>
          </a:p>
        </p:txBody>
      </p:sp>
      <p:sp>
        <p:nvSpPr>
          <p:cNvPr id="313348" name="Rectangle 4"/>
          <p:cNvSpPr>
            <a:spLocks noGrp="1" noChangeArrowheads="1"/>
          </p:cNvSpPr>
          <p:nvPr>
            <p:ph idx="1"/>
          </p:nvPr>
        </p:nvSpPr>
        <p:spPr>
          <a:xfrm>
            <a:off x="704850" y="1724025"/>
            <a:ext cx="5813425" cy="4557713"/>
          </a:xfrm>
          <a:noFill/>
        </p:spPr>
        <p:txBody>
          <a:bodyPr/>
          <a:lstStyle/>
          <a:p>
            <a:r>
              <a:rPr lang="en-US" altLang="en-US" sz="2200" smtClean="0">
                <a:solidFill>
                  <a:schemeClr val="accent2"/>
                </a:solidFill>
              </a:rPr>
              <a:t>Administration of oxygen is beneficial to the major diving disorders</a:t>
            </a:r>
          </a:p>
          <a:p>
            <a:r>
              <a:rPr lang="en-US" altLang="en-US" sz="2200" smtClean="0">
                <a:solidFill>
                  <a:schemeClr val="accent2"/>
                </a:solidFill>
              </a:rPr>
              <a:t>100% oxygen will provide the maximum benefit</a:t>
            </a:r>
          </a:p>
          <a:p>
            <a:r>
              <a:rPr lang="en-US" altLang="en-US" sz="2200" smtClean="0">
                <a:solidFill>
                  <a:schemeClr val="accent2"/>
                </a:solidFill>
              </a:rPr>
              <a:t>Administer oxygen as early as possible</a:t>
            </a:r>
          </a:p>
          <a:p>
            <a:r>
              <a:rPr lang="en-US" altLang="en-US" sz="2200" smtClean="0">
                <a:solidFill>
                  <a:schemeClr val="accent2"/>
                </a:solidFill>
              </a:rPr>
              <a:t>Oxygen is a</a:t>
            </a:r>
            <a:r>
              <a:rPr lang="en-US" altLang="en-US" sz="2200" smtClean="0"/>
              <a:t> </a:t>
            </a:r>
            <a:r>
              <a:rPr lang="en-US" altLang="en-US" sz="2200" i="1" smtClean="0">
                <a:solidFill>
                  <a:srgbClr val="FF0033"/>
                </a:solidFill>
              </a:rPr>
              <a:t>supplement</a:t>
            </a:r>
            <a:r>
              <a:rPr lang="en-US" altLang="en-US" sz="2200" smtClean="0"/>
              <a:t> </a:t>
            </a:r>
            <a:r>
              <a:rPr lang="en-US" altLang="en-US" sz="2200" smtClean="0">
                <a:solidFill>
                  <a:schemeClr val="accent2"/>
                </a:solidFill>
              </a:rPr>
              <a:t>to other first aid procedures to increase their effectiveness</a:t>
            </a:r>
          </a:p>
          <a:p>
            <a:r>
              <a:rPr lang="en-US" altLang="en-US" sz="2200" smtClean="0">
                <a:solidFill>
                  <a:schemeClr val="accent2"/>
                </a:solidFill>
              </a:rPr>
              <a:t>Casualty must always be evacuated to appropriate medical aid</a:t>
            </a:r>
            <a:r>
              <a:rPr lang="en-US" altLang="en-US" smtClean="0">
                <a:solidFill>
                  <a:schemeClr val="accent2"/>
                </a:solidFill>
              </a:rPr>
              <a:t>:</a:t>
            </a:r>
          </a:p>
          <a:p>
            <a:pPr lvl="1"/>
            <a:r>
              <a:rPr lang="en-US" altLang="en-US" smtClean="0"/>
              <a:t>As soon as possible</a:t>
            </a:r>
          </a:p>
          <a:p>
            <a:pPr lvl="1"/>
            <a:r>
              <a:rPr lang="en-US" altLang="en-US" smtClean="0"/>
              <a:t>Irrespective of any apparent resolution of their condition</a:t>
            </a:r>
          </a:p>
        </p:txBody>
      </p:sp>
      <p:pic>
        <p:nvPicPr>
          <p:cNvPr id="313349" name="Picture 5" descr="Breathi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40500" y="2822575"/>
            <a:ext cx="2411413" cy="200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313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13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13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13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133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133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133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133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3346" grpId="0" autoUpdateAnimBg="0"/>
      <p:bldP spid="313348" grpId="0" build="p" bldLvl="2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0" y="6229350"/>
            <a:ext cx="609600" cy="457200"/>
          </a:xfrm>
          <a:prstGeom prst="rect">
            <a:avLst/>
          </a:prstGeom>
          <a:noFill/>
        </p:spPr>
        <p:txBody>
          <a:bodyPr/>
          <a:lstStyle>
            <a:lvl1pPr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5000"/>
              </a:spcBef>
              <a:buFont typeface="CommonBullets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15000"/>
              </a:spcBef>
              <a:buFont typeface="CommonBullets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SzTx/>
            </a:pPr>
            <a:r>
              <a:rPr lang="en-GB" altLang="en-US" sz="800" b="0" smtClean="0">
                <a:solidFill>
                  <a:schemeClr val="accent2"/>
                </a:solidFill>
              </a:rPr>
              <a:t>DT3.</a:t>
            </a:r>
            <a:fld id="{4B08794B-4595-4641-B56E-3C52EFA58580}" type="slidenum">
              <a:rPr lang="en-GB" altLang="en-US" sz="800" b="0" smtClean="0">
                <a:solidFill>
                  <a:schemeClr val="accent2"/>
                </a:solidFill>
              </a:rPr>
              <a:pPr>
                <a:spcBef>
                  <a:spcPct val="0"/>
                </a:spcBef>
                <a:buSzTx/>
              </a:pPr>
              <a:t>20</a:t>
            </a:fld>
            <a:endParaRPr lang="en-GB" altLang="en-US" sz="800" b="0" smtClean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SzTx/>
            </a:pPr>
            <a:r>
              <a:rPr lang="en-GB" altLang="en-US" sz="800" b="0" smtClean="0">
                <a:solidFill>
                  <a:schemeClr val="accent2"/>
                </a:solidFill>
              </a:rPr>
              <a:t>08/02</a:t>
            </a:r>
          </a:p>
          <a:p>
            <a:pPr>
              <a:spcBef>
                <a:spcPct val="0"/>
              </a:spcBef>
              <a:buSzTx/>
            </a:pPr>
            <a:endParaRPr lang="en-GB" altLang="en-US" sz="800" b="0" smtClean="0">
              <a:solidFill>
                <a:schemeClr val="accent2"/>
              </a:solidFill>
            </a:endParaRPr>
          </a:p>
        </p:txBody>
      </p:sp>
      <p:sp>
        <p:nvSpPr>
          <p:cNvPr id="22531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dist="35921" dir="2700000" algn="ctr" rotWithShape="0">
              <a:srgbClr val="80808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5000"/>
              </a:spcBef>
              <a:buFont typeface="CommonBullets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15000"/>
              </a:spcBef>
              <a:buFont typeface="CommonBullets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40000"/>
              </a:spcBef>
              <a:buSzTx/>
            </a:pPr>
            <a:endParaRPr lang="en-US" altLang="en-US" sz="320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BSAC VA template">
  <a:themeElements>
    <a:clrScheme name="Custom 4">
      <a:dk1>
        <a:srgbClr val="4D565A"/>
      </a:dk1>
      <a:lt1>
        <a:srgbClr val="FFFFFF"/>
      </a:lt1>
      <a:dk2>
        <a:srgbClr val="22398B"/>
      </a:dk2>
      <a:lt2>
        <a:srgbClr val="E1E2E0"/>
      </a:lt2>
      <a:accent1>
        <a:srgbClr val="E30613"/>
      </a:accent1>
      <a:accent2>
        <a:srgbClr val="4D565A"/>
      </a:accent2>
      <a:accent3>
        <a:srgbClr val="36BCEE"/>
      </a:accent3>
      <a:accent4>
        <a:srgbClr val="08509F"/>
      </a:accent4>
      <a:accent5>
        <a:srgbClr val="EE7326"/>
      </a:accent5>
      <a:accent6>
        <a:srgbClr val="FFFFFF"/>
      </a:accent6>
      <a:hlink>
        <a:srgbClr val="E30613"/>
      </a:hlink>
      <a:folHlink>
        <a:srgbClr val="009CD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T1 - Adapting to the underwater world" id="{0448AFD3-8565-BC4A-B0F7-C625E2068B3E}" vid="{965E5650-8DB6-F146-9308-396E72EFDF2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5728</TotalTime>
  <Words>898</Words>
  <Application>Microsoft Office PowerPoint</Application>
  <PresentationFormat>On-screen Show (4:3)</PresentationFormat>
  <Paragraphs>174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Lucida Grande</vt:lpstr>
      <vt:lpstr>CommonBullets</vt:lpstr>
      <vt:lpstr>Wingdings</vt:lpstr>
      <vt:lpstr>ZapfDingbats BT</vt:lpstr>
      <vt:lpstr>1_BSAC VA template</vt:lpstr>
      <vt:lpstr>BSAC Dive Leader Training</vt:lpstr>
      <vt:lpstr>Lesson Outline</vt:lpstr>
      <vt:lpstr>Oxygen</vt:lpstr>
      <vt:lpstr>Decompression Illness (1)</vt:lpstr>
      <vt:lpstr>Decompression Illness (2)</vt:lpstr>
      <vt:lpstr>Decompression Illness (3)</vt:lpstr>
      <vt:lpstr>Burst Lung (1)</vt:lpstr>
      <vt:lpstr>Burst Lung (2)</vt:lpstr>
      <vt:lpstr>Burst Lung (3)</vt:lpstr>
      <vt:lpstr>Near Drowning (1)</vt:lpstr>
      <vt:lpstr>Near Drowning (2)</vt:lpstr>
      <vt:lpstr>Shock (1)</vt:lpstr>
      <vt:lpstr>Shock (2)</vt:lpstr>
      <vt:lpstr>Shock (3)</vt:lpstr>
      <vt:lpstr>Shock (4)</vt:lpstr>
      <vt:lpstr>Carbon Monoxide Poisoning (1)</vt:lpstr>
      <vt:lpstr>Carbon Monoxide Poisoning (2)</vt:lpstr>
      <vt:lpstr>Carbon Monoxide Poisoning (3)</vt:lpstr>
      <vt:lpstr>Summary</vt:lpstr>
      <vt:lpstr>PowerPoint Presentation</vt:lpstr>
    </vt:vector>
  </TitlesOfParts>
  <Company>BSAC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BSAC Sports Diver Training</dc:title>
  <dc:creator>Lizzie Bird</dc:creator>
  <cp:lastModifiedBy>Watson Jim</cp:lastModifiedBy>
  <cp:revision>83</cp:revision>
  <cp:lastPrinted>2002-01-09T21:54:26Z</cp:lastPrinted>
  <dcterms:created xsi:type="dcterms:W3CDTF">2002-02-09T14:12:26Z</dcterms:created>
  <dcterms:modified xsi:type="dcterms:W3CDTF">2017-08-18T14:39:29Z</dcterms:modified>
</cp:coreProperties>
</file>