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43"/>
  </p:notesMasterIdLst>
  <p:handoutMasterIdLst>
    <p:handoutMasterId r:id="rId44"/>
  </p:handoutMasterIdLst>
  <p:sldIdLst>
    <p:sldId id="256" r:id="rId2"/>
    <p:sldId id="288" r:id="rId3"/>
    <p:sldId id="332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33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70" d="100"/>
          <a:sy n="70" d="100"/>
        </p:scale>
        <p:origin x="-420" y="-1020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12/12/2018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12/12/2018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12/12/2018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12/12/2018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Drysuit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eg"/><Relationship Id="rId7" Type="http://schemas.openxmlformats.org/officeDocument/2006/relationships/image" Target="../media/image14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jpg"/><Relationship Id="rId11" Type="http://schemas.openxmlformats.org/officeDocument/2006/relationships/image" Target="../media/image18.jp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0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8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0654" y="0"/>
            <a:ext cx="13089382" cy="6858000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19164" y="4154493"/>
            <a:ext cx="2149038" cy="1015663"/>
          </a:xfrm>
        </p:spPr>
        <p:txBody>
          <a:bodyPr/>
          <a:lstStyle/>
          <a:p>
            <a:r>
              <a:rPr lang="en-US" dirty="0" err="1" smtClean="0"/>
              <a:t>Drysuit</a:t>
            </a:r>
            <a:r>
              <a:rPr lang="en-US" dirty="0" smtClean="0"/>
              <a:t> Course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Course </a:t>
            </a:r>
            <a:r>
              <a:rPr lang="en-GB" altLang="en-US" dirty="0" smtClean="0"/>
              <a:t>Aim and Programme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203441"/>
          </a:xfrm>
        </p:spPr>
        <p:txBody>
          <a:bodyPr/>
          <a:lstStyle/>
          <a:p>
            <a:r>
              <a:rPr lang="en-GB" dirty="0" smtClean="0"/>
              <a:t>To teach members the correct and safe techniques for </a:t>
            </a:r>
            <a:r>
              <a:rPr lang="en-GB" dirty="0" err="1" smtClean="0"/>
              <a:t>drysuit</a:t>
            </a:r>
            <a:r>
              <a:rPr lang="en-GB" dirty="0" smtClean="0"/>
              <a:t> diving</a:t>
            </a:r>
          </a:p>
          <a:p>
            <a:pPr lvl="1"/>
            <a:r>
              <a:rPr lang="en-GB" dirty="0"/>
              <a:t>Theory lesson 1: </a:t>
            </a:r>
            <a:r>
              <a:rPr lang="en-GB" dirty="0" err="1"/>
              <a:t>Drysuits</a:t>
            </a:r>
            <a:r>
              <a:rPr lang="en-GB" dirty="0"/>
              <a:t> and </a:t>
            </a:r>
            <a:r>
              <a:rPr lang="en-GB" dirty="0" smtClean="0"/>
              <a:t>Equipment</a:t>
            </a:r>
            <a:endParaRPr lang="en-GB" dirty="0"/>
          </a:p>
          <a:p>
            <a:pPr lvl="1"/>
            <a:r>
              <a:rPr lang="en-GB" dirty="0"/>
              <a:t>Theory lesson 2: Drysuit </a:t>
            </a:r>
            <a:r>
              <a:rPr lang="en-GB" dirty="0" smtClean="0"/>
              <a:t>Diving Techniques</a:t>
            </a:r>
            <a:endParaRPr lang="en-GB" dirty="0"/>
          </a:p>
          <a:p>
            <a:pPr lvl="1"/>
            <a:r>
              <a:rPr lang="en-GB" dirty="0"/>
              <a:t>Practical lesson: Sheltered Water</a:t>
            </a:r>
          </a:p>
          <a:p>
            <a:pPr lvl="2"/>
            <a:r>
              <a:rPr lang="en-GB" dirty="0" smtClean="0"/>
              <a:t>Using a </a:t>
            </a:r>
            <a:r>
              <a:rPr lang="en-GB" dirty="0" err="1" smtClean="0"/>
              <a:t>drysuit</a:t>
            </a:r>
            <a:endParaRPr lang="en-GB" dirty="0" smtClean="0"/>
          </a:p>
          <a:p>
            <a:pPr lvl="1"/>
            <a:r>
              <a:rPr lang="en-GB" dirty="0"/>
              <a:t>Practical lesson: Open Water</a:t>
            </a:r>
          </a:p>
          <a:p>
            <a:pPr lvl="2"/>
            <a:r>
              <a:rPr lang="en-GB" dirty="0" err="1" smtClean="0"/>
              <a:t>Drysuit</a:t>
            </a:r>
            <a:r>
              <a:rPr lang="en-GB" dirty="0" smtClean="0"/>
              <a:t> </a:t>
            </a:r>
            <a:r>
              <a:rPr lang="en-GB" dirty="0"/>
              <a:t>d</a:t>
            </a:r>
            <a:r>
              <a:rPr lang="en-GB" dirty="0" smtClean="0"/>
              <a:t>ive experience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0654" y="0"/>
            <a:ext cx="13089382" cy="6858000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8913" y="3013155"/>
            <a:ext cx="2449289" cy="2157001"/>
          </a:xfrm>
        </p:spPr>
        <p:txBody>
          <a:bodyPr/>
          <a:lstStyle/>
          <a:p>
            <a:r>
              <a:rPr lang="en-US" dirty="0" err="1" smtClean="0"/>
              <a:t>Drysuit</a:t>
            </a:r>
            <a:r>
              <a:rPr lang="en-US" dirty="0" smtClean="0"/>
              <a:t> Course</a:t>
            </a:r>
          </a:p>
          <a:p>
            <a:r>
              <a:rPr lang="en-US" dirty="0" err="1" smtClean="0"/>
              <a:t>Drysuits</a:t>
            </a:r>
            <a:r>
              <a:rPr lang="en-US" dirty="0" smtClean="0"/>
              <a:t> and Equipment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8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Section 1: </a:t>
            </a:r>
            <a:r>
              <a:rPr lang="en-GB" dirty="0" err="1"/>
              <a:t>Drysuits</a:t>
            </a:r>
            <a:r>
              <a:rPr lang="en-GB" dirty="0"/>
              <a:t> </a:t>
            </a:r>
            <a:r>
              <a:rPr lang="en-GB" dirty="0" smtClean="0"/>
              <a:t>and </a:t>
            </a:r>
            <a:r>
              <a:rPr lang="en-GB" dirty="0"/>
              <a:t>Equipment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43192" cy="4525963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GB" sz="2100" dirty="0"/>
              <a:t>Introduction: lesson objectives</a:t>
            </a:r>
          </a:p>
          <a:p>
            <a:pPr lvl="1"/>
            <a:r>
              <a:rPr lang="en-GB" sz="2100" dirty="0"/>
              <a:t>Review of physics: effects on a </a:t>
            </a:r>
            <a:r>
              <a:rPr lang="en-GB" sz="2100" dirty="0" err="1"/>
              <a:t>drysuit</a:t>
            </a:r>
            <a:r>
              <a:rPr lang="en-GB" sz="2100" dirty="0"/>
              <a:t> diver</a:t>
            </a:r>
          </a:p>
          <a:p>
            <a:pPr lvl="1"/>
            <a:r>
              <a:rPr lang="en-GB" sz="2100" dirty="0"/>
              <a:t>Types of </a:t>
            </a:r>
            <a:r>
              <a:rPr lang="en-GB" sz="2100" dirty="0" err="1"/>
              <a:t>drysuits</a:t>
            </a:r>
            <a:endParaRPr lang="en-GB" sz="2100" dirty="0"/>
          </a:p>
          <a:p>
            <a:pPr lvl="1"/>
            <a:r>
              <a:rPr lang="en-GB" sz="2100" dirty="0"/>
              <a:t>Undergarments</a:t>
            </a:r>
          </a:p>
          <a:p>
            <a:pPr lvl="1"/>
            <a:r>
              <a:rPr lang="en-GB" sz="2100" dirty="0"/>
              <a:t>Suit controls</a:t>
            </a:r>
          </a:p>
          <a:p>
            <a:pPr lvl="1"/>
            <a:r>
              <a:rPr lang="en-GB" sz="2100" dirty="0"/>
              <a:t>Use of Buoyancy Compensator with drysuit, for</a:t>
            </a:r>
            <a:r>
              <a:rPr lang="en-GB" sz="2100" dirty="0" smtClean="0"/>
              <a:t>:</a:t>
            </a:r>
            <a:endParaRPr lang="en-GB" sz="2100" dirty="0"/>
          </a:p>
          <a:p>
            <a:pPr lvl="2"/>
            <a:r>
              <a:rPr lang="en-GB" sz="1900" dirty="0"/>
              <a:t>Emergency buoyancy</a:t>
            </a:r>
          </a:p>
          <a:p>
            <a:pPr lvl="2"/>
            <a:r>
              <a:rPr lang="en-GB" sz="1900" dirty="0"/>
              <a:t>Escape from depth</a:t>
            </a:r>
          </a:p>
          <a:p>
            <a:pPr lvl="2"/>
            <a:r>
              <a:rPr lang="en-GB" sz="1900" dirty="0"/>
              <a:t>Escape from inversion</a:t>
            </a:r>
          </a:p>
          <a:p>
            <a:pPr lvl="2"/>
            <a:r>
              <a:rPr lang="en-GB" sz="1900" dirty="0"/>
              <a:t>Emergency breathing</a:t>
            </a:r>
          </a:p>
          <a:p>
            <a:pPr lvl="1"/>
            <a:r>
              <a:rPr lang="en-GB" sz="2100" dirty="0"/>
              <a:t>Selection, care and maintenance</a:t>
            </a:r>
          </a:p>
          <a:p>
            <a:pPr lvl="1"/>
            <a:r>
              <a:rPr lang="en-GB" sz="2100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5672512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Why use a drysuit in the UK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Heat Loss In Water </a:t>
            </a:r>
          </a:p>
          <a:p>
            <a:pPr lvl="1"/>
            <a:r>
              <a:rPr lang="en-GB" dirty="0" smtClean="0"/>
              <a:t>25 x </a:t>
            </a:r>
            <a:r>
              <a:rPr lang="en-GB" dirty="0"/>
              <a:t>faster than air</a:t>
            </a:r>
            <a:endParaRPr lang="en-GB" sz="1800" dirty="0"/>
          </a:p>
        </p:txBody>
      </p:sp>
      <p:pic>
        <p:nvPicPr>
          <p:cNvPr id="5" name="Picture 33" descr="Temprature 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93875"/>
            <a:ext cx="2817813" cy="436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4"/>
          <p:cNvSpPr>
            <a:spLocks noChangeArrowheads="1"/>
          </p:cNvSpPr>
          <p:nvPr/>
        </p:nvSpPr>
        <p:spPr bwMode="auto">
          <a:xfrm>
            <a:off x="7239000" y="1676400"/>
            <a:ext cx="615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lang="en-GB" sz="1400">
                <a:effectLst/>
              </a:rPr>
              <a:t>40</a:t>
            </a:r>
            <a:r>
              <a:rPr lang="en-GB" sz="1200" baseline="30000">
                <a:effectLst/>
              </a:rPr>
              <a:t>0</a:t>
            </a:r>
            <a:r>
              <a:rPr lang="en-GB" sz="1400">
                <a:effectLst/>
              </a:rPr>
              <a:t> C</a:t>
            </a:r>
            <a:endParaRPr lang="en-GB" sz="1600" b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35"/>
          <p:cNvSpPr>
            <a:spLocks noChangeArrowheads="1"/>
          </p:cNvSpPr>
          <p:nvPr/>
        </p:nvSpPr>
        <p:spPr bwMode="auto">
          <a:xfrm>
            <a:off x="7239000" y="2590800"/>
            <a:ext cx="615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lang="en-GB" sz="1400">
                <a:effectLst/>
              </a:rPr>
              <a:t>30</a:t>
            </a:r>
            <a:r>
              <a:rPr lang="en-GB" sz="1200" baseline="30000">
                <a:effectLst/>
              </a:rPr>
              <a:t>0</a:t>
            </a:r>
            <a:r>
              <a:rPr lang="en-GB" sz="1400">
                <a:effectLst/>
              </a:rPr>
              <a:t> C</a:t>
            </a:r>
          </a:p>
        </p:txBody>
      </p:sp>
      <p:sp>
        <p:nvSpPr>
          <p:cNvPr id="9" name="Rectangle 36"/>
          <p:cNvSpPr>
            <a:spLocks noChangeArrowheads="1"/>
          </p:cNvSpPr>
          <p:nvPr/>
        </p:nvSpPr>
        <p:spPr bwMode="auto">
          <a:xfrm>
            <a:off x="7239000" y="3581400"/>
            <a:ext cx="615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lang="en-GB" sz="1400">
                <a:effectLst/>
              </a:rPr>
              <a:t>20</a:t>
            </a:r>
            <a:r>
              <a:rPr lang="en-GB" sz="1200" baseline="30000">
                <a:effectLst/>
              </a:rPr>
              <a:t>0</a:t>
            </a:r>
            <a:r>
              <a:rPr lang="en-GB" sz="1400">
                <a:effectLst/>
              </a:rPr>
              <a:t> C</a:t>
            </a:r>
          </a:p>
        </p:txBody>
      </p:sp>
      <p:sp>
        <p:nvSpPr>
          <p:cNvPr id="10" name="Rectangle 37"/>
          <p:cNvSpPr>
            <a:spLocks noChangeArrowheads="1"/>
          </p:cNvSpPr>
          <p:nvPr/>
        </p:nvSpPr>
        <p:spPr bwMode="auto">
          <a:xfrm>
            <a:off x="7162800" y="4572000"/>
            <a:ext cx="615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lang="en-GB" sz="1400">
                <a:effectLst/>
              </a:rPr>
              <a:t>10</a:t>
            </a:r>
            <a:r>
              <a:rPr lang="en-GB" sz="1200" baseline="30000">
                <a:effectLst/>
              </a:rPr>
              <a:t>0</a:t>
            </a:r>
            <a:r>
              <a:rPr lang="en-GB" sz="1400">
                <a:effectLst/>
              </a:rPr>
              <a:t> C</a:t>
            </a:r>
          </a:p>
        </p:txBody>
      </p:sp>
      <p:sp>
        <p:nvSpPr>
          <p:cNvPr id="11" name="Rectangle 38"/>
          <p:cNvSpPr>
            <a:spLocks noChangeArrowheads="1"/>
          </p:cNvSpPr>
          <p:nvPr/>
        </p:nvSpPr>
        <p:spPr bwMode="auto">
          <a:xfrm>
            <a:off x="7162800" y="5562600"/>
            <a:ext cx="566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lang="en-GB" sz="1400">
                <a:effectLst/>
              </a:rPr>
              <a:t> 0</a:t>
            </a:r>
            <a:r>
              <a:rPr lang="en-GB" sz="1200" baseline="30000">
                <a:effectLst/>
              </a:rPr>
              <a:t>0</a:t>
            </a:r>
            <a:r>
              <a:rPr lang="en-GB" sz="1400">
                <a:effectLst/>
              </a:rPr>
              <a:t> C</a:t>
            </a:r>
          </a:p>
        </p:txBody>
      </p:sp>
      <p:sp>
        <p:nvSpPr>
          <p:cNvPr id="12" name="Rectangle 39"/>
          <p:cNvSpPr>
            <a:spLocks noChangeArrowheads="1"/>
          </p:cNvSpPr>
          <p:nvPr/>
        </p:nvSpPr>
        <p:spPr bwMode="auto">
          <a:xfrm>
            <a:off x="5791200" y="1905000"/>
            <a:ext cx="12684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>
              <a:spcBef>
                <a:spcPct val="0"/>
              </a:spcBef>
              <a:buClrTx/>
            </a:pPr>
            <a:r>
              <a:rPr lang="en-GB" sz="1400" dirty="0">
                <a:solidFill>
                  <a:srgbClr val="FF0000"/>
                </a:solidFill>
                <a:effectLst/>
              </a:rPr>
              <a:t>Normal body</a:t>
            </a:r>
          </a:p>
          <a:p>
            <a:pPr algn="ctr" eaLnBrk="0" hangingPunct="0">
              <a:spcBef>
                <a:spcPct val="0"/>
              </a:spcBef>
              <a:buClrTx/>
            </a:pPr>
            <a:r>
              <a:rPr lang="en-GB" sz="1400" dirty="0">
                <a:solidFill>
                  <a:srgbClr val="FF0000"/>
                </a:solidFill>
                <a:effectLst/>
              </a:rPr>
              <a:t>temperature</a:t>
            </a:r>
            <a:endParaRPr lang="en-GB" sz="1400" b="0" i="0" dirty="0">
              <a:solidFill>
                <a:srgbClr val="FF0000"/>
              </a:solidFill>
              <a:effectLst/>
            </a:endParaRPr>
          </a:p>
        </p:txBody>
      </p:sp>
      <p:sp>
        <p:nvSpPr>
          <p:cNvPr id="13" name="Rectangle 40"/>
          <p:cNvSpPr>
            <a:spLocks noChangeArrowheads="1"/>
          </p:cNvSpPr>
          <p:nvPr/>
        </p:nvSpPr>
        <p:spPr bwMode="auto">
          <a:xfrm>
            <a:off x="7745413" y="2798763"/>
            <a:ext cx="1006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lang="en-GB" sz="1400" i="0" dirty="0">
                <a:solidFill>
                  <a:srgbClr val="FF0000"/>
                </a:solidFill>
                <a:effectLst/>
              </a:rPr>
              <a:t>No suit</a:t>
            </a:r>
          </a:p>
          <a:p>
            <a:pPr eaLnBrk="0" hangingPunct="0">
              <a:spcBef>
                <a:spcPct val="0"/>
              </a:spcBef>
              <a:buClrTx/>
            </a:pPr>
            <a:r>
              <a:rPr lang="en-GB" sz="1400" i="0" dirty="0">
                <a:solidFill>
                  <a:srgbClr val="FF0000"/>
                </a:solidFill>
                <a:effectLst/>
              </a:rPr>
              <a:t>required</a:t>
            </a:r>
            <a:endParaRPr lang="en-GB" sz="1400" b="0" i="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Rectangle 41"/>
          <p:cNvSpPr>
            <a:spLocks noChangeArrowheads="1"/>
          </p:cNvSpPr>
          <p:nvPr/>
        </p:nvSpPr>
        <p:spPr bwMode="auto">
          <a:xfrm>
            <a:off x="7735888" y="3436938"/>
            <a:ext cx="11842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lang="en-GB" sz="1400" i="0">
                <a:solidFill>
                  <a:srgbClr val="FF0000"/>
                </a:solidFill>
                <a:effectLst/>
              </a:rPr>
              <a:t>Wetsuit / Drysuit</a:t>
            </a:r>
          </a:p>
          <a:p>
            <a:pPr eaLnBrk="0" hangingPunct="0">
              <a:spcBef>
                <a:spcPct val="0"/>
              </a:spcBef>
              <a:buClrTx/>
            </a:pPr>
            <a:r>
              <a:rPr lang="en-GB" sz="1400" i="0">
                <a:solidFill>
                  <a:srgbClr val="FF0000"/>
                </a:solidFill>
                <a:effectLst/>
              </a:rPr>
              <a:t>required</a:t>
            </a:r>
            <a:endParaRPr lang="en-GB" sz="1400" b="0" i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" name="Rectangle 42"/>
          <p:cNvSpPr>
            <a:spLocks noChangeArrowheads="1"/>
          </p:cNvSpPr>
          <p:nvPr/>
        </p:nvSpPr>
        <p:spPr bwMode="auto">
          <a:xfrm>
            <a:off x="7756525" y="4306888"/>
            <a:ext cx="8937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lang="en-GB" sz="1400" i="0">
                <a:effectLst/>
              </a:rPr>
              <a:t>Drysuit</a:t>
            </a:r>
          </a:p>
          <a:p>
            <a:pPr eaLnBrk="0" hangingPunct="0">
              <a:spcBef>
                <a:spcPct val="0"/>
              </a:spcBef>
              <a:buClrTx/>
            </a:pPr>
            <a:r>
              <a:rPr lang="en-GB" sz="1400" i="0">
                <a:effectLst/>
              </a:rPr>
              <a:t>required</a:t>
            </a:r>
            <a:endParaRPr lang="en-GB" sz="1400" b="0" i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" name="Rectangle 43"/>
          <p:cNvSpPr>
            <a:spLocks noChangeArrowheads="1"/>
          </p:cNvSpPr>
          <p:nvPr/>
        </p:nvSpPr>
        <p:spPr bwMode="auto">
          <a:xfrm>
            <a:off x="7239000" y="1981200"/>
            <a:ext cx="615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lang="en-GB" sz="1400" dirty="0">
                <a:solidFill>
                  <a:srgbClr val="FF0000"/>
                </a:solidFill>
                <a:effectLst/>
              </a:rPr>
              <a:t>37</a:t>
            </a:r>
            <a:r>
              <a:rPr lang="en-GB" sz="1200" baseline="30000" dirty="0">
                <a:solidFill>
                  <a:srgbClr val="FF0000"/>
                </a:solidFill>
                <a:effectLst/>
              </a:rPr>
              <a:t>0</a:t>
            </a:r>
            <a:r>
              <a:rPr lang="en-GB" sz="1400" dirty="0">
                <a:solidFill>
                  <a:srgbClr val="FF0000"/>
                </a:solidFill>
                <a:effectLst/>
              </a:rPr>
              <a:t> C</a:t>
            </a:r>
            <a:endParaRPr lang="en-GB" sz="1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44"/>
          <p:cNvSpPr>
            <a:spLocks noChangeArrowheads="1"/>
          </p:cNvSpPr>
          <p:nvPr/>
        </p:nvSpPr>
        <p:spPr bwMode="auto">
          <a:xfrm>
            <a:off x="457200" y="3276600"/>
            <a:ext cx="3886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Cold water increases rate of heat loss</a:t>
            </a:r>
          </a:p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Insulation consideration for divers in UK</a:t>
            </a:r>
          </a:p>
        </p:txBody>
      </p:sp>
      <p:sp>
        <p:nvSpPr>
          <p:cNvPr id="18" name="Rectangle 46"/>
          <p:cNvSpPr>
            <a:spLocks noChangeArrowheads="1"/>
          </p:cNvSpPr>
          <p:nvPr/>
        </p:nvSpPr>
        <p:spPr bwMode="auto">
          <a:xfrm>
            <a:off x="457200" y="4648200"/>
            <a:ext cx="3733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4487" lvl="1" indent="-342900" eaLnBrk="0" hangingPunct="0">
              <a:spcBef>
                <a:spcPct val="25000"/>
              </a:spcBef>
              <a:buFont typeface="Arial" pitchFamily="34" charset="0"/>
              <a:buChar char="•"/>
            </a:pPr>
            <a:r>
              <a:rPr lang="en-GB" sz="2800" b="1" dirty="0" err="1" smtClean="0">
                <a:solidFill>
                  <a:srgbClr val="FF0000"/>
                </a:solidFill>
              </a:rPr>
              <a:t>Drysuits</a:t>
            </a:r>
            <a:r>
              <a:rPr lang="en-GB" sz="2800" b="1" dirty="0" smtClean="0">
                <a:solidFill>
                  <a:srgbClr val="FF0000"/>
                </a:solidFill>
              </a:rPr>
              <a:t> used extensively in the UK</a:t>
            </a:r>
            <a:endParaRPr lang="en-GB" sz="2800" b="1" i="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83646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 autoUpdateAnimBg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build="p" bldLvl="2" autoUpdateAnimBg="0"/>
      <p:bldP spid="18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Introduction: Lesson objectives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At the end of this lesson students will be able to:</a:t>
            </a:r>
          </a:p>
          <a:p>
            <a:pPr lvl="1"/>
            <a:r>
              <a:rPr lang="en-GB" dirty="0"/>
              <a:t>Identify the different types of </a:t>
            </a:r>
            <a:r>
              <a:rPr lang="en-GB" dirty="0" err="1"/>
              <a:t>drysuit</a:t>
            </a:r>
            <a:endParaRPr lang="en-GB" dirty="0"/>
          </a:p>
          <a:p>
            <a:pPr lvl="1"/>
            <a:r>
              <a:rPr lang="en-GB" dirty="0"/>
              <a:t>Identify the features they embody</a:t>
            </a:r>
          </a:p>
          <a:p>
            <a:pPr lvl="1"/>
            <a:r>
              <a:rPr lang="en-GB" dirty="0"/>
              <a:t>Explain why a BC should be used with a </a:t>
            </a:r>
            <a:r>
              <a:rPr lang="en-GB" dirty="0" err="1"/>
              <a:t>drysuit</a:t>
            </a:r>
            <a:endParaRPr lang="en-GB" dirty="0"/>
          </a:p>
          <a:p>
            <a:pPr lvl="1"/>
            <a:r>
              <a:rPr lang="en-GB" dirty="0"/>
              <a:t>Identify the potential problems and their solutions</a:t>
            </a:r>
          </a:p>
          <a:p>
            <a:pPr lvl="1"/>
            <a:r>
              <a:rPr lang="en-GB" dirty="0"/>
              <a:t>Show an understanding of theory knowledge through an end of lesson test</a:t>
            </a:r>
          </a:p>
        </p:txBody>
      </p:sp>
    </p:spTree>
    <p:extLst>
      <p:ext uri="{BB962C8B-B14F-4D97-AF65-F5344CB8AC3E}">
        <p14:creationId xmlns:p14="http://schemas.microsoft.com/office/powerpoint/2010/main" val="30930915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Review of Physics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7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541721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S</a:t>
            </a:r>
            <a:r>
              <a:rPr lang="en-GB" b="1" dirty="0" smtClean="0"/>
              <a:t>ession Objectives</a:t>
            </a:r>
          </a:p>
          <a:p>
            <a:pPr lvl="1"/>
            <a:r>
              <a:rPr lang="en-GB" dirty="0"/>
              <a:t>Review </a:t>
            </a:r>
            <a:r>
              <a:rPr lang="en-GB" dirty="0" smtClean="0"/>
              <a:t>pressure / volume </a:t>
            </a:r>
            <a:r>
              <a:rPr lang="en-GB" dirty="0"/>
              <a:t>changes</a:t>
            </a:r>
          </a:p>
          <a:p>
            <a:pPr lvl="1"/>
            <a:r>
              <a:rPr lang="en-GB" dirty="0"/>
              <a:t>Behaviour under pressure and underwater</a:t>
            </a:r>
          </a:p>
          <a:p>
            <a:pPr lvl="1"/>
            <a:r>
              <a:rPr lang="en-GB" dirty="0"/>
              <a:t>Explain ‘squeeze’ and how to avoid it</a:t>
            </a:r>
          </a:p>
          <a:p>
            <a:pPr lvl="1"/>
            <a:r>
              <a:rPr lang="en-GB" dirty="0"/>
              <a:t>Loss of buoyancy and how to regain it</a:t>
            </a:r>
          </a:p>
          <a:p>
            <a:pPr lvl="1"/>
            <a:r>
              <a:rPr lang="en-GB" dirty="0"/>
              <a:t>Explain ‘air migration’ in a suit and how to control it </a:t>
            </a:r>
          </a:p>
        </p:txBody>
      </p:sp>
    </p:spTree>
    <p:extLst>
      <p:ext uri="{BB962C8B-B14F-4D97-AF65-F5344CB8AC3E}">
        <p14:creationId xmlns:p14="http://schemas.microsoft.com/office/powerpoint/2010/main" val="2689143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</a:t>
            </a:r>
            <a:r>
              <a:rPr lang="en-US" dirty="0" smtClean="0"/>
              <a:t>and </a:t>
            </a:r>
            <a:r>
              <a:rPr lang="en-US" dirty="0"/>
              <a:t>Water Pressure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8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1905000" y="2286000"/>
            <a:ext cx="2971800" cy="3886200"/>
            <a:chOff x="1152" y="1440"/>
            <a:chExt cx="1872" cy="2448"/>
          </a:xfrm>
        </p:grpSpPr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1152" y="1440"/>
              <a:ext cx="624" cy="2055"/>
              <a:chOff x="1152" y="1440"/>
              <a:chExt cx="624" cy="2055"/>
            </a:xfrm>
          </p:grpSpPr>
          <p:sp>
            <p:nvSpPr>
              <p:cNvPr id="13" name="Rectangle 32"/>
              <p:cNvSpPr>
                <a:spLocks noChangeArrowheads="1"/>
              </p:cNvSpPr>
              <p:nvPr/>
            </p:nvSpPr>
            <p:spPr bwMode="auto">
              <a:xfrm>
                <a:off x="1152" y="1440"/>
                <a:ext cx="624" cy="3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ct val="0"/>
                  </a:spcBef>
                  <a:buClrTx/>
                </a:pPr>
                <a:endParaRPr lang="en-GB" sz="1800">
                  <a:solidFill>
                    <a:srgbClr val="000099"/>
                  </a:solidFill>
                  <a:effectLst/>
                </a:endParaRPr>
              </a:p>
              <a:p>
                <a:pPr>
                  <a:lnSpc>
                    <a:spcPct val="80000"/>
                  </a:lnSpc>
                  <a:spcBef>
                    <a:spcPct val="0"/>
                  </a:spcBef>
                  <a:buClrTx/>
                </a:pPr>
                <a:r>
                  <a:rPr lang="en-GB" sz="1800">
                    <a:solidFill>
                      <a:srgbClr val="000099"/>
                    </a:solidFill>
                    <a:effectLst/>
                  </a:rPr>
                  <a:t>  0m</a:t>
                </a:r>
              </a:p>
            </p:txBody>
          </p:sp>
          <p:sp>
            <p:nvSpPr>
              <p:cNvPr id="14" name="Rectangle 33"/>
              <p:cNvSpPr>
                <a:spLocks noChangeArrowheads="1"/>
              </p:cNvSpPr>
              <p:nvPr/>
            </p:nvSpPr>
            <p:spPr bwMode="auto">
              <a:xfrm>
                <a:off x="1152" y="2112"/>
                <a:ext cx="4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spcBef>
                    <a:spcPct val="0"/>
                  </a:spcBef>
                  <a:buClrTx/>
                </a:pPr>
                <a:r>
                  <a:rPr lang="en-GB" sz="1800">
                    <a:solidFill>
                      <a:srgbClr val="000099"/>
                    </a:solidFill>
                    <a:effectLst/>
                  </a:rPr>
                  <a:t>10m</a:t>
                </a:r>
                <a:endParaRPr lang="en-GB" sz="1800">
                  <a:effectLst/>
                </a:endParaRPr>
              </a:p>
            </p:txBody>
          </p:sp>
          <p:sp>
            <p:nvSpPr>
              <p:cNvPr id="15" name="Rectangle 34"/>
              <p:cNvSpPr>
                <a:spLocks noChangeArrowheads="1"/>
              </p:cNvSpPr>
              <p:nvPr/>
            </p:nvSpPr>
            <p:spPr bwMode="auto">
              <a:xfrm>
                <a:off x="1152" y="3264"/>
                <a:ext cx="4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spcBef>
                    <a:spcPct val="0"/>
                  </a:spcBef>
                  <a:buClrTx/>
                </a:pPr>
                <a:r>
                  <a:rPr lang="en-GB" sz="1800">
                    <a:solidFill>
                      <a:srgbClr val="000099"/>
                    </a:solidFill>
                    <a:effectLst/>
                  </a:rPr>
                  <a:t>30m</a:t>
                </a:r>
                <a:endParaRPr lang="en-GB" sz="1800">
                  <a:effectLst/>
                </a:endParaRPr>
              </a:p>
            </p:txBody>
          </p:sp>
          <p:sp>
            <p:nvSpPr>
              <p:cNvPr id="16" name="Rectangle 35"/>
              <p:cNvSpPr>
                <a:spLocks noChangeArrowheads="1"/>
              </p:cNvSpPr>
              <p:nvPr/>
            </p:nvSpPr>
            <p:spPr bwMode="auto">
              <a:xfrm>
                <a:off x="1152" y="2688"/>
                <a:ext cx="4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spcBef>
                    <a:spcPct val="0"/>
                  </a:spcBef>
                  <a:buClrTx/>
                </a:pPr>
                <a:r>
                  <a:rPr lang="en-GB" sz="1800">
                    <a:solidFill>
                      <a:srgbClr val="000099"/>
                    </a:solidFill>
                    <a:effectLst/>
                  </a:rPr>
                  <a:t>20m</a:t>
                </a:r>
                <a:endParaRPr lang="en-GB" sz="1800">
                  <a:effectLst/>
                </a:endParaRPr>
              </a:p>
            </p:txBody>
          </p:sp>
        </p:grpSp>
        <p:grpSp>
          <p:nvGrpSpPr>
            <p:cNvPr id="7" name="Group 36"/>
            <p:cNvGrpSpPr>
              <a:grpSpLocks/>
            </p:cNvGrpSpPr>
            <p:nvPr/>
          </p:nvGrpSpPr>
          <p:grpSpPr bwMode="auto">
            <a:xfrm>
              <a:off x="1536" y="1724"/>
              <a:ext cx="1488" cy="2164"/>
              <a:chOff x="1536" y="1724"/>
              <a:chExt cx="1488" cy="2164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1701" y="1724"/>
                <a:ext cx="1075" cy="2164"/>
              </a:xfrm>
              <a:prstGeom prst="rect">
                <a:avLst/>
              </a:prstGeom>
              <a:solidFill>
                <a:srgbClr val="99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9" name="Line 38"/>
              <p:cNvSpPr>
                <a:spLocks noChangeShapeType="1"/>
              </p:cNvSpPr>
              <p:nvPr/>
            </p:nvSpPr>
            <p:spPr bwMode="auto">
              <a:xfrm>
                <a:off x="1536" y="2293"/>
                <a:ext cx="1488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0" name="Line 39"/>
              <p:cNvSpPr>
                <a:spLocks noChangeShapeType="1"/>
              </p:cNvSpPr>
              <p:nvPr/>
            </p:nvSpPr>
            <p:spPr bwMode="auto">
              <a:xfrm>
                <a:off x="1536" y="3432"/>
                <a:ext cx="1488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1" name="Line 40"/>
              <p:cNvSpPr>
                <a:spLocks noChangeShapeType="1"/>
              </p:cNvSpPr>
              <p:nvPr/>
            </p:nvSpPr>
            <p:spPr bwMode="auto">
              <a:xfrm>
                <a:off x="1536" y="2863"/>
                <a:ext cx="1488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2" name="Line 41"/>
              <p:cNvSpPr>
                <a:spLocks noChangeShapeType="1"/>
              </p:cNvSpPr>
              <p:nvPr/>
            </p:nvSpPr>
            <p:spPr bwMode="auto">
              <a:xfrm>
                <a:off x="1536" y="1728"/>
                <a:ext cx="148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</p:grpSp>
      <p:grpSp>
        <p:nvGrpSpPr>
          <p:cNvPr id="17" name="Group 42"/>
          <p:cNvGrpSpPr>
            <a:grpSpLocks/>
          </p:cNvGrpSpPr>
          <p:nvPr/>
        </p:nvGrpSpPr>
        <p:grpSpPr bwMode="auto">
          <a:xfrm>
            <a:off x="3276600" y="3338513"/>
            <a:ext cx="685800" cy="603250"/>
            <a:chOff x="2064" y="2112"/>
            <a:chExt cx="402" cy="380"/>
          </a:xfrm>
        </p:grpSpPr>
        <p:grpSp>
          <p:nvGrpSpPr>
            <p:cNvPr id="18" name="Group 43"/>
            <p:cNvGrpSpPr>
              <a:grpSpLocks/>
            </p:cNvGrpSpPr>
            <p:nvPr/>
          </p:nvGrpSpPr>
          <p:grpSpPr bwMode="auto">
            <a:xfrm>
              <a:off x="2064" y="2112"/>
              <a:ext cx="402" cy="380"/>
              <a:chOff x="2784" y="3648"/>
              <a:chExt cx="522" cy="480"/>
            </a:xfrm>
          </p:grpSpPr>
          <p:sp>
            <p:nvSpPr>
              <p:cNvPr id="20" name="Rectangle 44"/>
              <p:cNvSpPr>
                <a:spLocks noChangeArrowheads="1"/>
              </p:cNvSpPr>
              <p:nvPr/>
            </p:nvSpPr>
            <p:spPr bwMode="auto">
              <a:xfrm>
                <a:off x="2784" y="3648"/>
                <a:ext cx="521" cy="480"/>
              </a:xfrm>
              <a:prstGeom prst="rect">
                <a:avLst/>
              </a:prstGeom>
              <a:solidFill>
                <a:srgbClr val="99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21" name="Rectangle 45"/>
              <p:cNvSpPr>
                <a:spLocks noChangeArrowheads="1"/>
              </p:cNvSpPr>
              <p:nvPr/>
            </p:nvSpPr>
            <p:spPr bwMode="auto">
              <a:xfrm>
                <a:off x="2784" y="3648"/>
                <a:ext cx="521" cy="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22" name="Line 46"/>
              <p:cNvSpPr>
                <a:spLocks noChangeShapeType="1"/>
              </p:cNvSpPr>
              <p:nvPr/>
            </p:nvSpPr>
            <p:spPr bwMode="auto">
              <a:xfrm flipV="1">
                <a:off x="2784" y="3648"/>
                <a:ext cx="1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23" name="Line 47"/>
              <p:cNvSpPr>
                <a:spLocks noChangeShapeType="1"/>
              </p:cNvSpPr>
              <p:nvPr/>
            </p:nvSpPr>
            <p:spPr bwMode="auto">
              <a:xfrm>
                <a:off x="2784" y="3648"/>
                <a:ext cx="521" cy="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24" name="Line 48"/>
              <p:cNvSpPr>
                <a:spLocks noChangeShapeType="1"/>
              </p:cNvSpPr>
              <p:nvPr/>
            </p:nvSpPr>
            <p:spPr bwMode="auto">
              <a:xfrm>
                <a:off x="3305" y="3648"/>
                <a:ext cx="1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  <p:sp>
          <p:nvSpPr>
            <p:cNvPr id="19" name="Rectangle 49"/>
            <p:cNvSpPr>
              <a:spLocks noChangeArrowheads="1"/>
            </p:cNvSpPr>
            <p:nvPr/>
          </p:nvSpPr>
          <p:spPr bwMode="auto">
            <a:xfrm>
              <a:off x="2112" y="2112"/>
              <a:ext cx="27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600" i="0">
                  <a:solidFill>
                    <a:schemeClr val="tx1"/>
                  </a:solidFill>
                  <a:effectLst/>
                </a:rPr>
                <a:t>1/2</a:t>
              </a:r>
            </a:p>
          </p:txBody>
        </p:sp>
      </p:grpSp>
      <p:grpSp>
        <p:nvGrpSpPr>
          <p:cNvPr id="25" name="Group 50"/>
          <p:cNvGrpSpPr>
            <a:grpSpLocks/>
          </p:cNvGrpSpPr>
          <p:nvPr/>
        </p:nvGrpSpPr>
        <p:grpSpPr bwMode="auto">
          <a:xfrm>
            <a:off x="3276600" y="4319588"/>
            <a:ext cx="685800" cy="609600"/>
            <a:chOff x="2064" y="2688"/>
            <a:chExt cx="432" cy="384"/>
          </a:xfrm>
        </p:grpSpPr>
        <p:grpSp>
          <p:nvGrpSpPr>
            <p:cNvPr id="26" name="Group 51"/>
            <p:cNvGrpSpPr>
              <a:grpSpLocks/>
            </p:cNvGrpSpPr>
            <p:nvPr/>
          </p:nvGrpSpPr>
          <p:grpSpPr bwMode="auto">
            <a:xfrm>
              <a:off x="2064" y="2688"/>
              <a:ext cx="432" cy="384"/>
              <a:chOff x="3408" y="3600"/>
              <a:chExt cx="577" cy="576"/>
            </a:xfrm>
          </p:grpSpPr>
          <p:sp>
            <p:nvSpPr>
              <p:cNvPr id="28" name="Rectangle 52"/>
              <p:cNvSpPr>
                <a:spLocks noChangeArrowheads="1"/>
              </p:cNvSpPr>
              <p:nvPr/>
            </p:nvSpPr>
            <p:spPr bwMode="auto">
              <a:xfrm>
                <a:off x="3408" y="3600"/>
                <a:ext cx="576" cy="576"/>
              </a:xfrm>
              <a:prstGeom prst="rect">
                <a:avLst/>
              </a:prstGeom>
              <a:solidFill>
                <a:srgbClr val="99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29" name="Rectangle 53"/>
              <p:cNvSpPr>
                <a:spLocks noChangeArrowheads="1"/>
              </p:cNvSpPr>
              <p:nvPr/>
            </p:nvSpPr>
            <p:spPr bwMode="auto">
              <a:xfrm>
                <a:off x="3408" y="3600"/>
                <a:ext cx="576" cy="2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0" name="Line 54"/>
              <p:cNvSpPr>
                <a:spLocks noChangeShapeType="1"/>
              </p:cNvSpPr>
              <p:nvPr/>
            </p:nvSpPr>
            <p:spPr bwMode="auto">
              <a:xfrm flipV="1">
                <a:off x="3408" y="3600"/>
                <a:ext cx="1" cy="5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1" name="Line 55"/>
              <p:cNvSpPr>
                <a:spLocks noChangeShapeType="1"/>
              </p:cNvSpPr>
              <p:nvPr/>
            </p:nvSpPr>
            <p:spPr bwMode="auto">
              <a:xfrm>
                <a:off x="3408" y="3600"/>
                <a:ext cx="576" cy="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2" name="Line 56"/>
              <p:cNvSpPr>
                <a:spLocks noChangeShapeType="1"/>
              </p:cNvSpPr>
              <p:nvPr/>
            </p:nvSpPr>
            <p:spPr bwMode="auto">
              <a:xfrm>
                <a:off x="3984" y="3600"/>
                <a:ext cx="1" cy="5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  <p:sp>
          <p:nvSpPr>
            <p:cNvPr id="27" name="Rectangle 57"/>
            <p:cNvSpPr>
              <a:spLocks noChangeArrowheads="1"/>
            </p:cNvSpPr>
            <p:nvPr/>
          </p:nvSpPr>
          <p:spPr bwMode="auto">
            <a:xfrm>
              <a:off x="2112" y="2688"/>
              <a:ext cx="2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600" i="0">
                  <a:solidFill>
                    <a:schemeClr val="tx1"/>
                  </a:solidFill>
                  <a:effectLst/>
                </a:rPr>
                <a:t>1/3</a:t>
              </a:r>
            </a:p>
          </p:txBody>
        </p:sp>
      </p:grpSp>
      <p:grpSp>
        <p:nvGrpSpPr>
          <p:cNvPr id="33" name="Group 58"/>
          <p:cNvGrpSpPr>
            <a:grpSpLocks/>
          </p:cNvGrpSpPr>
          <p:nvPr/>
        </p:nvGrpSpPr>
        <p:grpSpPr bwMode="auto">
          <a:xfrm>
            <a:off x="3276600" y="5248275"/>
            <a:ext cx="685800" cy="603250"/>
            <a:chOff x="5184" y="3216"/>
            <a:chExt cx="402" cy="428"/>
          </a:xfrm>
        </p:grpSpPr>
        <p:grpSp>
          <p:nvGrpSpPr>
            <p:cNvPr id="34" name="Group 59"/>
            <p:cNvGrpSpPr>
              <a:grpSpLocks/>
            </p:cNvGrpSpPr>
            <p:nvPr/>
          </p:nvGrpSpPr>
          <p:grpSpPr bwMode="auto">
            <a:xfrm>
              <a:off x="5184" y="3264"/>
              <a:ext cx="402" cy="380"/>
              <a:chOff x="4080" y="3600"/>
              <a:chExt cx="577" cy="576"/>
            </a:xfrm>
          </p:grpSpPr>
          <p:sp>
            <p:nvSpPr>
              <p:cNvPr id="36" name="Rectangle 60"/>
              <p:cNvSpPr>
                <a:spLocks noChangeArrowheads="1"/>
              </p:cNvSpPr>
              <p:nvPr/>
            </p:nvSpPr>
            <p:spPr bwMode="auto">
              <a:xfrm>
                <a:off x="4080" y="3600"/>
                <a:ext cx="576" cy="576"/>
              </a:xfrm>
              <a:prstGeom prst="rect">
                <a:avLst/>
              </a:prstGeom>
              <a:solidFill>
                <a:srgbClr val="99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7" name="Rectangle 61"/>
              <p:cNvSpPr>
                <a:spLocks noChangeArrowheads="1"/>
              </p:cNvSpPr>
              <p:nvPr/>
            </p:nvSpPr>
            <p:spPr bwMode="auto">
              <a:xfrm>
                <a:off x="4080" y="3600"/>
                <a:ext cx="576" cy="1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8" name="Line 62"/>
              <p:cNvSpPr>
                <a:spLocks noChangeShapeType="1"/>
              </p:cNvSpPr>
              <p:nvPr/>
            </p:nvSpPr>
            <p:spPr bwMode="auto">
              <a:xfrm flipV="1">
                <a:off x="4080" y="3600"/>
                <a:ext cx="1" cy="5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9" name="Line 63"/>
              <p:cNvSpPr>
                <a:spLocks noChangeShapeType="1"/>
              </p:cNvSpPr>
              <p:nvPr/>
            </p:nvSpPr>
            <p:spPr bwMode="auto">
              <a:xfrm>
                <a:off x="4080" y="3600"/>
                <a:ext cx="576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0" name="Line 64"/>
              <p:cNvSpPr>
                <a:spLocks noChangeShapeType="1"/>
              </p:cNvSpPr>
              <p:nvPr/>
            </p:nvSpPr>
            <p:spPr bwMode="auto">
              <a:xfrm>
                <a:off x="4656" y="3600"/>
                <a:ext cx="1" cy="5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  <p:sp>
          <p:nvSpPr>
            <p:cNvPr id="35" name="Rectangle 65"/>
            <p:cNvSpPr>
              <a:spLocks noChangeArrowheads="1"/>
            </p:cNvSpPr>
            <p:nvPr/>
          </p:nvSpPr>
          <p:spPr bwMode="auto">
            <a:xfrm>
              <a:off x="5232" y="3216"/>
              <a:ext cx="274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600" i="0">
                  <a:solidFill>
                    <a:schemeClr val="tx1"/>
                  </a:solidFill>
                  <a:effectLst/>
                </a:rPr>
                <a:t>1/4</a:t>
              </a:r>
            </a:p>
          </p:txBody>
        </p:sp>
      </p:grpSp>
      <p:grpSp>
        <p:nvGrpSpPr>
          <p:cNvPr id="41" name="Group 66"/>
          <p:cNvGrpSpPr>
            <a:grpSpLocks/>
          </p:cNvGrpSpPr>
          <p:nvPr/>
        </p:nvGrpSpPr>
        <p:grpSpPr bwMode="auto">
          <a:xfrm>
            <a:off x="3276600" y="2133600"/>
            <a:ext cx="685800" cy="611188"/>
            <a:chOff x="2016" y="1344"/>
            <a:chExt cx="449" cy="385"/>
          </a:xfrm>
        </p:grpSpPr>
        <p:grpSp>
          <p:nvGrpSpPr>
            <p:cNvPr id="42" name="Group 67"/>
            <p:cNvGrpSpPr>
              <a:grpSpLocks/>
            </p:cNvGrpSpPr>
            <p:nvPr/>
          </p:nvGrpSpPr>
          <p:grpSpPr bwMode="auto">
            <a:xfrm>
              <a:off x="2016" y="1344"/>
              <a:ext cx="449" cy="380"/>
              <a:chOff x="2112" y="3600"/>
              <a:chExt cx="521" cy="480"/>
            </a:xfrm>
          </p:grpSpPr>
          <p:sp>
            <p:nvSpPr>
              <p:cNvPr id="44" name="Rectangle 68"/>
              <p:cNvSpPr>
                <a:spLocks noChangeArrowheads="1"/>
              </p:cNvSpPr>
              <p:nvPr/>
            </p:nvSpPr>
            <p:spPr bwMode="auto">
              <a:xfrm>
                <a:off x="2112" y="3600"/>
                <a:ext cx="521" cy="480"/>
              </a:xfrm>
              <a:prstGeom prst="rect">
                <a:avLst/>
              </a:prstGeom>
              <a:solidFill>
                <a:srgbClr val="99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5" name="Rectangle 69"/>
              <p:cNvSpPr>
                <a:spLocks noChangeArrowheads="1"/>
              </p:cNvSpPr>
              <p:nvPr/>
            </p:nvSpPr>
            <p:spPr bwMode="auto">
              <a:xfrm>
                <a:off x="2112" y="3600"/>
                <a:ext cx="521" cy="4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6" name="Line 70"/>
              <p:cNvSpPr>
                <a:spLocks noChangeShapeType="1"/>
              </p:cNvSpPr>
              <p:nvPr/>
            </p:nvSpPr>
            <p:spPr bwMode="auto">
              <a:xfrm flipV="1">
                <a:off x="2112" y="3600"/>
                <a:ext cx="0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7" name="Line 71"/>
              <p:cNvSpPr>
                <a:spLocks noChangeShapeType="1"/>
              </p:cNvSpPr>
              <p:nvPr/>
            </p:nvSpPr>
            <p:spPr bwMode="auto">
              <a:xfrm>
                <a:off x="2112" y="3600"/>
                <a:ext cx="52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8" name="Line 72"/>
              <p:cNvSpPr>
                <a:spLocks noChangeShapeType="1"/>
              </p:cNvSpPr>
              <p:nvPr/>
            </p:nvSpPr>
            <p:spPr bwMode="auto">
              <a:xfrm>
                <a:off x="2633" y="3600"/>
                <a:ext cx="0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  <p:sp>
          <p:nvSpPr>
            <p:cNvPr id="43" name="Rectangle 73"/>
            <p:cNvSpPr>
              <a:spLocks noChangeArrowheads="1"/>
            </p:cNvSpPr>
            <p:nvPr/>
          </p:nvSpPr>
          <p:spPr bwMode="auto">
            <a:xfrm>
              <a:off x="2016" y="1344"/>
              <a:ext cx="432" cy="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80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600">
                  <a:solidFill>
                    <a:schemeClr val="tx1"/>
                  </a:solidFill>
                  <a:effectLst/>
                </a:rPr>
                <a:t>AIR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GB" sz="1600">
                  <a:solidFill>
                    <a:schemeClr val="tx1"/>
                  </a:solidFill>
                  <a:effectLst/>
                </a:rPr>
                <a:t>   1</a:t>
              </a:r>
            </a:p>
          </p:txBody>
        </p:sp>
      </p:grpSp>
      <p:grpSp>
        <p:nvGrpSpPr>
          <p:cNvPr id="49" name="Group 74"/>
          <p:cNvGrpSpPr>
            <a:grpSpLocks/>
          </p:cNvGrpSpPr>
          <p:nvPr/>
        </p:nvGrpSpPr>
        <p:grpSpPr bwMode="auto">
          <a:xfrm>
            <a:off x="5410200" y="2286000"/>
            <a:ext cx="3124200" cy="3892550"/>
            <a:chOff x="3648" y="1440"/>
            <a:chExt cx="2016" cy="2452"/>
          </a:xfrm>
        </p:grpSpPr>
        <p:sp>
          <p:nvSpPr>
            <p:cNvPr id="50" name="Rectangle 75"/>
            <p:cNvSpPr>
              <a:spLocks noChangeArrowheads="1"/>
            </p:cNvSpPr>
            <p:nvPr/>
          </p:nvSpPr>
          <p:spPr bwMode="auto">
            <a:xfrm>
              <a:off x="3792" y="1728"/>
              <a:ext cx="1075" cy="2164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51" name="Line 76"/>
            <p:cNvSpPr>
              <a:spLocks noChangeShapeType="1"/>
            </p:cNvSpPr>
            <p:nvPr/>
          </p:nvSpPr>
          <p:spPr bwMode="auto">
            <a:xfrm>
              <a:off x="3648" y="2293"/>
              <a:ext cx="148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52" name="Line 77"/>
            <p:cNvSpPr>
              <a:spLocks noChangeShapeType="1"/>
            </p:cNvSpPr>
            <p:nvPr/>
          </p:nvSpPr>
          <p:spPr bwMode="auto">
            <a:xfrm>
              <a:off x="3648" y="3432"/>
              <a:ext cx="148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53" name="Line 78"/>
            <p:cNvSpPr>
              <a:spLocks noChangeShapeType="1"/>
            </p:cNvSpPr>
            <p:nvPr/>
          </p:nvSpPr>
          <p:spPr bwMode="auto">
            <a:xfrm>
              <a:off x="3648" y="2863"/>
              <a:ext cx="148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54" name="Line 79"/>
            <p:cNvSpPr>
              <a:spLocks noChangeShapeType="1"/>
            </p:cNvSpPr>
            <p:nvPr/>
          </p:nvSpPr>
          <p:spPr bwMode="auto">
            <a:xfrm>
              <a:off x="3648" y="1728"/>
              <a:ext cx="148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grpSp>
          <p:nvGrpSpPr>
            <p:cNvPr id="55" name="Group 80"/>
            <p:cNvGrpSpPr>
              <a:grpSpLocks/>
            </p:cNvGrpSpPr>
            <p:nvPr/>
          </p:nvGrpSpPr>
          <p:grpSpPr bwMode="auto">
            <a:xfrm>
              <a:off x="5040" y="1440"/>
              <a:ext cx="624" cy="2055"/>
              <a:chOff x="1152" y="1440"/>
              <a:chExt cx="624" cy="2055"/>
            </a:xfrm>
          </p:grpSpPr>
          <p:sp>
            <p:nvSpPr>
              <p:cNvPr id="56" name="Rectangle 81"/>
              <p:cNvSpPr>
                <a:spLocks noChangeArrowheads="1"/>
              </p:cNvSpPr>
              <p:nvPr/>
            </p:nvSpPr>
            <p:spPr bwMode="auto">
              <a:xfrm>
                <a:off x="1152" y="1440"/>
                <a:ext cx="624" cy="3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ct val="0"/>
                  </a:spcBef>
                  <a:buClrTx/>
                </a:pPr>
                <a:r>
                  <a:rPr lang="en-GB" sz="1800">
                    <a:solidFill>
                      <a:srgbClr val="000099"/>
                    </a:solidFill>
                    <a:effectLst/>
                  </a:rPr>
                  <a:t>Depth</a:t>
                </a:r>
              </a:p>
              <a:p>
                <a:pPr>
                  <a:lnSpc>
                    <a:spcPct val="80000"/>
                  </a:lnSpc>
                  <a:spcBef>
                    <a:spcPct val="0"/>
                  </a:spcBef>
                  <a:buClrTx/>
                </a:pPr>
                <a:r>
                  <a:rPr lang="en-GB" sz="1800">
                    <a:solidFill>
                      <a:srgbClr val="000099"/>
                    </a:solidFill>
                    <a:effectLst/>
                  </a:rPr>
                  <a:t> 0m</a:t>
                </a:r>
              </a:p>
            </p:txBody>
          </p:sp>
          <p:sp>
            <p:nvSpPr>
              <p:cNvPr id="57" name="Rectangle 82"/>
              <p:cNvSpPr>
                <a:spLocks noChangeArrowheads="1"/>
              </p:cNvSpPr>
              <p:nvPr/>
            </p:nvSpPr>
            <p:spPr bwMode="auto">
              <a:xfrm>
                <a:off x="1152" y="2112"/>
                <a:ext cx="45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spcBef>
                    <a:spcPct val="0"/>
                  </a:spcBef>
                  <a:buClrTx/>
                </a:pPr>
                <a:r>
                  <a:rPr lang="en-GB" sz="1800">
                    <a:solidFill>
                      <a:srgbClr val="000099"/>
                    </a:solidFill>
                    <a:effectLst/>
                  </a:rPr>
                  <a:t> 10m</a:t>
                </a:r>
                <a:endParaRPr lang="en-GB" sz="1800">
                  <a:effectLst/>
                </a:endParaRPr>
              </a:p>
            </p:txBody>
          </p:sp>
          <p:sp>
            <p:nvSpPr>
              <p:cNvPr id="58" name="Rectangle 83"/>
              <p:cNvSpPr>
                <a:spLocks noChangeArrowheads="1"/>
              </p:cNvSpPr>
              <p:nvPr/>
            </p:nvSpPr>
            <p:spPr bwMode="auto">
              <a:xfrm>
                <a:off x="1152" y="3264"/>
                <a:ext cx="45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spcBef>
                    <a:spcPct val="0"/>
                  </a:spcBef>
                  <a:buClrTx/>
                </a:pPr>
                <a:r>
                  <a:rPr lang="en-GB" sz="1800">
                    <a:solidFill>
                      <a:srgbClr val="000099"/>
                    </a:solidFill>
                    <a:effectLst/>
                  </a:rPr>
                  <a:t> 30m</a:t>
                </a:r>
                <a:endParaRPr lang="en-GB" sz="1800">
                  <a:effectLst/>
                </a:endParaRPr>
              </a:p>
            </p:txBody>
          </p:sp>
          <p:sp>
            <p:nvSpPr>
              <p:cNvPr id="59" name="Rectangle 84"/>
              <p:cNvSpPr>
                <a:spLocks noChangeArrowheads="1"/>
              </p:cNvSpPr>
              <p:nvPr/>
            </p:nvSpPr>
            <p:spPr bwMode="auto">
              <a:xfrm>
                <a:off x="1152" y="2688"/>
                <a:ext cx="45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spcBef>
                    <a:spcPct val="0"/>
                  </a:spcBef>
                  <a:buClrTx/>
                </a:pPr>
                <a:r>
                  <a:rPr lang="en-GB" sz="1800">
                    <a:solidFill>
                      <a:srgbClr val="000099"/>
                    </a:solidFill>
                    <a:effectLst/>
                  </a:rPr>
                  <a:t> 20m</a:t>
                </a:r>
                <a:endParaRPr lang="en-GB" sz="1800">
                  <a:effectLst/>
                </a:endParaRPr>
              </a:p>
            </p:txBody>
          </p:sp>
        </p:grpSp>
      </p:grpSp>
      <p:sp>
        <p:nvSpPr>
          <p:cNvPr id="60" name="Oval 85"/>
          <p:cNvSpPr>
            <a:spLocks noChangeArrowheads="1"/>
          </p:cNvSpPr>
          <p:nvPr/>
        </p:nvSpPr>
        <p:spPr bwMode="auto">
          <a:xfrm>
            <a:off x="6172200" y="2133600"/>
            <a:ext cx="609600" cy="609600"/>
          </a:xfrm>
          <a:prstGeom prst="ellipse">
            <a:avLst/>
          </a:prstGeom>
          <a:solidFill>
            <a:srgbClr val="FFFF66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grpSp>
        <p:nvGrpSpPr>
          <p:cNvPr id="61" name="Group 86"/>
          <p:cNvGrpSpPr>
            <a:grpSpLocks/>
          </p:cNvGrpSpPr>
          <p:nvPr/>
        </p:nvGrpSpPr>
        <p:grpSpPr bwMode="auto">
          <a:xfrm>
            <a:off x="6248400" y="3276600"/>
            <a:ext cx="430213" cy="381000"/>
            <a:chOff x="192" y="1536"/>
            <a:chExt cx="271" cy="240"/>
          </a:xfrm>
        </p:grpSpPr>
        <p:sp>
          <p:nvSpPr>
            <p:cNvPr id="62" name="Oval 87"/>
            <p:cNvSpPr>
              <a:spLocks noChangeArrowheads="1"/>
            </p:cNvSpPr>
            <p:nvPr/>
          </p:nvSpPr>
          <p:spPr bwMode="auto">
            <a:xfrm>
              <a:off x="192" y="1536"/>
              <a:ext cx="240" cy="240"/>
            </a:xfrm>
            <a:prstGeom prst="ellipse">
              <a:avLst/>
            </a:prstGeom>
            <a:solidFill>
              <a:srgbClr val="FFFF66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3" name="Text Box 88"/>
            <p:cNvSpPr txBox="1">
              <a:spLocks noChangeArrowheads="1"/>
            </p:cNvSpPr>
            <p:nvPr/>
          </p:nvSpPr>
          <p:spPr bwMode="auto">
            <a:xfrm>
              <a:off x="192" y="1536"/>
              <a:ext cx="27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1400" i="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1/2</a:t>
              </a:r>
            </a:p>
          </p:txBody>
        </p:sp>
      </p:grpSp>
      <p:grpSp>
        <p:nvGrpSpPr>
          <p:cNvPr id="64" name="Group 89"/>
          <p:cNvGrpSpPr>
            <a:grpSpLocks/>
          </p:cNvGrpSpPr>
          <p:nvPr/>
        </p:nvGrpSpPr>
        <p:grpSpPr bwMode="auto">
          <a:xfrm>
            <a:off x="6248400" y="4267200"/>
            <a:ext cx="430213" cy="304800"/>
            <a:chOff x="144" y="1968"/>
            <a:chExt cx="271" cy="192"/>
          </a:xfrm>
        </p:grpSpPr>
        <p:sp>
          <p:nvSpPr>
            <p:cNvPr id="65" name="Oval 90"/>
            <p:cNvSpPr>
              <a:spLocks noChangeArrowheads="1"/>
            </p:cNvSpPr>
            <p:nvPr/>
          </p:nvSpPr>
          <p:spPr bwMode="auto">
            <a:xfrm>
              <a:off x="192" y="1968"/>
              <a:ext cx="192" cy="192"/>
            </a:xfrm>
            <a:prstGeom prst="ellipse">
              <a:avLst/>
            </a:prstGeom>
            <a:solidFill>
              <a:srgbClr val="FFFF66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6" name="Text Box 91"/>
            <p:cNvSpPr txBox="1">
              <a:spLocks noChangeArrowheads="1"/>
            </p:cNvSpPr>
            <p:nvPr/>
          </p:nvSpPr>
          <p:spPr bwMode="auto">
            <a:xfrm>
              <a:off x="144" y="1968"/>
              <a:ext cx="27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1400" i="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1/3</a:t>
              </a:r>
            </a:p>
          </p:txBody>
        </p:sp>
      </p:grpSp>
      <p:grpSp>
        <p:nvGrpSpPr>
          <p:cNvPr id="67" name="Group 92"/>
          <p:cNvGrpSpPr>
            <a:grpSpLocks/>
          </p:cNvGrpSpPr>
          <p:nvPr/>
        </p:nvGrpSpPr>
        <p:grpSpPr bwMode="auto">
          <a:xfrm>
            <a:off x="6324600" y="5241925"/>
            <a:ext cx="358775" cy="244475"/>
            <a:chOff x="192" y="2352"/>
            <a:chExt cx="226" cy="154"/>
          </a:xfrm>
        </p:grpSpPr>
        <p:sp>
          <p:nvSpPr>
            <p:cNvPr id="68" name="Oval 93"/>
            <p:cNvSpPr>
              <a:spLocks noChangeArrowheads="1"/>
            </p:cNvSpPr>
            <p:nvPr/>
          </p:nvSpPr>
          <p:spPr bwMode="auto">
            <a:xfrm>
              <a:off x="240" y="2352"/>
              <a:ext cx="144" cy="144"/>
            </a:xfrm>
            <a:prstGeom prst="ellipse">
              <a:avLst/>
            </a:prstGeom>
            <a:solidFill>
              <a:srgbClr val="FFFF66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9" name="Text Box 94"/>
            <p:cNvSpPr txBox="1">
              <a:spLocks noChangeArrowheads="1"/>
            </p:cNvSpPr>
            <p:nvPr/>
          </p:nvSpPr>
          <p:spPr bwMode="auto">
            <a:xfrm>
              <a:off x="192" y="2352"/>
              <a:ext cx="22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1000" i="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1/4</a:t>
              </a:r>
            </a:p>
          </p:txBody>
        </p:sp>
      </p:grpSp>
      <p:sp>
        <p:nvSpPr>
          <p:cNvPr id="70" name="Rectangle 95"/>
          <p:cNvSpPr>
            <a:spLocks noChangeArrowheads="1"/>
          </p:cNvSpPr>
          <p:nvPr/>
        </p:nvSpPr>
        <p:spPr bwMode="auto">
          <a:xfrm>
            <a:off x="762000" y="2971800"/>
            <a:ext cx="13970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800" i="0">
                <a:solidFill>
                  <a:srgbClr val="0000CC"/>
                </a:solidFill>
                <a:effectLst/>
              </a:rPr>
              <a:t>Air + Water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800" i="0">
                <a:solidFill>
                  <a:srgbClr val="0000CC"/>
                </a:solidFill>
                <a:effectLst/>
              </a:rPr>
              <a:t>Pressure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2000" i="0">
                <a:solidFill>
                  <a:srgbClr val="FF3300"/>
                </a:solidFill>
                <a:effectLst/>
              </a:rPr>
              <a:t>2 bar</a:t>
            </a:r>
          </a:p>
        </p:txBody>
      </p:sp>
      <p:sp>
        <p:nvSpPr>
          <p:cNvPr id="71" name="Rectangle 96"/>
          <p:cNvSpPr>
            <a:spLocks noChangeArrowheads="1"/>
          </p:cNvSpPr>
          <p:nvPr/>
        </p:nvSpPr>
        <p:spPr bwMode="auto">
          <a:xfrm>
            <a:off x="914400" y="2057400"/>
            <a:ext cx="116205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800" i="0">
                <a:solidFill>
                  <a:srgbClr val="0000CC"/>
                </a:solidFill>
                <a:effectLst/>
              </a:rPr>
              <a:t>Air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800" i="0">
                <a:solidFill>
                  <a:srgbClr val="0000CC"/>
                </a:solidFill>
                <a:effectLst/>
              </a:rPr>
              <a:t>Pressure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2000" i="0">
                <a:solidFill>
                  <a:srgbClr val="FF3300"/>
                </a:solidFill>
                <a:effectLst/>
              </a:rPr>
              <a:t>1 bar</a:t>
            </a:r>
            <a:endParaRPr lang="en-GB" sz="1800" i="0">
              <a:solidFill>
                <a:srgbClr val="FF3300"/>
              </a:solidFill>
              <a:effectLst/>
            </a:endParaRPr>
          </a:p>
        </p:txBody>
      </p:sp>
      <p:sp>
        <p:nvSpPr>
          <p:cNvPr id="72" name="Rectangle 97"/>
          <p:cNvSpPr>
            <a:spLocks noChangeArrowheads="1"/>
          </p:cNvSpPr>
          <p:nvPr/>
        </p:nvSpPr>
        <p:spPr bwMode="auto">
          <a:xfrm>
            <a:off x="762000" y="3886200"/>
            <a:ext cx="13970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800" i="0">
                <a:solidFill>
                  <a:srgbClr val="0000CC"/>
                </a:solidFill>
                <a:effectLst/>
              </a:rPr>
              <a:t>Air + Water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800" i="0">
                <a:solidFill>
                  <a:srgbClr val="0000CC"/>
                </a:solidFill>
                <a:effectLst/>
              </a:rPr>
              <a:t>Pressure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2000" i="0">
                <a:solidFill>
                  <a:srgbClr val="FF3300"/>
                </a:solidFill>
                <a:effectLst/>
              </a:rPr>
              <a:t>3 bar</a:t>
            </a:r>
            <a:endParaRPr lang="en-GB" sz="1800" i="0">
              <a:solidFill>
                <a:srgbClr val="FF3300"/>
              </a:solidFill>
              <a:effectLst/>
            </a:endParaRPr>
          </a:p>
        </p:txBody>
      </p:sp>
      <p:sp>
        <p:nvSpPr>
          <p:cNvPr id="73" name="Rectangle 98"/>
          <p:cNvSpPr>
            <a:spLocks noChangeArrowheads="1"/>
          </p:cNvSpPr>
          <p:nvPr/>
        </p:nvSpPr>
        <p:spPr bwMode="auto">
          <a:xfrm>
            <a:off x="762000" y="4800600"/>
            <a:ext cx="13970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800" i="0">
                <a:solidFill>
                  <a:srgbClr val="0000CC"/>
                </a:solidFill>
                <a:effectLst/>
              </a:rPr>
              <a:t>Air + Water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800" i="0">
                <a:solidFill>
                  <a:srgbClr val="0000CC"/>
                </a:solidFill>
                <a:effectLst/>
              </a:rPr>
              <a:t>Pressure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2000" i="0">
                <a:solidFill>
                  <a:srgbClr val="FF3300"/>
                </a:solidFill>
                <a:effectLst/>
              </a:rPr>
              <a:t>4 bar</a:t>
            </a:r>
            <a:endParaRPr lang="en-GB" sz="1800" i="0">
              <a:solidFill>
                <a:srgbClr val="FF33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43838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60" grpId="0" animBg="1"/>
      <p:bldP spid="70" grpId="0" autoUpdateAnimBg="0"/>
      <p:bldP spid="71" grpId="0" autoUpdateAnimBg="0"/>
      <p:bldP spid="72" grpId="0" autoUpdateAnimBg="0"/>
      <p:bldP spid="73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Behaviour under pressure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9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GB" sz="2200" dirty="0"/>
              <a:t>Descending on dive</a:t>
            </a:r>
          </a:p>
          <a:p>
            <a:pPr lvl="1"/>
            <a:r>
              <a:rPr lang="en-GB" sz="2200" dirty="0" err="1"/>
              <a:t>Drysuit</a:t>
            </a:r>
            <a:r>
              <a:rPr lang="en-GB" sz="2200" dirty="0"/>
              <a:t> surrounds body with air providing</a:t>
            </a:r>
          </a:p>
          <a:p>
            <a:pPr lvl="2"/>
            <a:r>
              <a:rPr lang="en-GB" dirty="0"/>
              <a:t>Insulation</a:t>
            </a:r>
          </a:p>
          <a:p>
            <a:pPr lvl="2"/>
            <a:r>
              <a:rPr lang="en-GB" dirty="0"/>
              <a:t>Buoyancy</a:t>
            </a:r>
          </a:p>
          <a:p>
            <a:pPr lvl="1"/>
            <a:r>
              <a:rPr lang="en-GB" sz="2200" dirty="0"/>
              <a:t>On descent water pressure causes compression</a:t>
            </a:r>
          </a:p>
          <a:p>
            <a:pPr lvl="2"/>
            <a:r>
              <a:rPr lang="en-GB" dirty="0"/>
              <a:t>Suit ‘squeeze’ can be caused</a:t>
            </a:r>
          </a:p>
          <a:p>
            <a:pPr lvl="2"/>
            <a:r>
              <a:rPr lang="en-GB" dirty="0"/>
              <a:t>Loss of buoyancy</a:t>
            </a:r>
          </a:p>
          <a:p>
            <a:pPr lvl="1"/>
            <a:r>
              <a:rPr lang="en-GB" sz="2200" dirty="0"/>
              <a:t>Compensate by injecting air into </a:t>
            </a:r>
            <a:r>
              <a:rPr lang="en-GB" sz="2200" dirty="0" err="1"/>
              <a:t>drysuit</a:t>
            </a:r>
            <a:endParaRPr lang="en-GB" sz="2200" dirty="0"/>
          </a:p>
          <a:p>
            <a:pPr lvl="2"/>
            <a:r>
              <a:rPr lang="en-GB" dirty="0"/>
              <a:t>Reduces ‘</a:t>
            </a:r>
            <a:r>
              <a:rPr lang="en-GB" i="1" dirty="0"/>
              <a:t>squeeze</a:t>
            </a:r>
            <a:r>
              <a:rPr lang="en-GB" dirty="0"/>
              <a:t>’</a:t>
            </a:r>
          </a:p>
          <a:p>
            <a:pPr lvl="2"/>
            <a:r>
              <a:rPr lang="en-GB" dirty="0"/>
              <a:t>Regains buoyancy</a:t>
            </a:r>
          </a:p>
        </p:txBody>
      </p:sp>
    </p:spTree>
    <p:extLst>
      <p:ext uri="{BB962C8B-B14F-4D97-AF65-F5344CB8AC3E}">
        <p14:creationId xmlns:p14="http://schemas.microsoft.com/office/powerpoint/2010/main" val="388554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Behaviour</a:t>
            </a:r>
            <a:r>
              <a:rPr lang="en-US" dirty="0"/>
              <a:t> underwater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10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299579" y="1676400"/>
            <a:ext cx="21193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 smtClean="0">
                <a:solidFill>
                  <a:schemeClr val="tx2"/>
                </a:solidFill>
              </a:rPr>
              <a:t>Lung volume</a:t>
            </a:r>
            <a:endParaRPr lang="en-US" sz="1800" i="0" dirty="0">
              <a:solidFill>
                <a:schemeClr val="tx2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629275" y="1676400"/>
            <a:ext cx="21193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 smtClean="0">
                <a:solidFill>
                  <a:schemeClr val="tx2"/>
                </a:solidFill>
              </a:rPr>
              <a:t>Comfort air in suit</a:t>
            </a:r>
            <a:endParaRPr lang="en-US" sz="1800" i="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46075" y="1935163"/>
            <a:ext cx="2613025" cy="2862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en-US" sz="2800" i="0" dirty="0">
                <a:solidFill>
                  <a:srgbClr val="FF0000"/>
                </a:solidFill>
                <a:effectLst/>
              </a:rPr>
              <a:t>Boyles Law</a:t>
            </a:r>
            <a:endParaRPr lang="en-US" sz="2400" i="0" dirty="0">
              <a:effectLst/>
            </a:endParaRPr>
          </a:p>
          <a:p>
            <a:pPr algn="ctr" eaLnBrk="0" hangingPunct="0"/>
            <a:r>
              <a:rPr lang="en-US" sz="1800" i="0" dirty="0">
                <a:solidFill>
                  <a:schemeClr val="tx1"/>
                </a:solidFill>
                <a:effectLst/>
              </a:rPr>
              <a:t>For a fixed mass of gas at constant temperature, the pressure is inversely proportional to the </a:t>
            </a:r>
            <a:r>
              <a:rPr lang="en-US" sz="1800" i="0" dirty="0" smtClean="0">
                <a:solidFill>
                  <a:schemeClr val="tx1"/>
                </a:solidFill>
                <a:effectLst/>
              </a:rPr>
              <a:t>volume</a:t>
            </a:r>
          </a:p>
          <a:p>
            <a:pPr algn="ctr" eaLnBrk="0" hangingPunct="0"/>
            <a:endParaRPr lang="en-US" sz="2000" i="0" dirty="0">
              <a:solidFill>
                <a:schemeClr val="tx1"/>
              </a:solidFill>
              <a:effectLst/>
            </a:endParaRPr>
          </a:p>
          <a:p>
            <a:pPr algn="ctr" eaLnBrk="0" hangingPunct="0"/>
            <a:r>
              <a:rPr lang="en-US" sz="2000" i="0" dirty="0">
                <a:effectLst/>
              </a:rPr>
              <a:t> </a:t>
            </a:r>
            <a:r>
              <a:rPr lang="en-US" sz="2400" i="0" dirty="0" smtClean="0">
                <a:solidFill>
                  <a:srgbClr val="FF0000"/>
                </a:solidFill>
                <a:effectLst/>
              </a:rPr>
              <a:t>Balloons / Lungs</a:t>
            </a:r>
            <a:endParaRPr lang="en-US" sz="2000" i="0" dirty="0">
              <a:solidFill>
                <a:srgbClr val="FF0000"/>
              </a:solidFill>
              <a:effectLst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190875" y="2362200"/>
            <a:ext cx="4267200" cy="3810000"/>
            <a:chOff x="2640" y="1488"/>
            <a:chExt cx="2688" cy="240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2832" y="1728"/>
              <a:ext cx="2448" cy="2160"/>
              <a:chOff x="2832" y="1728"/>
              <a:chExt cx="2448" cy="2160"/>
            </a:xfrm>
          </p:grpSpPr>
          <p:sp>
            <p:nvSpPr>
              <p:cNvPr id="15" name="Rectangle 9"/>
              <p:cNvSpPr>
                <a:spLocks noChangeArrowheads="1"/>
              </p:cNvSpPr>
              <p:nvPr/>
            </p:nvSpPr>
            <p:spPr bwMode="auto">
              <a:xfrm>
                <a:off x="3015" y="1728"/>
                <a:ext cx="2080" cy="2160"/>
              </a:xfrm>
              <a:prstGeom prst="rect">
                <a:avLst/>
              </a:prstGeom>
              <a:solidFill>
                <a:srgbClr val="99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6" name="Line 10"/>
              <p:cNvSpPr>
                <a:spLocks noChangeShapeType="1"/>
              </p:cNvSpPr>
              <p:nvPr/>
            </p:nvSpPr>
            <p:spPr bwMode="auto">
              <a:xfrm>
                <a:off x="2832" y="2304"/>
                <a:ext cx="24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7" name="Line 11"/>
              <p:cNvSpPr>
                <a:spLocks noChangeShapeType="1"/>
              </p:cNvSpPr>
              <p:nvPr/>
            </p:nvSpPr>
            <p:spPr bwMode="auto">
              <a:xfrm>
                <a:off x="2832" y="3456"/>
                <a:ext cx="24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8" name="Line 12"/>
              <p:cNvSpPr>
                <a:spLocks noChangeShapeType="1"/>
              </p:cNvSpPr>
              <p:nvPr/>
            </p:nvSpPr>
            <p:spPr bwMode="auto">
              <a:xfrm>
                <a:off x="2832" y="1728"/>
                <a:ext cx="24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2640" y="1488"/>
              <a:ext cx="511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lnSpc>
                  <a:spcPct val="80000"/>
                </a:lnSpc>
                <a:spcBef>
                  <a:spcPct val="0"/>
                </a:spcBef>
                <a:buClrTx/>
              </a:pPr>
              <a:r>
                <a:rPr lang="en-GB" sz="1400">
                  <a:solidFill>
                    <a:srgbClr val="000099"/>
                  </a:solidFill>
                  <a:effectLst/>
                </a:rPr>
                <a:t>Depth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ClrTx/>
              </a:pPr>
              <a:r>
                <a:rPr lang="en-GB" sz="1400">
                  <a:solidFill>
                    <a:srgbClr val="000099"/>
                  </a:solidFill>
                  <a:effectLst/>
                </a:rPr>
                <a:t>   0m</a:t>
              </a: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640" y="2160"/>
              <a:ext cx="3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600">
                  <a:solidFill>
                    <a:srgbClr val="000099"/>
                  </a:solidFill>
                  <a:effectLst/>
                </a:rPr>
                <a:t>10m</a:t>
              </a:r>
              <a:endParaRPr lang="en-GB" sz="1800">
                <a:effectLst/>
              </a:endParaRP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2640" y="3312"/>
              <a:ext cx="3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600">
                  <a:solidFill>
                    <a:srgbClr val="000099"/>
                  </a:solidFill>
                  <a:effectLst/>
                </a:rPr>
                <a:t>30m</a:t>
              </a:r>
              <a:endParaRPr lang="en-GB" sz="1800">
                <a:effectLst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2640" y="2736"/>
              <a:ext cx="3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600">
                  <a:solidFill>
                    <a:srgbClr val="000099"/>
                  </a:solidFill>
                  <a:effectLst/>
                </a:rPr>
                <a:t>20m</a:t>
              </a:r>
              <a:endParaRPr lang="en-GB" sz="1800">
                <a:effectLst/>
              </a:endParaRPr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2832" y="2880"/>
              <a:ext cx="24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943475" y="3124200"/>
            <a:ext cx="1143000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400" i="0">
                <a:solidFill>
                  <a:srgbClr val="0000CC"/>
                </a:solidFill>
                <a:effectLst/>
              </a:rPr>
              <a:t>Air + Water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200" i="0">
                <a:solidFill>
                  <a:srgbClr val="0000CC"/>
                </a:solidFill>
                <a:effectLst/>
              </a:rPr>
              <a:t>Pressure</a:t>
            </a:r>
            <a:endParaRPr lang="en-GB" sz="1600" i="0">
              <a:solidFill>
                <a:srgbClr val="0000CC"/>
              </a:solidFill>
              <a:effectLst/>
            </a:endParaRP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600" i="0">
                <a:solidFill>
                  <a:schemeClr val="tx1"/>
                </a:solidFill>
                <a:effectLst/>
              </a:rPr>
              <a:t>2 bar</a:t>
            </a:r>
            <a:endParaRPr lang="en-GB" sz="1800" i="0">
              <a:solidFill>
                <a:srgbClr val="FF3300"/>
              </a:solidFill>
              <a:effectLst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943475" y="4038600"/>
            <a:ext cx="11430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400" i="0">
                <a:solidFill>
                  <a:srgbClr val="0000CC"/>
                </a:solidFill>
                <a:effectLst/>
              </a:rPr>
              <a:t>Air + Water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400" i="0">
                <a:solidFill>
                  <a:srgbClr val="0000CC"/>
                </a:solidFill>
                <a:effectLst/>
              </a:rPr>
              <a:t>Pressure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600" i="0">
                <a:solidFill>
                  <a:schemeClr val="tx1"/>
                </a:solidFill>
                <a:effectLst/>
              </a:rPr>
              <a:t>3 bar</a:t>
            </a:r>
            <a:endParaRPr lang="en-GB" sz="1800" i="0">
              <a:solidFill>
                <a:srgbClr val="FF3300"/>
              </a:solidFill>
              <a:effectLst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4943475" y="4953000"/>
            <a:ext cx="11430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400" i="0">
                <a:solidFill>
                  <a:srgbClr val="0000CC"/>
                </a:solidFill>
                <a:effectLst/>
              </a:rPr>
              <a:t>Air + Water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400" i="0">
                <a:solidFill>
                  <a:srgbClr val="0000CC"/>
                </a:solidFill>
                <a:effectLst/>
              </a:rPr>
              <a:t>Pressure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600" i="0">
                <a:solidFill>
                  <a:schemeClr val="tx1"/>
                </a:solidFill>
                <a:effectLst/>
              </a:rPr>
              <a:t>4 bar</a:t>
            </a:r>
            <a:endParaRPr lang="en-GB" sz="1400" i="0">
              <a:solidFill>
                <a:srgbClr val="FF3300"/>
              </a:solidFill>
              <a:effectLst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5019675" y="2209800"/>
            <a:ext cx="950913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400" i="0">
                <a:solidFill>
                  <a:srgbClr val="0000CC"/>
                </a:solidFill>
                <a:effectLst/>
              </a:rPr>
              <a:t>Air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400" i="0">
                <a:solidFill>
                  <a:srgbClr val="0000CC"/>
                </a:solidFill>
                <a:effectLst/>
              </a:rPr>
              <a:t>Pressure</a:t>
            </a:r>
            <a:endParaRPr lang="en-GB" sz="1200" i="0">
              <a:solidFill>
                <a:srgbClr val="0000CC"/>
              </a:solidFill>
              <a:effectLst/>
            </a:endParaRP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</a:pPr>
            <a:r>
              <a:rPr lang="en-GB" sz="1600" i="0">
                <a:solidFill>
                  <a:schemeClr val="tx1"/>
                </a:solidFill>
                <a:effectLst/>
              </a:rPr>
              <a:t>1 bar</a:t>
            </a:r>
            <a:endParaRPr lang="en-GB" sz="1400" i="0">
              <a:solidFill>
                <a:schemeClr val="tx1"/>
              </a:solidFill>
              <a:effectLst/>
            </a:endParaRPr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6162675" y="2209800"/>
            <a:ext cx="609600" cy="533400"/>
            <a:chOff x="2592" y="1440"/>
            <a:chExt cx="384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2592" y="1440"/>
              <a:ext cx="336" cy="336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92" y="1488"/>
              <a:ext cx="384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20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000">
                  <a:solidFill>
                    <a:schemeClr val="tx1"/>
                  </a:solidFill>
                  <a:effectLst/>
                </a:rPr>
                <a:t>AIR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GB" sz="1000">
                  <a:solidFill>
                    <a:schemeClr val="tx1"/>
                  </a:solidFill>
                  <a:effectLst/>
                </a:rPr>
                <a:t> 1 bar</a:t>
              </a:r>
            </a:p>
          </p:txBody>
        </p: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6162675" y="3124200"/>
            <a:ext cx="609600" cy="533400"/>
            <a:chOff x="2592" y="1440"/>
            <a:chExt cx="384" cy="336"/>
          </a:xfrm>
        </p:grpSpPr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2592" y="1440"/>
              <a:ext cx="336" cy="336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92" y="1488"/>
              <a:ext cx="384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20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000">
                  <a:solidFill>
                    <a:schemeClr val="tx1"/>
                  </a:solidFill>
                  <a:effectLst/>
                </a:rPr>
                <a:t>AIR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GB" sz="1000">
                  <a:solidFill>
                    <a:schemeClr val="tx1"/>
                  </a:solidFill>
                  <a:effectLst/>
                </a:rPr>
                <a:t> 2 bar</a:t>
              </a:r>
            </a:p>
          </p:txBody>
        </p: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6162675" y="4038600"/>
            <a:ext cx="609600" cy="533400"/>
            <a:chOff x="2592" y="1440"/>
            <a:chExt cx="384" cy="336"/>
          </a:xfrm>
        </p:grpSpPr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2592" y="1440"/>
              <a:ext cx="336" cy="336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92" y="1488"/>
              <a:ext cx="384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20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000">
                  <a:solidFill>
                    <a:schemeClr val="tx1"/>
                  </a:solidFill>
                  <a:effectLst/>
                </a:rPr>
                <a:t>AIR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GB" sz="1000">
                  <a:solidFill>
                    <a:schemeClr val="tx1"/>
                  </a:solidFill>
                  <a:effectLst/>
                </a:rPr>
                <a:t> 3 bar</a:t>
              </a: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6162675" y="4953000"/>
            <a:ext cx="609600" cy="533400"/>
            <a:chOff x="2592" y="1440"/>
            <a:chExt cx="384" cy="336"/>
          </a:xfrm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2592" y="1440"/>
              <a:ext cx="336" cy="336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592" y="1488"/>
              <a:ext cx="384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20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000">
                  <a:solidFill>
                    <a:schemeClr val="tx1"/>
                  </a:solidFill>
                  <a:effectLst/>
                </a:rPr>
                <a:t>AIR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GB" sz="1000">
                  <a:solidFill>
                    <a:schemeClr val="tx1"/>
                  </a:solidFill>
                  <a:effectLst/>
                </a:rPr>
                <a:t> 4 bar</a:t>
              </a:r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4105275" y="2286000"/>
            <a:ext cx="609600" cy="533400"/>
            <a:chOff x="2592" y="1440"/>
            <a:chExt cx="384" cy="336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2592" y="1440"/>
              <a:ext cx="336" cy="336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592" y="1488"/>
              <a:ext cx="384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20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000">
                  <a:solidFill>
                    <a:schemeClr val="tx1"/>
                  </a:solidFill>
                  <a:effectLst/>
                </a:rPr>
                <a:t>AIR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GB" sz="1000">
                  <a:solidFill>
                    <a:schemeClr val="tx1"/>
                  </a:solidFill>
                  <a:effectLst/>
                </a:rPr>
                <a:t>    1</a:t>
              </a:r>
            </a:p>
          </p:txBody>
        </p:sp>
      </p:grpSp>
      <p:grpSp>
        <p:nvGrpSpPr>
          <p:cNvPr id="38" name="Group 37"/>
          <p:cNvGrpSpPr>
            <a:grpSpLocks/>
          </p:cNvGrpSpPr>
          <p:nvPr/>
        </p:nvGrpSpPr>
        <p:grpSpPr bwMode="auto">
          <a:xfrm>
            <a:off x="4181475" y="3352800"/>
            <a:ext cx="381000" cy="381000"/>
            <a:chOff x="2592" y="2064"/>
            <a:chExt cx="240" cy="240"/>
          </a:xfrm>
        </p:grpSpPr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2592" y="2064"/>
              <a:ext cx="240" cy="240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2592" y="2064"/>
              <a:ext cx="2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400" i="0" baseline="30000">
                  <a:solidFill>
                    <a:schemeClr val="tx1"/>
                  </a:solidFill>
                  <a:effectLst/>
                </a:rPr>
                <a:t>1</a:t>
              </a:r>
              <a:r>
                <a:rPr lang="en-GB" sz="1400" i="0">
                  <a:solidFill>
                    <a:schemeClr val="tx1"/>
                  </a:solidFill>
                  <a:effectLst/>
                </a:rPr>
                <a:t>/</a:t>
              </a:r>
              <a:r>
                <a:rPr lang="en-GB" sz="1400" i="0" baseline="-25000">
                  <a:solidFill>
                    <a:schemeClr val="tx1"/>
                  </a:solidFill>
                  <a:effectLst/>
                </a:rPr>
                <a:t>2</a:t>
              </a:r>
              <a:endParaRPr lang="en-GB" sz="1600" i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4181475" y="5257800"/>
            <a:ext cx="317500" cy="228600"/>
            <a:chOff x="1584" y="3264"/>
            <a:chExt cx="200" cy="144"/>
          </a:xfrm>
        </p:grpSpPr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1632" y="3264"/>
              <a:ext cx="138" cy="144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 eaLnBrk="0" hangingPunct="0"/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1584" y="3264"/>
              <a:ext cx="20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800" i="0" baseline="30000">
                  <a:solidFill>
                    <a:schemeClr val="tx1"/>
                  </a:solidFill>
                  <a:effectLst/>
                </a:rPr>
                <a:t>  1</a:t>
              </a:r>
              <a:r>
                <a:rPr lang="en-GB" sz="800" i="0">
                  <a:solidFill>
                    <a:schemeClr val="tx1"/>
                  </a:solidFill>
                  <a:effectLst/>
                </a:rPr>
                <a:t>/</a:t>
              </a:r>
              <a:r>
                <a:rPr lang="en-GB" sz="800" i="0" baseline="-25000">
                  <a:solidFill>
                    <a:schemeClr val="tx1"/>
                  </a:solidFill>
                  <a:effectLst/>
                </a:rPr>
                <a:t>4</a:t>
              </a:r>
              <a:endParaRPr lang="en-GB" sz="800" i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4181475" y="4343400"/>
            <a:ext cx="392113" cy="304800"/>
            <a:chOff x="2845" y="2544"/>
            <a:chExt cx="247" cy="192"/>
          </a:xfrm>
        </p:grpSpPr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886" y="2544"/>
              <a:ext cx="186" cy="192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2845" y="2544"/>
              <a:ext cx="24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400" i="0" baseline="30000">
                  <a:solidFill>
                    <a:schemeClr val="tx1"/>
                  </a:solidFill>
                  <a:effectLst/>
                </a:rPr>
                <a:t> 1</a:t>
              </a:r>
              <a:r>
                <a:rPr lang="en-GB" sz="1400" i="0">
                  <a:solidFill>
                    <a:schemeClr val="tx1"/>
                  </a:solidFill>
                  <a:effectLst/>
                </a:rPr>
                <a:t>/</a:t>
              </a:r>
              <a:r>
                <a:rPr lang="en-GB" sz="1400" i="0" baseline="-25000">
                  <a:solidFill>
                    <a:schemeClr val="tx1"/>
                  </a:solidFill>
                  <a:effectLst/>
                </a:rPr>
                <a:t>3</a:t>
              </a:r>
              <a:endParaRPr lang="en-GB" sz="1600" i="0">
                <a:solidFill>
                  <a:schemeClr val="tx1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67232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autoUpdateAnimBg="0"/>
      <p:bldP spid="5" grpId="0" autoUpdateAnimBg="0"/>
      <p:bldP spid="7" grpId="0" build="p" autoUpdateAnimBg="0"/>
      <p:bldP spid="19" grpId="0" autoUpdateAnimBg="0"/>
      <p:bldP spid="20" grpId="0" autoUpdateAnimBg="0"/>
      <p:bldP spid="21" grpId="0" autoUpdateAnimBg="0"/>
      <p:bldP spid="2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Behaviour underwater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11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6485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During dive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‘Air migration’ – movement of air bubble within </a:t>
            </a:r>
            <a:r>
              <a:rPr lang="en-GB" dirty="0" err="1"/>
              <a:t>drysuit</a:t>
            </a:r>
            <a:endParaRPr lang="en-GB" dirty="0"/>
          </a:p>
          <a:p>
            <a:pPr lvl="1">
              <a:lnSpc>
                <a:spcPct val="90000"/>
              </a:lnSpc>
            </a:pPr>
            <a:r>
              <a:rPr lang="en-GB" dirty="0"/>
              <a:t>Change of attitude must be considered</a:t>
            </a:r>
          </a:p>
          <a:p>
            <a:pPr lvl="2"/>
            <a:r>
              <a:rPr lang="en-GB" dirty="0" smtClean="0"/>
              <a:t>Inversion</a:t>
            </a:r>
          </a:p>
          <a:p>
            <a:pPr lvl="2"/>
            <a:r>
              <a:rPr lang="en-GB" dirty="0" smtClean="0"/>
              <a:t>Trim</a:t>
            </a:r>
          </a:p>
          <a:p>
            <a:pPr lvl="2"/>
            <a:r>
              <a:rPr lang="en-GB" dirty="0" smtClean="0"/>
              <a:t>Inability to dump excess air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8196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Behaviour underwater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12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/>
              <a:t>Ascending on dive</a:t>
            </a:r>
          </a:p>
          <a:p>
            <a:pPr lvl="1">
              <a:lnSpc>
                <a:spcPct val="110000"/>
              </a:lnSpc>
            </a:pPr>
            <a:r>
              <a:rPr lang="en-GB" sz="2200" dirty="0"/>
              <a:t>On ascent air expands</a:t>
            </a:r>
          </a:p>
          <a:p>
            <a:pPr lvl="2"/>
            <a:r>
              <a:rPr lang="en-GB" dirty="0" smtClean="0"/>
              <a:t>Migrates to highest point</a:t>
            </a:r>
          </a:p>
          <a:p>
            <a:pPr lvl="2"/>
            <a:r>
              <a:rPr lang="en-GB" dirty="0" smtClean="0"/>
              <a:t>Increases buoyancy</a:t>
            </a:r>
          </a:p>
          <a:p>
            <a:pPr lvl="2"/>
            <a:r>
              <a:rPr lang="en-GB" dirty="0" smtClean="0"/>
              <a:t>Increases chance of ‘</a:t>
            </a:r>
            <a:r>
              <a:rPr lang="en-GB" i="1" dirty="0" smtClean="0"/>
              <a:t>air migration</a:t>
            </a:r>
            <a:r>
              <a:rPr lang="en-GB" dirty="0" smtClean="0"/>
              <a:t>’</a:t>
            </a:r>
          </a:p>
          <a:p>
            <a:pPr lvl="2"/>
            <a:r>
              <a:rPr lang="en-GB" dirty="0" smtClean="0"/>
              <a:t>Seals may ‘pop’ and release air</a:t>
            </a:r>
          </a:p>
          <a:p>
            <a:pPr lvl="2"/>
            <a:r>
              <a:rPr lang="en-GB" dirty="0" smtClean="0"/>
              <a:t>Rate of ascent will increase</a:t>
            </a:r>
          </a:p>
          <a:p>
            <a:pPr lvl="1">
              <a:lnSpc>
                <a:spcPct val="110000"/>
              </a:lnSpc>
            </a:pPr>
            <a:r>
              <a:rPr lang="en-GB" sz="2200" dirty="0"/>
              <a:t>Excess air must be released under control</a:t>
            </a:r>
          </a:p>
          <a:p>
            <a:pPr lvl="2"/>
            <a:r>
              <a:rPr lang="en-GB" dirty="0" smtClean="0"/>
              <a:t>Use dump valve or control valve</a:t>
            </a:r>
          </a:p>
          <a:p>
            <a:pPr lvl="2"/>
            <a:r>
              <a:rPr lang="en-GB" dirty="0" smtClean="0"/>
              <a:t>Regain buoyancy</a:t>
            </a:r>
          </a:p>
          <a:p>
            <a:pPr lvl="2"/>
            <a:r>
              <a:rPr lang="en-GB" dirty="0" smtClean="0"/>
              <a:t>Reduce ascent speed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89565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SCUBA Equipment </a:t>
            </a:r>
            <a:r>
              <a:rPr lang="en-US" dirty="0">
                <a:solidFill>
                  <a:srgbClr val="FF0000"/>
                </a:solidFill>
              </a:rPr>
              <a:t>Warning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13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9248" y="2301240"/>
            <a:ext cx="3276600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20000"/>
              </a:lnSpc>
            </a:pPr>
            <a:r>
              <a:rPr lang="en-US" dirty="0"/>
              <a:t>Never hold your breath - lungs will expand on  	ascent </a:t>
            </a:r>
            <a:r>
              <a:rPr lang="en-US" sz="2200" dirty="0"/>
              <a:t>= damage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9248" y="3505200"/>
            <a:ext cx="32766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66FF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252000" lvl="1" indent="-252000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Similarly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drysuit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air will expand on ascent</a:t>
            </a:r>
          </a:p>
          <a:p>
            <a:pPr marL="252000" lvl="1" indent="-252000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May cause seals to ‘pop’</a:t>
            </a:r>
          </a:p>
          <a:p>
            <a:pPr marL="252000" lvl="1" indent="-252000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 dump excess air in a ‘controlled manner’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12108" y="1676400"/>
            <a:ext cx="6506846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ts val="900"/>
              </a:spcBef>
              <a:spcAft>
                <a:spcPts val="800"/>
              </a:spcAft>
            </a:pPr>
            <a:r>
              <a:rPr 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SCUBA delivers Breathing Gas at Ambient Pressure</a:t>
            </a: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4419600" y="2590800"/>
            <a:ext cx="4008438" cy="3505200"/>
            <a:chOff x="2832" y="1776"/>
            <a:chExt cx="2525" cy="2208"/>
          </a:xfrm>
        </p:grpSpPr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4848" y="2784"/>
              <a:ext cx="484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lnSpc>
                  <a:spcPct val="75000"/>
                </a:lnSpc>
                <a:spcBef>
                  <a:spcPct val="0"/>
                </a:spcBef>
                <a:buClrTx/>
              </a:pPr>
              <a:r>
                <a:rPr lang="en-GB" sz="1800" i="0">
                  <a:solidFill>
                    <a:srgbClr val="FF3300"/>
                  </a:solidFill>
                  <a:effectLst/>
                </a:rPr>
                <a:t>2 bar</a:t>
              </a:r>
              <a:r>
                <a:rPr lang="en-GB" sz="2000" i="0">
                  <a:solidFill>
                    <a:srgbClr val="FF3300"/>
                  </a:solidFill>
                  <a:effectLst/>
                </a:rPr>
                <a:t>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848" y="1968"/>
              <a:ext cx="483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FFFF66"/>
                      </a:gs>
                      <a:gs pos="100000">
                        <a:srgbClr val="FF0000"/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lnSpc>
                  <a:spcPct val="75000"/>
                </a:lnSpc>
                <a:spcBef>
                  <a:spcPct val="0"/>
                </a:spcBef>
                <a:buClrTx/>
              </a:pPr>
              <a:r>
                <a:rPr lang="en-GB" sz="1800" i="0">
                  <a:solidFill>
                    <a:srgbClr val="FF3300"/>
                  </a:solidFill>
                  <a:effectLst/>
                </a:rPr>
                <a:t>1 bar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848" y="3504"/>
              <a:ext cx="509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lnSpc>
                  <a:spcPct val="75000"/>
                </a:lnSpc>
                <a:spcBef>
                  <a:spcPct val="0"/>
                </a:spcBef>
                <a:buClrTx/>
              </a:pPr>
              <a:r>
                <a:rPr lang="en-GB" sz="1800" i="0">
                  <a:solidFill>
                    <a:srgbClr val="FF3300"/>
                  </a:solidFill>
                  <a:effectLst/>
                </a:rPr>
                <a:t>3 bar</a:t>
              </a:r>
              <a:endParaRPr lang="en-GB" sz="1600" i="0">
                <a:solidFill>
                  <a:srgbClr val="FF3300"/>
                </a:solidFill>
                <a:effectLst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264" y="2112"/>
              <a:ext cx="1632" cy="1872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3168" y="2928"/>
              <a:ext cx="17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3168" y="3648"/>
              <a:ext cx="17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3168" y="2112"/>
              <a:ext cx="17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2928" y="2016"/>
              <a:ext cx="359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lnSpc>
                  <a:spcPct val="75000"/>
                </a:lnSpc>
                <a:spcBef>
                  <a:spcPct val="0"/>
                </a:spcBef>
                <a:buClrTx/>
              </a:pPr>
              <a:r>
                <a:rPr lang="en-GB" sz="1800" i="0">
                  <a:effectLst/>
                </a:rPr>
                <a:t>0m</a:t>
              </a:r>
              <a:endParaRPr lang="en-GB" sz="1600" i="0">
                <a:effectLst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2832" y="2832"/>
              <a:ext cx="449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lnSpc>
                  <a:spcPct val="75000"/>
                </a:lnSpc>
                <a:spcBef>
                  <a:spcPct val="0"/>
                </a:spcBef>
                <a:buClrTx/>
              </a:pPr>
              <a:r>
                <a:rPr lang="en-GB" sz="1800" i="0">
                  <a:effectLst/>
                </a:rPr>
                <a:t>10m</a:t>
              </a:r>
              <a:endParaRPr lang="en-GB" sz="1600" i="0">
                <a:effectLst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2832" y="3552"/>
              <a:ext cx="449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lnSpc>
                  <a:spcPct val="75000"/>
                </a:lnSpc>
                <a:spcBef>
                  <a:spcPct val="0"/>
                </a:spcBef>
                <a:buClrTx/>
              </a:pPr>
              <a:r>
                <a:rPr lang="en-GB" sz="1800" i="0">
                  <a:effectLst/>
                </a:rPr>
                <a:t>20m</a:t>
              </a:r>
              <a:endParaRPr lang="en-GB" sz="1600" i="0">
                <a:effectLst/>
              </a:endParaRPr>
            </a:p>
          </p:txBody>
        </p:sp>
        <p:grpSp>
          <p:nvGrpSpPr>
            <p:cNvPr id="19" name="Group 17"/>
            <p:cNvGrpSpPr>
              <a:grpSpLocks/>
            </p:cNvGrpSpPr>
            <p:nvPr/>
          </p:nvGrpSpPr>
          <p:grpSpPr bwMode="auto">
            <a:xfrm>
              <a:off x="3360" y="1776"/>
              <a:ext cx="384" cy="336"/>
              <a:chOff x="2592" y="1440"/>
              <a:chExt cx="384" cy="336"/>
            </a:xfrm>
          </p:grpSpPr>
          <p:sp>
            <p:nvSpPr>
              <p:cNvPr id="25" name="Oval 18"/>
              <p:cNvSpPr>
                <a:spLocks noChangeArrowheads="1"/>
              </p:cNvSpPr>
              <p:nvPr/>
            </p:nvSpPr>
            <p:spPr bwMode="auto">
              <a:xfrm>
                <a:off x="2592" y="1440"/>
                <a:ext cx="336" cy="336"/>
              </a:xfrm>
              <a:prstGeom prst="ellipse">
                <a:avLst/>
              </a:prstGeom>
              <a:solidFill>
                <a:srgbClr val="FFFF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26" name="Rectangle 19"/>
              <p:cNvSpPr>
                <a:spLocks noChangeArrowheads="1"/>
              </p:cNvSpPr>
              <p:nvPr/>
            </p:nvSpPr>
            <p:spPr bwMode="auto">
              <a:xfrm>
                <a:off x="2592" y="1488"/>
                <a:ext cx="384" cy="2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spcBef>
                    <a:spcPct val="0"/>
                  </a:spcBef>
                  <a:buClrTx/>
                </a:pPr>
                <a:r>
                  <a:rPr lang="en-GB" sz="1200">
                    <a:solidFill>
                      <a:schemeClr val="tx1"/>
                    </a:solidFill>
                    <a:effectLst/>
                  </a:rPr>
                  <a:t> </a:t>
                </a:r>
                <a:r>
                  <a:rPr lang="en-GB" sz="1000">
                    <a:solidFill>
                      <a:schemeClr val="tx1"/>
                    </a:solidFill>
                    <a:effectLst/>
                  </a:rPr>
                  <a:t>AIR</a:t>
                </a:r>
              </a:p>
              <a:p>
                <a:pPr>
                  <a:spcBef>
                    <a:spcPct val="0"/>
                  </a:spcBef>
                  <a:buClrTx/>
                </a:pPr>
                <a:r>
                  <a:rPr lang="en-GB" sz="1000">
                    <a:solidFill>
                      <a:schemeClr val="tx1"/>
                    </a:solidFill>
                    <a:effectLst/>
                  </a:rPr>
                  <a:t> 1 bar</a:t>
                </a:r>
              </a:p>
            </p:txBody>
          </p:sp>
        </p:grpSp>
        <p:grpSp>
          <p:nvGrpSpPr>
            <p:cNvPr id="20" name="Group 20"/>
            <p:cNvGrpSpPr>
              <a:grpSpLocks/>
            </p:cNvGrpSpPr>
            <p:nvPr/>
          </p:nvGrpSpPr>
          <p:grpSpPr bwMode="auto">
            <a:xfrm>
              <a:off x="3360" y="2592"/>
              <a:ext cx="384" cy="336"/>
              <a:chOff x="2592" y="1440"/>
              <a:chExt cx="384" cy="336"/>
            </a:xfrm>
          </p:grpSpPr>
          <p:sp>
            <p:nvSpPr>
              <p:cNvPr id="23" name="Oval 21"/>
              <p:cNvSpPr>
                <a:spLocks noChangeArrowheads="1"/>
              </p:cNvSpPr>
              <p:nvPr/>
            </p:nvSpPr>
            <p:spPr bwMode="auto">
              <a:xfrm>
                <a:off x="2592" y="1440"/>
                <a:ext cx="336" cy="336"/>
              </a:xfrm>
              <a:prstGeom prst="ellipse">
                <a:avLst/>
              </a:prstGeom>
              <a:solidFill>
                <a:srgbClr val="FFFF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2592" y="1488"/>
                <a:ext cx="384" cy="2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spcBef>
                    <a:spcPct val="0"/>
                  </a:spcBef>
                  <a:buClrTx/>
                </a:pPr>
                <a:r>
                  <a:rPr lang="en-GB" sz="1200">
                    <a:solidFill>
                      <a:schemeClr val="tx1"/>
                    </a:solidFill>
                    <a:effectLst/>
                  </a:rPr>
                  <a:t> </a:t>
                </a:r>
                <a:r>
                  <a:rPr lang="en-GB" sz="1000">
                    <a:solidFill>
                      <a:schemeClr val="tx1"/>
                    </a:solidFill>
                    <a:effectLst/>
                  </a:rPr>
                  <a:t>AIR</a:t>
                </a:r>
              </a:p>
              <a:p>
                <a:pPr>
                  <a:spcBef>
                    <a:spcPct val="0"/>
                  </a:spcBef>
                  <a:buClrTx/>
                </a:pPr>
                <a:r>
                  <a:rPr lang="en-GB" sz="1000">
                    <a:solidFill>
                      <a:schemeClr val="tx1"/>
                    </a:solidFill>
                    <a:effectLst/>
                  </a:rPr>
                  <a:t> 2 bar</a:t>
                </a:r>
              </a:p>
            </p:txBody>
          </p:sp>
        </p:grpSp>
        <p:sp>
          <p:nvSpPr>
            <p:cNvPr id="21" name="Oval 23"/>
            <p:cNvSpPr>
              <a:spLocks noChangeArrowheads="1"/>
            </p:cNvSpPr>
            <p:nvPr/>
          </p:nvSpPr>
          <p:spPr bwMode="auto">
            <a:xfrm>
              <a:off x="3360" y="3312"/>
              <a:ext cx="336" cy="336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3360" y="3360"/>
              <a:ext cx="384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20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000">
                  <a:solidFill>
                    <a:schemeClr val="tx1"/>
                  </a:solidFill>
                  <a:effectLst/>
                </a:rPr>
                <a:t>AIR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GB" sz="1000">
                  <a:solidFill>
                    <a:schemeClr val="tx1"/>
                  </a:solidFill>
                  <a:effectLst/>
                </a:rPr>
                <a:t> 3 bar</a:t>
              </a:r>
            </a:p>
          </p:txBody>
        </p:sp>
      </p:grpSp>
      <p:grpSp>
        <p:nvGrpSpPr>
          <p:cNvPr id="27" name="Group 25"/>
          <p:cNvGrpSpPr>
            <a:grpSpLocks/>
          </p:cNvGrpSpPr>
          <p:nvPr/>
        </p:nvGrpSpPr>
        <p:grpSpPr bwMode="auto">
          <a:xfrm>
            <a:off x="6553200" y="2286000"/>
            <a:ext cx="977900" cy="871538"/>
            <a:chOff x="3696" y="1440"/>
            <a:chExt cx="808" cy="720"/>
          </a:xfrm>
        </p:grpSpPr>
        <p:sp>
          <p:nvSpPr>
            <p:cNvPr id="28" name="AutoShape 26"/>
            <p:cNvSpPr>
              <a:spLocks noChangeArrowheads="1"/>
            </p:cNvSpPr>
            <p:nvPr/>
          </p:nvSpPr>
          <p:spPr bwMode="auto">
            <a:xfrm>
              <a:off x="3696" y="1440"/>
              <a:ext cx="720" cy="720"/>
            </a:xfrm>
            <a:prstGeom prst="star32">
              <a:avLst>
                <a:gd name="adj" fmla="val 37500"/>
              </a:avLst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grpSp>
          <p:nvGrpSpPr>
            <p:cNvPr id="29" name="Group 27"/>
            <p:cNvGrpSpPr>
              <a:grpSpLocks/>
            </p:cNvGrpSpPr>
            <p:nvPr/>
          </p:nvGrpSpPr>
          <p:grpSpPr bwMode="auto">
            <a:xfrm>
              <a:off x="3696" y="1440"/>
              <a:ext cx="808" cy="714"/>
              <a:chOff x="816" y="2304"/>
              <a:chExt cx="1146" cy="816"/>
            </a:xfrm>
          </p:grpSpPr>
          <p:sp>
            <p:nvSpPr>
              <p:cNvPr id="30" name="AutoShape 28"/>
              <p:cNvSpPr>
                <a:spLocks noChangeArrowheads="1"/>
              </p:cNvSpPr>
              <p:nvPr/>
            </p:nvSpPr>
            <p:spPr bwMode="auto">
              <a:xfrm rot="1022792">
                <a:off x="1013" y="2745"/>
                <a:ext cx="257" cy="103"/>
              </a:xfrm>
              <a:prstGeom prst="rtTriangle">
                <a:avLst/>
              </a:prstGeom>
              <a:gradFill rotWithShape="0">
                <a:gsLst>
                  <a:gs pos="0">
                    <a:srgbClr val="FFFF66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1" name="AutoShape 29"/>
              <p:cNvSpPr>
                <a:spLocks noChangeArrowheads="1"/>
              </p:cNvSpPr>
              <p:nvPr/>
            </p:nvSpPr>
            <p:spPr bwMode="auto">
              <a:xfrm rot="-43505299">
                <a:off x="960" y="2880"/>
                <a:ext cx="324" cy="70"/>
              </a:xfrm>
              <a:prstGeom prst="rtTriangle">
                <a:avLst/>
              </a:prstGeom>
              <a:gradFill rotWithShape="0">
                <a:gsLst>
                  <a:gs pos="0">
                    <a:srgbClr val="FFFF66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2" name="AutoShape 30"/>
              <p:cNvSpPr>
                <a:spLocks noChangeArrowheads="1"/>
              </p:cNvSpPr>
              <p:nvPr/>
            </p:nvSpPr>
            <p:spPr bwMode="auto">
              <a:xfrm rot="-2667827">
                <a:off x="1568" y="2840"/>
                <a:ext cx="110" cy="280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FFFF66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3" name="AutoShape 31"/>
              <p:cNvSpPr>
                <a:spLocks noChangeArrowheads="1"/>
              </p:cNvSpPr>
              <p:nvPr/>
            </p:nvSpPr>
            <p:spPr bwMode="auto">
              <a:xfrm rot="-12822447">
                <a:off x="1117" y="2503"/>
                <a:ext cx="200" cy="414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FFFF66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4" name="AutoShape 32"/>
              <p:cNvSpPr>
                <a:spLocks noChangeArrowheads="1"/>
              </p:cNvSpPr>
              <p:nvPr/>
            </p:nvSpPr>
            <p:spPr bwMode="auto">
              <a:xfrm rot="16019780">
                <a:off x="1761" y="2575"/>
                <a:ext cx="129" cy="272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FFFF66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5" name="AutoShape 33"/>
              <p:cNvSpPr>
                <a:spLocks noChangeArrowheads="1"/>
              </p:cNvSpPr>
              <p:nvPr/>
            </p:nvSpPr>
            <p:spPr bwMode="auto">
              <a:xfrm rot="-31284639">
                <a:off x="1596" y="2878"/>
                <a:ext cx="291" cy="68"/>
              </a:xfrm>
              <a:prstGeom prst="rtTriangle">
                <a:avLst/>
              </a:prstGeom>
              <a:gradFill rotWithShape="0">
                <a:gsLst>
                  <a:gs pos="0">
                    <a:srgbClr val="FFFF66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6" name="AutoShape 34"/>
              <p:cNvSpPr>
                <a:spLocks noChangeArrowheads="1"/>
              </p:cNvSpPr>
              <p:nvPr/>
            </p:nvSpPr>
            <p:spPr bwMode="auto">
              <a:xfrm rot="11149897">
                <a:off x="1383" y="2344"/>
                <a:ext cx="94" cy="307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FFFF66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7" name="AutoShape 35"/>
              <p:cNvSpPr>
                <a:spLocks noChangeArrowheads="1"/>
              </p:cNvSpPr>
              <p:nvPr/>
            </p:nvSpPr>
            <p:spPr bwMode="auto">
              <a:xfrm rot="13952221">
                <a:off x="1455" y="2446"/>
                <a:ext cx="211" cy="505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FFFF66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8" name="AutoShape 36"/>
              <p:cNvSpPr>
                <a:spLocks noChangeArrowheads="1"/>
              </p:cNvSpPr>
              <p:nvPr/>
            </p:nvSpPr>
            <p:spPr bwMode="auto">
              <a:xfrm rot="-44581915">
                <a:off x="1056" y="2966"/>
                <a:ext cx="371" cy="80"/>
              </a:xfrm>
              <a:prstGeom prst="rtTriangle">
                <a:avLst/>
              </a:prstGeom>
              <a:gradFill rotWithShape="0">
                <a:gsLst>
                  <a:gs pos="0">
                    <a:srgbClr val="FFFF66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9" name="Line 37"/>
              <p:cNvSpPr>
                <a:spLocks noChangeShapeType="1"/>
              </p:cNvSpPr>
              <p:nvPr/>
            </p:nvSpPr>
            <p:spPr bwMode="auto">
              <a:xfrm rot="1017001" flipH="1" flipV="1">
                <a:off x="1249" y="2348"/>
                <a:ext cx="179" cy="4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777777"/>
                </a:outerShdw>
              </a:effec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0" name="Line 38"/>
              <p:cNvSpPr>
                <a:spLocks noChangeShapeType="1"/>
              </p:cNvSpPr>
              <p:nvPr/>
            </p:nvSpPr>
            <p:spPr bwMode="auto">
              <a:xfrm rot="1018296" flipV="1">
                <a:off x="1597" y="2569"/>
                <a:ext cx="287" cy="2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777777"/>
                </a:outerShdw>
              </a:effec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1" name="Line 39"/>
              <p:cNvSpPr>
                <a:spLocks noChangeShapeType="1"/>
              </p:cNvSpPr>
              <p:nvPr/>
            </p:nvSpPr>
            <p:spPr bwMode="auto">
              <a:xfrm rot="1024496" flipH="1">
                <a:off x="1522" y="2304"/>
                <a:ext cx="72" cy="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777777"/>
                </a:outerShdw>
              </a:effec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grpSp>
            <p:nvGrpSpPr>
              <p:cNvPr id="42" name="Group 40"/>
              <p:cNvGrpSpPr>
                <a:grpSpLocks/>
              </p:cNvGrpSpPr>
              <p:nvPr/>
            </p:nvGrpSpPr>
            <p:grpSpPr bwMode="auto">
              <a:xfrm rot="20002822" flipH="1">
                <a:off x="816" y="2304"/>
                <a:ext cx="864" cy="742"/>
                <a:chOff x="3456" y="1104"/>
                <a:chExt cx="1002" cy="742"/>
              </a:xfrm>
            </p:grpSpPr>
            <p:sp>
              <p:nvSpPr>
                <p:cNvPr id="43" name="AutoShape 41"/>
                <p:cNvSpPr>
                  <a:spLocks noChangeArrowheads="1"/>
                </p:cNvSpPr>
                <p:nvPr/>
              </p:nvSpPr>
              <p:spPr bwMode="auto">
                <a:xfrm>
                  <a:off x="3509" y="1545"/>
                  <a:ext cx="257" cy="103"/>
                </a:xfrm>
                <a:prstGeom prst="rtTriangle">
                  <a:avLst/>
                </a:prstGeom>
                <a:gradFill rotWithShape="0">
                  <a:gsLst>
                    <a:gs pos="0">
                      <a:srgbClr val="FFFF66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44" name="AutoShape 42"/>
                <p:cNvSpPr>
                  <a:spLocks noChangeArrowheads="1"/>
                </p:cNvSpPr>
                <p:nvPr/>
              </p:nvSpPr>
              <p:spPr bwMode="auto">
                <a:xfrm rot="-22926024">
                  <a:off x="3456" y="1680"/>
                  <a:ext cx="324" cy="70"/>
                </a:xfrm>
                <a:prstGeom prst="rtTriangle">
                  <a:avLst/>
                </a:prstGeom>
                <a:gradFill rotWithShape="0">
                  <a:gsLst>
                    <a:gs pos="0">
                      <a:srgbClr val="FFFF66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45" name="AutoShape 43"/>
                <p:cNvSpPr>
                  <a:spLocks noChangeArrowheads="1"/>
                </p:cNvSpPr>
                <p:nvPr/>
              </p:nvSpPr>
              <p:spPr bwMode="auto">
                <a:xfrm rot="-3680256">
                  <a:off x="4064" y="1640"/>
                  <a:ext cx="110" cy="28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FFFF66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46" name="AutoShape 44"/>
                <p:cNvSpPr>
                  <a:spLocks noChangeArrowheads="1"/>
                </p:cNvSpPr>
                <p:nvPr/>
              </p:nvSpPr>
              <p:spPr bwMode="auto">
                <a:xfrm rot="-13845898">
                  <a:off x="3613" y="1303"/>
                  <a:ext cx="200" cy="414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FFFF66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47" name="AutoShape 45"/>
                <p:cNvSpPr>
                  <a:spLocks noChangeArrowheads="1"/>
                </p:cNvSpPr>
                <p:nvPr/>
              </p:nvSpPr>
              <p:spPr bwMode="auto">
                <a:xfrm rot="14989056">
                  <a:off x="4257" y="1375"/>
                  <a:ext cx="129" cy="272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FFFF66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48" name="AutoShape 46"/>
                <p:cNvSpPr>
                  <a:spLocks noChangeArrowheads="1"/>
                </p:cNvSpPr>
                <p:nvPr/>
              </p:nvSpPr>
              <p:spPr bwMode="auto">
                <a:xfrm rot="-10700034">
                  <a:off x="4092" y="1678"/>
                  <a:ext cx="291" cy="68"/>
                </a:xfrm>
                <a:prstGeom prst="rtTriangle">
                  <a:avLst/>
                </a:prstGeom>
                <a:gradFill rotWithShape="0">
                  <a:gsLst>
                    <a:gs pos="0">
                      <a:srgbClr val="FFFF66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49" name="AutoShape 47"/>
                <p:cNvSpPr>
                  <a:spLocks noChangeArrowheads="1"/>
                </p:cNvSpPr>
                <p:nvPr/>
              </p:nvSpPr>
              <p:spPr bwMode="auto">
                <a:xfrm rot="10117269">
                  <a:off x="3879" y="1144"/>
                  <a:ext cx="94" cy="307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FFFF66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50" name="AutoShape 48"/>
                <p:cNvSpPr>
                  <a:spLocks noChangeArrowheads="1"/>
                </p:cNvSpPr>
                <p:nvPr/>
              </p:nvSpPr>
              <p:spPr bwMode="auto">
                <a:xfrm rot="12932686">
                  <a:off x="3951" y="1246"/>
                  <a:ext cx="211" cy="505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FFFF66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51" name="AutoShape 49"/>
                <p:cNvSpPr>
                  <a:spLocks noChangeArrowheads="1"/>
                </p:cNvSpPr>
                <p:nvPr/>
              </p:nvSpPr>
              <p:spPr bwMode="auto">
                <a:xfrm rot="-23998938">
                  <a:off x="3552" y="1766"/>
                  <a:ext cx="371" cy="80"/>
                </a:xfrm>
                <a:prstGeom prst="rtTriangle">
                  <a:avLst/>
                </a:prstGeom>
                <a:gradFill rotWithShape="0">
                  <a:gsLst>
                    <a:gs pos="0">
                      <a:srgbClr val="FFFF66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52" name="Line 50"/>
                <p:cNvSpPr>
                  <a:spLocks noChangeShapeType="1"/>
                </p:cNvSpPr>
                <p:nvPr/>
              </p:nvSpPr>
              <p:spPr bwMode="auto">
                <a:xfrm flipH="1" flipV="1">
                  <a:off x="3745" y="1148"/>
                  <a:ext cx="179" cy="45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777777"/>
                  </a:outerShdw>
                </a:effec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53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4093" y="1369"/>
                  <a:ext cx="287" cy="2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777777"/>
                  </a:outerShdw>
                </a:effec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54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4018" y="1104"/>
                  <a:ext cx="72" cy="3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777777"/>
                  </a:outerShdw>
                </a:effec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55" name="Group 53"/>
          <p:cNvGrpSpPr>
            <a:grpSpLocks/>
          </p:cNvGrpSpPr>
          <p:nvPr/>
        </p:nvGrpSpPr>
        <p:grpSpPr bwMode="auto">
          <a:xfrm>
            <a:off x="6705600" y="5105400"/>
            <a:ext cx="609600" cy="533400"/>
            <a:chOff x="4416" y="3312"/>
            <a:chExt cx="384" cy="336"/>
          </a:xfrm>
        </p:grpSpPr>
        <p:grpSp>
          <p:nvGrpSpPr>
            <p:cNvPr id="56" name="Group 54"/>
            <p:cNvGrpSpPr>
              <a:grpSpLocks/>
            </p:cNvGrpSpPr>
            <p:nvPr/>
          </p:nvGrpSpPr>
          <p:grpSpPr bwMode="auto">
            <a:xfrm>
              <a:off x="4416" y="3312"/>
              <a:ext cx="336" cy="336"/>
              <a:chOff x="3744" y="3504"/>
              <a:chExt cx="336" cy="336"/>
            </a:xfrm>
          </p:grpSpPr>
          <p:sp>
            <p:nvSpPr>
              <p:cNvPr id="58" name="Oval 55"/>
              <p:cNvSpPr>
                <a:spLocks noChangeArrowheads="1"/>
              </p:cNvSpPr>
              <p:nvPr/>
            </p:nvSpPr>
            <p:spPr bwMode="auto">
              <a:xfrm>
                <a:off x="3744" y="3504"/>
                <a:ext cx="336" cy="336"/>
              </a:xfrm>
              <a:prstGeom prst="ellipse">
                <a:avLst/>
              </a:prstGeom>
              <a:solidFill>
                <a:srgbClr val="FFFF66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9" name="Text Box 56"/>
              <p:cNvSpPr txBox="1">
                <a:spLocks noChangeArrowheads="1"/>
              </p:cNvSpPr>
              <p:nvPr/>
            </p:nvSpPr>
            <p:spPr bwMode="auto">
              <a:xfrm>
                <a:off x="3744" y="3514"/>
                <a:ext cx="33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/>
                <a:endParaRPr lang="en-US" sz="1200" i="0">
                  <a:effectLst/>
                </a:endParaRPr>
              </a:p>
            </p:txBody>
          </p:sp>
        </p:grpSp>
        <p:sp>
          <p:nvSpPr>
            <p:cNvPr id="57" name="Rectangle 57"/>
            <p:cNvSpPr>
              <a:spLocks noChangeArrowheads="1"/>
            </p:cNvSpPr>
            <p:nvPr/>
          </p:nvSpPr>
          <p:spPr bwMode="auto">
            <a:xfrm>
              <a:off x="4416" y="3360"/>
              <a:ext cx="384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20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000">
                  <a:solidFill>
                    <a:schemeClr val="tx1"/>
                  </a:solidFill>
                  <a:effectLst/>
                </a:rPr>
                <a:t>AIR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GB" sz="1000">
                  <a:solidFill>
                    <a:schemeClr val="tx1"/>
                  </a:solidFill>
                  <a:effectLst/>
                </a:rPr>
                <a:t> 3 bar</a:t>
              </a:r>
            </a:p>
          </p:txBody>
        </p:sp>
      </p:grpSp>
      <p:grpSp>
        <p:nvGrpSpPr>
          <p:cNvPr id="60" name="Group 58"/>
          <p:cNvGrpSpPr>
            <a:grpSpLocks/>
          </p:cNvGrpSpPr>
          <p:nvPr/>
        </p:nvGrpSpPr>
        <p:grpSpPr bwMode="auto">
          <a:xfrm>
            <a:off x="6629400" y="3733800"/>
            <a:ext cx="762000" cy="762000"/>
            <a:chOff x="4368" y="2448"/>
            <a:chExt cx="480" cy="480"/>
          </a:xfrm>
        </p:grpSpPr>
        <p:sp>
          <p:nvSpPr>
            <p:cNvPr id="61" name="Oval 59"/>
            <p:cNvSpPr>
              <a:spLocks noChangeArrowheads="1"/>
            </p:cNvSpPr>
            <p:nvPr/>
          </p:nvSpPr>
          <p:spPr bwMode="auto">
            <a:xfrm>
              <a:off x="4368" y="2448"/>
              <a:ext cx="480" cy="480"/>
            </a:xfrm>
            <a:prstGeom prst="ellipse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FF99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 flipV="1">
              <a:off x="4608" y="2448"/>
              <a:ext cx="0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4608" y="2784"/>
              <a:ext cx="0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 flipV="1">
              <a:off x="4752" y="2688"/>
              <a:ext cx="9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 flipH="1" flipV="1">
              <a:off x="4368" y="2688"/>
              <a:ext cx="9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 flipV="1">
              <a:off x="4656" y="2496"/>
              <a:ext cx="9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4704" y="2784"/>
              <a:ext cx="48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 flipH="1" flipV="1">
              <a:off x="4416" y="2544"/>
              <a:ext cx="96" cy="4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 flipH="1">
              <a:off x="4416" y="2736"/>
              <a:ext cx="9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4416" y="2544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buClrTx/>
              </a:pPr>
              <a:r>
                <a:rPr lang="en-GB" sz="1200">
                  <a:solidFill>
                    <a:srgbClr val="FF0000"/>
                  </a:solidFill>
                  <a:effectLst/>
                </a:rPr>
                <a:t> AIR</a:t>
              </a:r>
            </a:p>
            <a:p>
              <a:pPr>
                <a:spcBef>
                  <a:spcPct val="0"/>
                </a:spcBef>
                <a:buClrTx/>
              </a:pPr>
              <a:r>
                <a:rPr lang="en-GB" sz="1200">
                  <a:solidFill>
                    <a:srgbClr val="FF0000"/>
                  </a:solidFill>
                  <a:effectLst/>
                </a:rPr>
                <a:t> 2 bar</a:t>
              </a:r>
              <a:endParaRPr lang="en-GB" sz="1000">
                <a:solidFill>
                  <a:srgbClr val="FF0000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66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" presetClass="entr" presetSubtype="32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00"/>
                            </p:stCondLst>
                            <p:childTnLst>
                              <p:par>
                                <p:cTn id="32" presetID="4" presetClass="entr" presetSubtype="32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autoUpdateAnimBg="0"/>
      <p:bldP spid="5" grpId="0" build="p" bldLvl="3" autoUpdateAnimBg="0"/>
      <p:bldP spid="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</a:t>
            </a:r>
            <a:r>
              <a:rPr lang="en-GB" dirty="0" err="1"/>
              <a:t>drysuits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14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08153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Foamed / crushed neoprene drysuit</a:t>
            </a:r>
          </a:p>
          <a:p>
            <a:pPr lvl="1"/>
            <a:r>
              <a:rPr lang="en-GB" dirty="0" smtClean="0"/>
              <a:t>Good insulation</a:t>
            </a:r>
          </a:p>
          <a:p>
            <a:pPr lvl="1"/>
            <a:r>
              <a:rPr lang="en-GB" dirty="0" smtClean="0"/>
              <a:t>Suit buoyant</a:t>
            </a:r>
          </a:p>
          <a:p>
            <a:pPr lvl="1"/>
            <a:r>
              <a:rPr lang="en-GB" dirty="0" smtClean="0"/>
              <a:t>Neoprene seals</a:t>
            </a:r>
          </a:p>
          <a:p>
            <a:r>
              <a:rPr lang="en-GB" dirty="0" smtClean="0"/>
              <a:t>Membrane </a:t>
            </a:r>
            <a:r>
              <a:rPr lang="en-GB" dirty="0" err="1" smtClean="0"/>
              <a:t>drysuit</a:t>
            </a:r>
            <a:endParaRPr lang="en-GB" dirty="0" smtClean="0"/>
          </a:p>
          <a:p>
            <a:pPr lvl="1"/>
            <a:r>
              <a:rPr lang="en-GB" dirty="0" smtClean="0"/>
              <a:t>Minimal insulation – need for warm undergarments</a:t>
            </a:r>
          </a:p>
          <a:p>
            <a:pPr lvl="1"/>
            <a:r>
              <a:rPr lang="en-GB" dirty="0" smtClean="0"/>
              <a:t>No inherent buoyancy</a:t>
            </a:r>
          </a:p>
          <a:p>
            <a:pPr lvl="1"/>
            <a:r>
              <a:rPr lang="en-GB" dirty="0" smtClean="0"/>
              <a:t>Latex seals</a:t>
            </a:r>
          </a:p>
          <a:p>
            <a:pPr lvl="1"/>
            <a:endParaRPr lang="en-GB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710" y="3717032"/>
            <a:ext cx="1296144" cy="2834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pic>
        <p:nvPicPr>
          <p:cNvPr id="7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410" y="1546508"/>
            <a:ext cx="1440160" cy="2935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3908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</a:t>
            </a:r>
            <a:r>
              <a:rPr lang="en-GB" dirty="0" err="1"/>
              <a:t>drysuits</a:t>
            </a:r>
            <a:r>
              <a:rPr lang="en-GB" dirty="0"/>
              <a:t>: principles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15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4559300" y="2247900"/>
            <a:ext cx="3429000" cy="2971800"/>
            <a:chOff x="2880" y="1056"/>
            <a:chExt cx="2160" cy="1872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056"/>
              <a:ext cx="765" cy="1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4080" y="1200"/>
              <a:ext cx="96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 eaLnBrk="0" hangingPunct="0"/>
              <a:r>
                <a:rPr lang="en-US" sz="2000" i="0">
                  <a:solidFill>
                    <a:srgbClr val="FF0000"/>
                  </a:solidFill>
                  <a:effectLst/>
                </a:rPr>
                <a:t>Membrane Dry Suit</a:t>
              </a:r>
              <a:endParaRPr lang="en-US" sz="2000" i="0">
                <a:effectLst/>
              </a:endParaRPr>
            </a:p>
          </p:txBody>
        </p:sp>
      </p:grp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5626100" y="3543300"/>
            <a:ext cx="2362200" cy="1784350"/>
            <a:chOff x="3552" y="1824"/>
            <a:chExt cx="1488" cy="1124"/>
          </a:xfrm>
        </p:grpSpPr>
        <p:sp>
          <p:nvSpPr>
            <p:cNvPr id="9" name="Rectangle 10" descr="Dashed downward diagonal"/>
            <p:cNvSpPr>
              <a:spLocks noChangeArrowheads="1"/>
            </p:cNvSpPr>
            <p:nvPr/>
          </p:nvSpPr>
          <p:spPr bwMode="auto">
            <a:xfrm>
              <a:off x="4512" y="2160"/>
              <a:ext cx="528" cy="480"/>
            </a:xfrm>
            <a:prstGeom prst="rect">
              <a:avLst/>
            </a:prstGeom>
            <a:pattFill prst="dashDnDiag">
              <a:fgClr>
                <a:srgbClr val="66CCFF"/>
              </a:fgClr>
              <a:bgClr>
                <a:srgbClr val="6699FF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3552" y="2160"/>
              <a:ext cx="1488" cy="48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3552" y="2160"/>
              <a:ext cx="446" cy="480"/>
            </a:xfrm>
            <a:prstGeom prst="rect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4512" y="2160"/>
              <a:ext cx="96" cy="480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3572" y="2319"/>
              <a:ext cx="43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1600" i="0">
                  <a:effectLst/>
                </a:rPr>
                <a:t>Body</a:t>
              </a: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4560" y="2736"/>
              <a:ext cx="4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1600" i="0">
                  <a:effectLst/>
                </a:rPr>
                <a:t>Water</a:t>
              </a:r>
            </a:p>
          </p:txBody>
        </p:sp>
        <p:sp>
          <p:nvSpPr>
            <p:cNvPr id="15" name="Rectangle 16" descr="40%"/>
            <p:cNvSpPr>
              <a:spLocks noChangeArrowheads="1"/>
            </p:cNvSpPr>
            <p:nvPr/>
          </p:nvSpPr>
          <p:spPr bwMode="auto">
            <a:xfrm>
              <a:off x="4080" y="2160"/>
              <a:ext cx="336" cy="480"/>
            </a:xfrm>
            <a:prstGeom prst="rect">
              <a:avLst/>
            </a:prstGeom>
            <a:pattFill prst="pct40">
              <a:fgClr>
                <a:srgbClr val="FF9900"/>
              </a:fgClr>
              <a:bgClr>
                <a:srgbClr val="FFFF66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4800" y="2448"/>
              <a:ext cx="0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 flipV="1">
              <a:off x="4272" y="2448"/>
              <a:ext cx="192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H="1" flipV="1">
              <a:off x="4032" y="2496"/>
              <a:ext cx="24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3552" y="2160"/>
              <a:ext cx="1488" cy="480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777777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3552" y="2640"/>
              <a:ext cx="13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3792" y="1824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 eaLnBrk="0" hangingPunct="0"/>
              <a:r>
                <a:rPr lang="en-US" sz="1600" i="0">
                  <a:effectLst/>
                </a:rPr>
                <a:t>Under Suit</a:t>
              </a:r>
              <a:endParaRPr lang="en-US" sz="1800" i="0">
                <a:effectLst/>
              </a:endParaRPr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 flipH="1">
              <a:off x="4224" y="2016"/>
              <a:ext cx="0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>
              <a:off x="4128" y="2736"/>
              <a:ext cx="2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1600" i="0">
                  <a:effectLst/>
                </a:rPr>
                <a:t>Air</a:t>
              </a:r>
            </a:p>
          </p:txBody>
        </p:sp>
      </p:grpSp>
      <p:grpSp>
        <p:nvGrpSpPr>
          <p:cNvPr id="24" name="Group 26"/>
          <p:cNvGrpSpPr>
            <a:grpSpLocks/>
          </p:cNvGrpSpPr>
          <p:nvPr/>
        </p:nvGrpSpPr>
        <p:grpSpPr bwMode="auto">
          <a:xfrm>
            <a:off x="1206500" y="2247900"/>
            <a:ext cx="2901950" cy="2903538"/>
            <a:chOff x="768" y="1056"/>
            <a:chExt cx="1828" cy="1829"/>
          </a:xfrm>
        </p:grpSpPr>
        <p:pic>
          <p:nvPicPr>
            <p:cNvPr id="25" name="Picture 2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056"/>
              <a:ext cx="783" cy="18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1728" y="1200"/>
              <a:ext cx="86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 eaLnBrk="0" hangingPunct="0"/>
              <a:r>
                <a:rPr lang="en-US" sz="2000" i="0">
                  <a:solidFill>
                    <a:srgbClr val="FF0000"/>
                  </a:solidFill>
                  <a:effectLst/>
                </a:rPr>
                <a:t>Neoprene Dry Suit</a:t>
              </a:r>
              <a:endParaRPr lang="en-US" sz="2000" i="0">
                <a:effectLst/>
              </a:endParaRPr>
            </a:p>
          </p:txBody>
        </p:sp>
      </p:grpSp>
      <p:grpSp>
        <p:nvGrpSpPr>
          <p:cNvPr id="27" name="Group 45"/>
          <p:cNvGrpSpPr>
            <a:grpSpLocks/>
          </p:cNvGrpSpPr>
          <p:nvPr/>
        </p:nvGrpSpPr>
        <p:grpSpPr bwMode="auto">
          <a:xfrm>
            <a:off x="2273300" y="4076700"/>
            <a:ext cx="1981200" cy="1250950"/>
            <a:chOff x="1440" y="2160"/>
            <a:chExt cx="1248" cy="788"/>
          </a:xfrm>
        </p:grpSpPr>
        <p:sp>
          <p:nvSpPr>
            <p:cNvPr id="28" name="Rectangle 30"/>
            <p:cNvSpPr>
              <a:spLocks noChangeArrowheads="1"/>
            </p:cNvSpPr>
            <p:nvPr/>
          </p:nvSpPr>
          <p:spPr bwMode="auto">
            <a:xfrm>
              <a:off x="1455" y="2160"/>
              <a:ext cx="1233" cy="48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gamma/>
                        <a:shade val="60000"/>
                        <a:invGamma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9" name="Rectangle 31"/>
            <p:cNvSpPr>
              <a:spLocks noChangeArrowheads="1"/>
            </p:cNvSpPr>
            <p:nvPr/>
          </p:nvSpPr>
          <p:spPr bwMode="auto">
            <a:xfrm>
              <a:off x="1440" y="2160"/>
              <a:ext cx="446" cy="480"/>
            </a:xfrm>
            <a:prstGeom prst="rect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0" name="Rectangle 32" descr="70%"/>
            <p:cNvSpPr>
              <a:spLocks noChangeArrowheads="1"/>
            </p:cNvSpPr>
            <p:nvPr/>
          </p:nvSpPr>
          <p:spPr bwMode="auto">
            <a:xfrm>
              <a:off x="2064" y="2160"/>
              <a:ext cx="240" cy="480"/>
            </a:xfrm>
            <a:prstGeom prst="rect">
              <a:avLst/>
            </a:prstGeom>
            <a:pattFill prst="pct70">
              <a:fgClr>
                <a:srgbClr val="333399"/>
              </a:fgClr>
              <a:bgClr>
                <a:srgbClr val="FFFFFF"/>
              </a:bgClr>
            </a:patt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1" name="Rectangle 33" descr="Dashed downward diagonal"/>
            <p:cNvSpPr>
              <a:spLocks noChangeArrowheads="1"/>
            </p:cNvSpPr>
            <p:nvPr/>
          </p:nvSpPr>
          <p:spPr bwMode="auto">
            <a:xfrm>
              <a:off x="2256" y="2160"/>
              <a:ext cx="432" cy="480"/>
            </a:xfrm>
            <a:prstGeom prst="rect">
              <a:avLst/>
            </a:prstGeom>
            <a:pattFill prst="dashDnDiag">
              <a:fgClr>
                <a:srgbClr val="66CCFF"/>
              </a:fgClr>
              <a:bgClr>
                <a:srgbClr val="6699FF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2" name="Text Box 34"/>
            <p:cNvSpPr txBox="1">
              <a:spLocks noChangeArrowheads="1"/>
            </p:cNvSpPr>
            <p:nvPr/>
          </p:nvSpPr>
          <p:spPr bwMode="auto">
            <a:xfrm>
              <a:off x="1460" y="2319"/>
              <a:ext cx="43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1600" i="0">
                  <a:effectLst/>
                </a:rPr>
                <a:t>Body</a:t>
              </a:r>
            </a:p>
          </p:txBody>
        </p:sp>
        <p:sp>
          <p:nvSpPr>
            <p:cNvPr id="33" name="Line 35"/>
            <p:cNvSpPr>
              <a:spLocks noChangeShapeType="1"/>
            </p:cNvSpPr>
            <p:nvPr/>
          </p:nvSpPr>
          <p:spPr bwMode="auto">
            <a:xfrm>
              <a:off x="2064" y="2160"/>
              <a:ext cx="0" cy="480"/>
            </a:xfrm>
            <a:prstGeom prst="line">
              <a:avLst/>
            </a:prstGeom>
            <a:noFill/>
            <a:ln w="3810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4" name="Line 36"/>
            <p:cNvSpPr>
              <a:spLocks noChangeShapeType="1"/>
            </p:cNvSpPr>
            <p:nvPr/>
          </p:nvSpPr>
          <p:spPr bwMode="auto">
            <a:xfrm>
              <a:off x="2256" y="2160"/>
              <a:ext cx="0" cy="480"/>
            </a:xfrm>
            <a:prstGeom prst="line">
              <a:avLst/>
            </a:prstGeom>
            <a:noFill/>
            <a:ln w="571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5" name="Text Box 37"/>
            <p:cNvSpPr txBox="1">
              <a:spLocks noChangeArrowheads="1"/>
            </p:cNvSpPr>
            <p:nvPr/>
          </p:nvSpPr>
          <p:spPr bwMode="auto">
            <a:xfrm>
              <a:off x="1824" y="2736"/>
              <a:ext cx="2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1600" i="0">
                  <a:effectLst/>
                </a:rPr>
                <a:t>Air</a:t>
              </a:r>
              <a:endParaRPr lang="en-US" sz="1600" b="0" i="0">
                <a:effectLst/>
              </a:endParaRPr>
            </a:p>
          </p:txBody>
        </p:sp>
        <p:sp>
          <p:nvSpPr>
            <p:cNvPr id="36" name="Text Box 38"/>
            <p:cNvSpPr txBox="1">
              <a:spLocks noChangeArrowheads="1"/>
            </p:cNvSpPr>
            <p:nvPr/>
          </p:nvSpPr>
          <p:spPr bwMode="auto">
            <a:xfrm>
              <a:off x="2208" y="2736"/>
              <a:ext cx="4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1600" i="0">
                  <a:effectLst/>
                </a:rPr>
                <a:t>Water</a:t>
              </a:r>
            </a:p>
          </p:txBody>
        </p:sp>
        <p:sp>
          <p:nvSpPr>
            <p:cNvPr id="37" name="Line 39"/>
            <p:cNvSpPr>
              <a:spLocks noChangeShapeType="1"/>
            </p:cNvSpPr>
            <p:nvPr/>
          </p:nvSpPr>
          <p:spPr bwMode="auto">
            <a:xfrm flipH="1" flipV="1">
              <a:off x="1968" y="2448"/>
              <a:ext cx="0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8" name="Line 40"/>
            <p:cNvSpPr>
              <a:spLocks noChangeShapeType="1"/>
            </p:cNvSpPr>
            <p:nvPr/>
          </p:nvSpPr>
          <p:spPr bwMode="auto">
            <a:xfrm flipH="1" flipV="1">
              <a:off x="2448" y="2448"/>
              <a:ext cx="0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39" name="Line 41"/>
          <p:cNvSpPr>
            <a:spLocks noChangeShapeType="1"/>
          </p:cNvSpPr>
          <p:nvPr/>
        </p:nvSpPr>
        <p:spPr bwMode="auto">
          <a:xfrm>
            <a:off x="3416300" y="3162300"/>
            <a:ext cx="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40" name="Line 24"/>
          <p:cNvSpPr>
            <a:spLocks noChangeShapeType="1"/>
          </p:cNvSpPr>
          <p:nvPr/>
        </p:nvSpPr>
        <p:spPr bwMode="auto">
          <a:xfrm>
            <a:off x="7226300" y="3162300"/>
            <a:ext cx="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089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39" grpId="0" animBg="1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</a:t>
            </a:r>
            <a:r>
              <a:rPr lang="en-GB" dirty="0" err="1"/>
              <a:t>drysuits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16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Zip entry</a:t>
            </a:r>
          </a:p>
          <a:p>
            <a:pPr lvl="1"/>
            <a:r>
              <a:rPr lang="en-GB" dirty="0" smtClean="0"/>
              <a:t>Shoulder</a:t>
            </a:r>
          </a:p>
          <a:p>
            <a:pPr lvl="1"/>
            <a:r>
              <a:rPr lang="en-GB" dirty="0" smtClean="0"/>
              <a:t>Front entry</a:t>
            </a:r>
          </a:p>
          <a:p>
            <a:r>
              <a:rPr lang="en-GB" dirty="0" smtClean="0"/>
              <a:t>Seals</a:t>
            </a:r>
          </a:p>
          <a:p>
            <a:pPr lvl="1"/>
            <a:r>
              <a:rPr lang="en-GB" dirty="0" smtClean="0"/>
              <a:t>Neck and wrists</a:t>
            </a:r>
          </a:p>
          <a:p>
            <a:pPr lvl="1"/>
            <a:r>
              <a:rPr lang="en-GB" dirty="0" smtClean="0"/>
              <a:t>Neoprene</a:t>
            </a:r>
          </a:p>
          <a:p>
            <a:pPr lvl="1"/>
            <a:r>
              <a:rPr lang="en-GB" dirty="0" smtClean="0"/>
              <a:t>Latex – tapered, trim to size</a:t>
            </a:r>
          </a:p>
          <a:p>
            <a:r>
              <a:rPr lang="en-GB" dirty="0" smtClean="0"/>
              <a:t>Hoods</a:t>
            </a:r>
          </a:p>
          <a:p>
            <a:pPr lvl="1"/>
            <a:r>
              <a:rPr lang="en-GB" dirty="0" smtClean="0"/>
              <a:t>Separate</a:t>
            </a:r>
          </a:p>
          <a:p>
            <a:pPr lvl="1"/>
            <a:r>
              <a:rPr lang="en-GB" dirty="0" smtClean="0"/>
              <a:t>Integrated</a:t>
            </a:r>
          </a:p>
          <a:p>
            <a:r>
              <a:rPr lang="en-GB" dirty="0" smtClean="0"/>
              <a:t>Gloves</a:t>
            </a:r>
          </a:p>
          <a:p>
            <a:pPr lvl="1"/>
            <a:r>
              <a:rPr lang="en-GB" dirty="0" smtClean="0"/>
              <a:t>Neoprene</a:t>
            </a:r>
          </a:p>
          <a:p>
            <a:pPr lvl="1"/>
            <a:r>
              <a:rPr lang="en-GB" dirty="0" smtClean="0"/>
              <a:t>Dry gloves</a:t>
            </a:r>
          </a:p>
        </p:txBody>
      </p:sp>
      <p:pic>
        <p:nvPicPr>
          <p:cNvPr id="5" name="Picture 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08057"/>
            <a:ext cx="1479032" cy="2337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pic>
        <p:nvPicPr>
          <p:cNvPr id="7" name="Picture 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297" y="4145559"/>
            <a:ext cx="1559024" cy="1559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546" y="3692133"/>
            <a:ext cx="1962150" cy="2143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229" y="2325486"/>
            <a:ext cx="2442715" cy="32384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332" y="1453213"/>
            <a:ext cx="2393579" cy="2491498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4086165" y="2219620"/>
            <a:ext cx="4736846" cy="3194226"/>
            <a:chOff x="3938123" y="2021984"/>
            <a:chExt cx="4736846" cy="3194226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8123" y="2021984"/>
              <a:ext cx="2548372" cy="191411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92" y="3494497"/>
              <a:ext cx="2374777" cy="1721713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4433321" y="1453213"/>
            <a:ext cx="4499684" cy="3670706"/>
            <a:chOff x="4336628" y="1906119"/>
            <a:chExt cx="4499684" cy="3670706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6628" y="1906119"/>
              <a:ext cx="2539628" cy="207419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2860" y="3678175"/>
              <a:ext cx="2213452" cy="1898650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763695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10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</a:t>
            </a:r>
            <a:r>
              <a:rPr lang="en-GB" dirty="0" err="1"/>
              <a:t>drysuits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17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GB" b="1" dirty="0" smtClean="0"/>
              <a:t>Price range</a:t>
            </a:r>
          </a:p>
          <a:p>
            <a:pPr lvl="1"/>
            <a:r>
              <a:rPr lang="en-GB" dirty="0" smtClean="0"/>
              <a:t>Neoprene - £550 – £1000+</a:t>
            </a:r>
          </a:p>
          <a:p>
            <a:pPr lvl="1"/>
            <a:r>
              <a:rPr lang="en-GB" dirty="0" smtClean="0"/>
              <a:t>Membrane - £250 – £1000+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54697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Undergarments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18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GB" sz="2200" b="1" dirty="0" smtClean="0"/>
              <a:t>Woolly bears</a:t>
            </a:r>
          </a:p>
          <a:p>
            <a:pPr lvl="1"/>
            <a:r>
              <a:rPr lang="en-GB" sz="2200" dirty="0" smtClean="0"/>
              <a:t>Warm, bulky, quick-drying,</a:t>
            </a:r>
          </a:p>
          <a:p>
            <a:pPr lvl="1"/>
            <a:r>
              <a:rPr lang="en-GB" sz="2200" dirty="0" smtClean="0"/>
              <a:t>Loose-fitting</a:t>
            </a:r>
          </a:p>
          <a:p>
            <a:pPr lvl="1"/>
            <a:r>
              <a:rPr lang="en-GB" sz="2200" dirty="0" smtClean="0"/>
              <a:t>Various materials</a:t>
            </a:r>
          </a:p>
          <a:p>
            <a:r>
              <a:rPr lang="en-GB" sz="2200" b="1" dirty="0" smtClean="0"/>
              <a:t>Base layers</a:t>
            </a:r>
          </a:p>
          <a:p>
            <a:pPr lvl="1"/>
            <a:r>
              <a:rPr lang="en-GB" sz="2200" dirty="0" smtClean="0"/>
              <a:t>Warm, less bulky, quick-drying</a:t>
            </a:r>
          </a:p>
          <a:p>
            <a:pPr lvl="1"/>
            <a:r>
              <a:rPr lang="en-GB" sz="2200" dirty="0" smtClean="0"/>
              <a:t>Tighter fit</a:t>
            </a:r>
          </a:p>
          <a:p>
            <a:pPr lvl="1"/>
            <a:r>
              <a:rPr lang="en-GB" sz="2200" dirty="0" smtClean="0"/>
              <a:t>Wicks moisture to outside</a:t>
            </a:r>
          </a:p>
          <a:p>
            <a:r>
              <a:rPr lang="en-GB" sz="2200" b="1" dirty="0" smtClean="0"/>
              <a:t>Track suits</a:t>
            </a:r>
          </a:p>
          <a:p>
            <a:pPr lvl="1"/>
            <a:r>
              <a:rPr lang="en-GB" sz="2200" dirty="0" smtClean="0"/>
              <a:t>Various styles</a:t>
            </a:r>
          </a:p>
          <a:p>
            <a:pPr lvl="1"/>
            <a:r>
              <a:rPr lang="en-GB" sz="2200" dirty="0" smtClean="0"/>
              <a:t>Suitable for summer use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84225"/>
            <a:ext cx="1375112" cy="24001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"/>
          <a:stretch/>
        </p:blipFill>
        <p:spPr>
          <a:xfrm>
            <a:off x="6948264" y="2239739"/>
            <a:ext cx="1642623" cy="3096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115" y="3952362"/>
            <a:ext cx="1719149" cy="251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1013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Suit controls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19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 smtClean="0"/>
              <a:t>Inflation systems:</a:t>
            </a:r>
          </a:p>
          <a:p>
            <a:pPr lvl="1"/>
            <a:r>
              <a:rPr lang="en-GB" dirty="0" smtClean="0"/>
              <a:t>Push button control</a:t>
            </a:r>
          </a:p>
          <a:p>
            <a:pPr lvl="1"/>
            <a:r>
              <a:rPr lang="en-GB" dirty="0" smtClean="0"/>
              <a:t>Direct from first stage</a:t>
            </a:r>
          </a:p>
          <a:p>
            <a:pPr lvl="1"/>
            <a:r>
              <a:rPr lang="en-GB" dirty="0" smtClean="0"/>
              <a:t>Push / pull fitting for hose connection</a:t>
            </a:r>
          </a:p>
          <a:p>
            <a:r>
              <a:rPr lang="en-GB" b="1" dirty="0" smtClean="0"/>
              <a:t>Vent systems:</a:t>
            </a:r>
          </a:p>
          <a:p>
            <a:pPr lvl="1"/>
            <a:r>
              <a:rPr lang="en-GB" dirty="0" smtClean="0"/>
              <a:t>Cuff dump</a:t>
            </a:r>
          </a:p>
          <a:p>
            <a:pPr lvl="2"/>
            <a:r>
              <a:rPr lang="en-GB" dirty="0" smtClean="0"/>
              <a:t>positioned on arm near cuff</a:t>
            </a:r>
          </a:p>
          <a:p>
            <a:pPr lvl="2"/>
            <a:r>
              <a:rPr lang="en-GB" dirty="0"/>
              <a:t>v</a:t>
            </a:r>
            <a:r>
              <a:rPr lang="en-GB" dirty="0" smtClean="0"/>
              <a:t>ented by lifting arm</a:t>
            </a:r>
          </a:p>
          <a:p>
            <a:pPr lvl="1"/>
            <a:r>
              <a:rPr lang="en-GB" dirty="0" smtClean="0"/>
              <a:t>Automatic / adjustable dump</a:t>
            </a:r>
          </a:p>
          <a:p>
            <a:pPr lvl="2"/>
            <a:r>
              <a:rPr lang="en-GB" dirty="0"/>
              <a:t>p</a:t>
            </a:r>
            <a:r>
              <a:rPr lang="en-GB" dirty="0" smtClean="0"/>
              <a:t>ositioned on upper arm near shoulder</a:t>
            </a:r>
          </a:p>
          <a:p>
            <a:pPr lvl="2"/>
            <a:r>
              <a:rPr lang="en-GB" dirty="0"/>
              <a:t>v</a:t>
            </a:r>
            <a:r>
              <a:rPr lang="en-GB" dirty="0" smtClean="0"/>
              <a:t>enting set automatically</a:t>
            </a:r>
          </a:p>
          <a:p>
            <a:pPr lvl="2"/>
            <a:r>
              <a:rPr lang="en-GB" dirty="0"/>
              <a:t>m</a:t>
            </a:r>
            <a:r>
              <a:rPr lang="en-GB" dirty="0" smtClean="0"/>
              <a:t>anual over-ride</a:t>
            </a:r>
          </a:p>
          <a:p>
            <a:r>
              <a:rPr lang="en-GB" dirty="0" smtClean="0"/>
              <a:t>Possible interference by BC and other kit</a:t>
            </a:r>
            <a:endParaRPr lang="en-GB" dirty="0"/>
          </a:p>
        </p:txBody>
      </p:sp>
      <p:pic>
        <p:nvPicPr>
          <p:cNvPr id="5" name="Picture 2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57"/>
          <a:stretch/>
        </p:blipFill>
        <p:spPr bwMode="auto">
          <a:xfrm>
            <a:off x="5877607" y="1785672"/>
            <a:ext cx="3094033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941503" y="2933154"/>
            <a:ext cx="2366801" cy="639862"/>
            <a:chOff x="4941503" y="2933154"/>
            <a:chExt cx="2366801" cy="639862"/>
          </a:xfrm>
        </p:grpSpPr>
        <p:sp>
          <p:nvSpPr>
            <p:cNvPr id="8" name="TextBox 7"/>
            <p:cNvSpPr txBox="1"/>
            <p:nvPr/>
          </p:nvSpPr>
          <p:spPr>
            <a:xfrm>
              <a:off x="4941503" y="2933154"/>
              <a:ext cx="936104" cy="369332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I</a:t>
              </a:r>
              <a:r>
                <a:rPr lang="en-GB" dirty="0" smtClean="0">
                  <a:solidFill>
                    <a:srgbClr val="FF0000"/>
                  </a:solidFill>
                </a:rPr>
                <a:t>nflator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5877607" y="3238210"/>
              <a:ext cx="1430697" cy="334806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8084338" y="2101737"/>
            <a:ext cx="723275" cy="1368152"/>
            <a:chOff x="8084338" y="2101737"/>
            <a:chExt cx="723275" cy="1368152"/>
          </a:xfrm>
        </p:grpSpPr>
        <p:sp>
          <p:nvSpPr>
            <p:cNvPr id="11" name="TextBox 10"/>
            <p:cNvSpPr txBox="1"/>
            <p:nvPr/>
          </p:nvSpPr>
          <p:spPr>
            <a:xfrm>
              <a:off x="8084338" y="2101737"/>
              <a:ext cx="7232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A</a:t>
              </a:r>
              <a:r>
                <a:rPr lang="en-GB" dirty="0" smtClean="0">
                  <a:solidFill>
                    <a:srgbClr val="FF0000"/>
                  </a:solidFill>
                </a:rPr>
                <a:t>uto </a:t>
              </a:r>
            </a:p>
            <a:p>
              <a:r>
                <a:rPr lang="en-GB" dirty="0" smtClean="0">
                  <a:solidFill>
                    <a:srgbClr val="FF0000"/>
                  </a:solidFill>
                </a:rPr>
                <a:t>vent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8417602" y="2765751"/>
              <a:ext cx="0" cy="704138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455" y="1813251"/>
            <a:ext cx="952500" cy="952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452" y="4653136"/>
            <a:ext cx="1224136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013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3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of BC with </a:t>
            </a:r>
            <a:r>
              <a:rPr lang="en-GB" dirty="0" err="1"/>
              <a:t>drysuits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20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966788" y="1600200"/>
            <a:ext cx="5987008" cy="4525963"/>
          </a:xfrm>
        </p:spPr>
        <p:txBody>
          <a:bodyPr>
            <a:noAutofit/>
          </a:bodyPr>
          <a:lstStyle/>
          <a:p>
            <a:r>
              <a:rPr lang="en-GB" sz="1200" dirty="0" err="1" smtClean="0"/>
              <a:t>Drysuit</a:t>
            </a:r>
            <a:r>
              <a:rPr lang="en-GB" sz="1200" dirty="0" smtClean="0"/>
              <a:t> is NOT a lifejacket</a:t>
            </a:r>
          </a:p>
          <a:p>
            <a:r>
              <a:rPr lang="en-GB" sz="1200" dirty="0" smtClean="0"/>
              <a:t>BC must be worn to provide:</a:t>
            </a:r>
          </a:p>
          <a:p>
            <a:pPr lvl="1"/>
            <a:r>
              <a:rPr lang="en-GB" sz="1200" dirty="0" smtClean="0"/>
              <a:t>Emergency face-up buoyancy on surface</a:t>
            </a:r>
          </a:p>
          <a:p>
            <a:pPr lvl="1"/>
            <a:r>
              <a:rPr lang="en-GB" sz="1200" dirty="0" smtClean="0"/>
              <a:t>Assists in escaping inversion</a:t>
            </a:r>
          </a:p>
          <a:p>
            <a:pPr lvl="1"/>
            <a:r>
              <a:rPr lang="en-GB" sz="1200" dirty="0" smtClean="0"/>
              <a:t>Independent source of emergency buoyancy (CBL)</a:t>
            </a:r>
          </a:p>
          <a:p>
            <a:pPr lvl="1"/>
            <a:r>
              <a:rPr lang="en-GB" sz="1200" dirty="0" smtClean="0"/>
              <a:t>Emergency buoyancy for free ascents</a:t>
            </a:r>
          </a:p>
          <a:p>
            <a:pPr lvl="1"/>
            <a:r>
              <a:rPr lang="en-GB" sz="1200" dirty="0" smtClean="0"/>
              <a:t>Passive, fully kitted diver likely to float face-up but</a:t>
            </a:r>
          </a:p>
          <a:p>
            <a:pPr lvl="2"/>
            <a:r>
              <a:rPr lang="en-GB" sz="1100" dirty="0" smtClean="0"/>
              <a:t>Face submerged and awash</a:t>
            </a:r>
          </a:p>
          <a:p>
            <a:r>
              <a:rPr lang="en-GB" sz="1200" dirty="0" err="1" smtClean="0"/>
              <a:t>Drysuit</a:t>
            </a:r>
            <a:r>
              <a:rPr lang="en-GB" sz="1200" dirty="0" smtClean="0"/>
              <a:t> also independent source of buoyancy</a:t>
            </a:r>
          </a:p>
          <a:p>
            <a:r>
              <a:rPr lang="en-GB" sz="1200" dirty="0" smtClean="0"/>
              <a:t>Neoprene suits lose buoyancy with depth</a:t>
            </a:r>
          </a:p>
          <a:p>
            <a:r>
              <a:rPr lang="en-GB" sz="1200" dirty="0" smtClean="0"/>
              <a:t>Membrane suits have no neutral buoyancy</a:t>
            </a:r>
          </a:p>
          <a:p>
            <a:r>
              <a:rPr lang="en-GB" sz="1200" dirty="0" smtClean="0"/>
              <a:t>If </a:t>
            </a:r>
            <a:r>
              <a:rPr lang="en-GB" sz="1200" dirty="0" err="1" smtClean="0"/>
              <a:t>drysuit</a:t>
            </a:r>
            <a:r>
              <a:rPr lang="en-GB" sz="1200" dirty="0" smtClean="0"/>
              <a:t> holed, will lose air and buoyancy.  </a:t>
            </a:r>
          </a:p>
          <a:p>
            <a:r>
              <a:rPr lang="en-GB" sz="1200" dirty="0" smtClean="0"/>
              <a:t>Regained by:</a:t>
            </a:r>
          </a:p>
          <a:p>
            <a:pPr lvl="1"/>
            <a:r>
              <a:rPr lang="en-GB" sz="1200" dirty="0" smtClean="0"/>
              <a:t>Inflating BC</a:t>
            </a:r>
          </a:p>
          <a:p>
            <a:pPr lvl="1"/>
            <a:r>
              <a:rPr lang="en-GB" sz="1200" dirty="0" smtClean="0"/>
              <a:t>Dumping </a:t>
            </a:r>
            <a:r>
              <a:rPr lang="en-GB" sz="1200" dirty="0" err="1" smtClean="0"/>
              <a:t>weightbelt</a:t>
            </a:r>
            <a:endParaRPr lang="en-GB" sz="1200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32856"/>
            <a:ext cx="28956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29593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of BC with </a:t>
            </a:r>
            <a:r>
              <a:rPr lang="en-GB" dirty="0" err="1"/>
              <a:t>drysuits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21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Escape from inversion at surface</a:t>
            </a:r>
          </a:p>
          <a:p>
            <a:r>
              <a:rPr lang="en-GB" dirty="0" smtClean="0"/>
              <a:t>If air migrates to feet:</a:t>
            </a:r>
          </a:p>
          <a:p>
            <a:pPr lvl="1"/>
            <a:r>
              <a:rPr lang="en-GB" dirty="0"/>
              <a:t>I</a:t>
            </a:r>
            <a:r>
              <a:rPr lang="en-GB" dirty="0" smtClean="0"/>
              <a:t>nflate BC to level off and get vertical again</a:t>
            </a:r>
          </a:p>
          <a:p>
            <a:pPr lvl="1"/>
            <a:r>
              <a:rPr lang="en-GB" dirty="0"/>
              <a:t>B</a:t>
            </a:r>
            <a:r>
              <a:rPr lang="en-GB" dirty="0" smtClean="0"/>
              <a:t>uddy could assist</a:t>
            </a:r>
          </a:p>
          <a:p>
            <a:r>
              <a:rPr lang="en-GB" dirty="0" smtClean="0"/>
              <a:t>Inversion not usually a problem if suit correct fit for wearer</a:t>
            </a:r>
          </a:p>
          <a:p>
            <a:r>
              <a:rPr lang="en-GB" dirty="0" smtClean="0"/>
              <a:t>If inversion does occur it implies:</a:t>
            </a:r>
          </a:p>
          <a:p>
            <a:pPr lvl="1"/>
            <a:r>
              <a:rPr lang="en-GB" dirty="0"/>
              <a:t>T</a:t>
            </a:r>
            <a:r>
              <a:rPr lang="en-GB" dirty="0" smtClean="0"/>
              <a:t>oo much air in suit</a:t>
            </a:r>
          </a:p>
          <a:p>
            <a:pPr lvl="1"/>
            <a:r>
              <a:rPr lang="en-GB" dirty="0"/>
              <a:t>H</a:t>
            </a:r>
            <a:r>
              <a:rPr lang="en-GB" dirty="0" smtClean="0"/>
              <a:t>eavy equipment worn too high (cylinders)</a:t>
            </a:r>
          </a:p>
          <a:p>
            <a:r>
              <a:rPr lang="en-GB" dirty="0" smtClean="0"/>
              <a:t>Correct buoyancy important for diver stability and comfort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95051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Selection, care and maintenance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22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743803" y="1600200"/>
            <a:ext cx="8229600" cy="4525963"/>
          </a:xfrm>
        </p:spPr>
        <p:txBody>
          <a:bodyPr>
            <a:noAutofit/>
          </a:bodyPr>
          <a:lstStyle/>
          <a:p>
            <a:r>
              <a:rPr lang="en-GB" sz="1600" b="1" dirty="0" smtClean="0"/>
              <a:t>Which suit is for you?</a:t>
            </a:r>
          </a:p>
          <a:p>
            <a:pPr lvl="1"/>
            <a:r>
              <a:rPr lang="en-GB" sz="1600" dirty="0" smtClean="0"/>
              <a:t>Big bodies need less insulation than smaller ones</a:t>
            </a:r>
          </a:p>
          <a:p>
            <a:r>
              <a:rPr lang="en-GB" sz="1600" b="1" dirty="0" smtClean="0"/>
              <a:t>Neoprene </a:t>
            </a:r>
            <a:r>
              <a:rPr lang="en-GB" sz="1600" b="1" dirty="0" err="1" smtClean="0"/>
              <a:t>drysuits</a:t>
            </a:r>
            <a:r>
              <a:rPr lang="en-GB" sz="1600" b="1" dirty="0" smtClean="0"/>
              <a:t>:</a:t>
            </a:r>
          </a:p>
          <a:p>
            <a:pPr lvl="1"/>
            <a:r>
              <a:rPr lang="en-GB" sz="1600" dirty="0" smtClean="0"/>
              <a:t>Thinner / fewer undergarments</a:t>
            </a:r>
          </a:p>
          <a:p>
            <a:pPr lvl="1"/>
            <a:r>
              <a:rPr lang="en-GB" sz="1600" dirty="0" smtClean="0"/>
              <a:t>Warmer if flooded</a:t>
            </a:r>
          </a:p>
          <a:p>
            <a:pPr lvl="1"/>
            <a:r>
              <a:rPr lang="en-GB" sz="1600" dirty="0" smtClean="0"/>
              <a:t>Retains some buoyancy when flooded</a:t>
            </a:r>
          </a:p>
          <a:p>
            <a:pPr lvl="1"/>
            <a:r>
              <a:rPr lang="en-GB" sz="1600" dirty="0" smtClean="0"/>
              <a:t>Could have reduced flexibility</a:t>
            </a:r>
          </a:p>
          <a:p>
            <a:pPr lvl="1"/>
            <a:r>
              <a:rPr lang="en-GB" sz="1600" dirty="0" smtClean="0"/>
              <a:t>Colour usually black!</a:t>
            </a:r>
          </a:p>
          <a:p>
            <a:r>
              <a:rPr lang="en-GB" sz="1600" b="1" dirty="0" smtClean="0"/>
              <a:t>Membrane </a:t>
            </a:r>
            <a:r>
              <a:rPr lang="en-GB" sz="1600" b="1" dirty="0" err="1" smtClean="0"/>
              <a:t>drysuits</a:t>
            </a:r>
            <a:endParaRPr lang="en-GB" sz="1600" b="1" dirty="0" smtClean="0"/>
          </a:p>
          <a:p>
            <a:pPr lvl="1"/>
            <a:r>
              <a:rPr lang="en-GB" sz="1600" dirty="0" smtClean="0"/>
              <a:t>Thicker / more undergarments required</a:t>
            </a:r>
          </a:p>
          <a:p>
            <a:pPr lvl="1"/>
            <a:r>
              <a:rPr lang="en-GB" sz="1600" dirty="0" smtClean="0"/>
              <a:t>No insulation if flooded</a:t>
            </a:r>
          </a:p>
          <a:p>
            <a:pPr lvl="1"/>
            <a:r>
              <a:rPr lang="en-GB" sz="1600" dirty="0" smtClean="0"/>
              <a:t>No buoyancy when flooded</a:t>
            </a:r>
          </a:p>
          <a:p>
            <a:pPr lvl="1"/>
            <a:r>
              <a:rPr lang="en-GB" sz="1600" dirty="0" smtClean="0"/>
              <a:t>More flexible movement</a:t>
            </a:r>
          </a:p>
          <a:p>
            <a:pPr lvl="1"/>
            <a:r>
              <a:rPr lang="en-GB" sz="1600" dirty="0" smtClean="0"/>
              <a:t>Wide selection of colours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259807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Selection, care and maintenance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23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 smtClean="0"/>
              <a:t>Care and maintenance</a:t>
            </a:r>
          </a:p>
          <a:p>
            <a:pPr lvl="1"/>
            <a:r>
              <a:rPr lang="en-GB" dirty="0"/>
              <a:t>R</a:t>
            </a:r>
            <a:r>
              <a:rPr lang="en-GB" dirty="0" smtClean="0"/>
              <a:t>inse in fresh water</a:t>
            </a:r>
          </a:p>
          <a:p>
            <a:pPr lvl="1"/>
            <a:r>
              <a:rPr lang="en-GB" dirty="0"/>
              <a:t>A</a:t>
            </a:r>
            <a:r>
              <a:rPr lang="en-GB" dirty="0" smtClean="0"/>
              <a:t>llow to dry naturally</a:t>
            </a:r>
          </a:p>
          <a:p>
            <a:pPr lvl="1"/>
            <a:r>
              <a:rPr lang="en-GB" dirty="0"/>
              <a:t>A</a:t>
            </a:r>
            <a:r>
              <a:rPr lang="en-GB" dirty="0" smtClean="0"/>
              <a:t>void direct sunlight / excessive heat</a:t>
            </a:r>
          </a:p>
          <a:p>
            <a:pPr lvl="1"/>
            <a:r>
              <a:rPr lang="en-GB" dirty="0"/>
              <a:t>C</a:t>
            </a:r>
            <a:r>
              <a:rPr lang="en-GB" dirty="0" smtClean="0"/>
              <a:t>heck and clean zip</a:t>
            </a:r>
          </a:p>
          <a:p>
            <a:pPr lvl="1"/>
            <a:r>
              <a:rPr lang="en-GB" dirty="0"/>
              <a:t>L</a:t>
            </a:r>
            <a:r>
              <a:rPr lang="en-GB" dirty="0" smtClean="0"/>
              <a:t>ubricate with beeswax</a:t>
            </a:r>
          </a:p>
          <a:p>
            <a:pPr lvl="1"/>
            <a:r>
              <a:rPr lang="en-GB" dirty="0"/>
              <a:t>T</a:t>
            </a:r>
            <a:r>
              <a:rPr lang="en-GB" dirty="0" smtClean="0"/>
              <a:t>alc all seals b</a:t>
            </a:r>
            <a:r>
              <a:rPr lang="en-GB" dirty="0"/>
              <a:t>efore </a:t>
            </a:r>
            <a:r>
              <a:rPr lang="en-GB" dirty="0" smtClean="0"/>
              <a:t>storing</a:t>
            </a:r>
          </a:p>
          <a:p>
            <a:r>
              <a:rPr lang="en-GB" b="1" dirty="0" smtClean="0"/>
              <a:t>Store by:</a:t>
            </a:r>
          </a:p>
          <a:p>
            <a:pPr lvl="1"/>
            <a:r>
              <a:rPr lang="en-GB" dirty="0"/>
              <a:t>H</a:t>
            </a:r>
            <a:r>
              <a:rPr lang="en-GB" dirty="0" smtClean="0"/>
              <a:t>anging from neck on suitable hanger</a:t>
            </a:r>
          </a:p>
          <a:p>
            <a:pPr lvl="1"/>
            <a:r>
              <a:rPr lang="en-GB" dirty="0"/>
              <a:t>H</a:t>
            </a:r>
            <a:r>
              <a:rPr lang="en-GB" dirty="0" smtClean="0"/>
              <a:t>anging by boots on designed hanger</a:t>
            </a:r>
          </a:p>
          <a:p>
            <a:pPr lvl="1"/>
            <a:r>
              <a:rPr lang="en-GB" dirty="0"/>
              <a:t>L</a:t>
            </a:r>
            <a:r>
              <a:rPr lang="en-GB" dirty="0" smtClean="0"/>
              <a:t>oosely roll</a:t>
            </a:r>
            <a:endParaRPr lang="en-GB" dirty="0"/>
          </a:p>
          <a:p>
            <a:pPr lvl="1"/>
            <a:endParaRPr lang="en-GB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573016"/>
            <a:ext cx="2266950" cy="2019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" t="9733" r="4667" b="9733"/>
          <a:stretch/>
        </p:blipFill>
        <p:spPr>
          <a:xfrm>
            <a:off x="5940152" y="1631062"/>
            <a:ext cx="1943100" cy="17259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666" y="4573498"/>
            <a:ext cx="274320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80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24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SzPct val="120000"/>
              <a:buFont typeface="Arial" pitchFamily="34" charset="0"/>
              <a:buChar char="•"/>
              <a:defRPr sz="3200" kern="1200">
                <a:solidFill>
                  <a:srgbClr val="331DD9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331DD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1DD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331DD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331DD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2000" lvl="1" indent="-252000" defTabSz="4572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of physics</a:t>
            </a:r>
          </a:p>
          <a:p>
            <a:pPr marL="252000" lvl="1" indent="-252000" defTabSz="4572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</a:t>
            </a:r>
            <a:r>
              <a:rPr lang="en-GB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drysuits</a:t>
            </a:r>
            <a:endParaRPr lang="en-GB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lvl="1" indent="-252000" defTabSz="4572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Undergarments</a:t>
            </a:r>
          </a:p>
          <a:p>
            <a:pPr marL="252000" lvl="1" indent="-252000" defTabSz="4572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Suit controls</a:t>
            </a:r>
          </a:p>
          <a:p>
            <a:pPr marL="252000" lvl="1" indent="-252000" defTabSz="4572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Buoyancy Compensator with </a:t>
            </a:r>
            <a:r>
              <a:rPr lang="en-GB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drysuit</a:t>
            </a: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for:</a:t>
            </a:r>
          </a:p>
          <a:p>
            <a:pPr marL="685800" lvl="2" indent="-285750" defTabSz="4572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buoyancy</a:t>
            </a:r>
          </a:p>
          <a:p>
            <a:pPr marL="685800" lvl="2" indent="-285750" defTabSz="4572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Escape from depth</a:t>
            </a:r>
          </a:p>
          <a:p>
            <a:pPr marL="685800" lvl="2" indent="-285750" defTabSz="4572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Escape from inversion</a:t>
            </a:r>
          </a:p>
          <a:p>
            <a:pPr marL="685800" lvl="2" indent="-285750" defTabSz="4572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breathing</a:t>
            </a:r>
          </a:p>
          <a:p>
            <a:pPr marL="252000" lvl="1" indent="-252000" defTabSz="4572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Selection, care and maintenance</a:t>
            </a:r>
          </a:p>
        </p:txBody>
      </p:sp>
    </p:spTree>
    <p:extLst>
      <p:ext uri="{BB962C8B-B14F-4D97-AF65-F5344CB8AC3E}">
        <p14:creationId xmlns:p14="http://schemas.microsoft.com/office/powerpoint/2010/main" val="29824041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End of lesson test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25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10000"/>
              </a:lnSpc>
            </a:pPr>
            <a:r>
              <a:rPr lang="en-GB" sz="2200" dirty="0"/>
              <a:t>What are the two types of </a:t>
            </a:r>
            <a:r>
              <a:rPr lang="en-GB" sz="2200" dirty="0" err="1"/>
              <a:t>drysuit</a:t>
            </a:r>
            <a:r>
              <a:rPr lang="en-GB" sz="2200" dirty="0"/>
              <a:t>?</a:t>
            </a:r>
          </a:p>
          <a:p>
            <a:pPr lvl="1">
              <a:lnSpc>
                <a:spcPct val="110000"/>
              </a:lnSpc>
            </a:pPr>
            <a:r>
              <a:rPr lang="en-GB" sz="2200" dirty="0"/>
              <a:t>What is ‘suit squeeze’?</a:t>
            </a:r>
          </a:p>
          <a:p>
            <a:pPr lvl="1">
              <a:lnSpc>
                <a:spcPct val="110000"/>
              </a:lnSpc>
            </a:pPr>
            <a:r>
              <a:rPr lang="en-GB" sz="2200" dirty="0"/>
              <a:t>What are the characteristics of a neoprene suit?</a:t>
            </a:r>
          </a:p>
          <a:p>
            <a:pPr lvl="1">
              <a:lnSpc>
                <a:spcPct val="110000"/>
              </a:lnSpc>
            </a:pPr>
            <a:r>
              <a:rPr lang="en-GB" sz="2200" dirty="0"/>
              <a:t>What are the characteristics of a membrane suit?</a:t>
            </a:r>
          </a:p>
          <a:p>
            <a:pPr lvl="1">
              <a:lnSpc>
                <a:spcPct val="110000"/>
              </a:lnSpc>
            </a:pPr>
            <a:r>
              <a:rPr lang="en-GB" sz="2200" dirty="0"/>
              <a:t>Name two types of undergarment that can be worn</a:t>
            </a:r>
          </a:p>
          <a:p>
            <a:pPr lvl="1">
              <a:lnSpc>
                <a:spcPct val="110000"/>
              </a:lnSpc>
            </a:pPr>
            <a:r>
              <a:rPr lang="en-GB" sz="2200" dirty="0"/>
              <a:t>Name the two controls found on a </a:t>
            </a:r>
            <a:r>
              <a:rPr lang="en-GB" sz="2200" dirty="0" err="1"/>
              <a:t>drysuit</a:t>
            </a:r>
            <a:endParaRPr lang="en-GB" sz="2200" dirty="0"/>
          </a:p>
          <a:p>
            <a:pPr lvl="1">
              <a:lnSpc>
                <a:spcPct val="110000"/>
              </a:lnSpc>
            </a:pPr>
            <a:r>
              <a:rPr lang="en-GB" sz="2200" dirty="0"/>
              <a:t>Is a </a:t>
            </a:r>
            <a:r>
              <a:rPr lang="en-GB" sz="2200" dirty="0" err="1"/>
              <a:t>drysuit</a:t>
            </a:r>
            <a:r>
              <a:rPr lang="en-GB" sz="2200" dirty="0"/>
              <a:t> suitable as a lifejacket?</a:t>
            </a:r>
          </a:p>
          <a:p>
            <a:pPr lvl="1">
              <a:lnSpc>
                <a:spcPct val="110000"/>
              </a:lnSpc>
            </a:pPr>
            <a:r>
              <a:rPr lang="en-GB" sz="2200" dirty="0"/>
              <a:t>Can a </a:t>
            </a:r>
            <a:r>
              <a:rPr lang="en-GB" sz="2200" dirty="0" err="1"/>
              <a:t>drysuit</a:t>
            </a:r>
            <a:r>
              <a:rPr lang="en-GB" sz="2200" dirty="0"/>
              <a:t> be used as a source of buoyancy in an emergency?</a:t>
            </a:r>
          </a:p>
          <a:p>
            <a:pPr lvl="1">
              <a:lnSpc>
                <a:spcPct val="110000"/>
              </a:lnSpc>
            </a:pPr>
            <a:r>
              <a:rPr lang="en-GB" sz="2200" dirty="0"/>
              <a:t>What is ‘air migration’?</a:t>
            </a:r>
          </a:p>
          <a:p>
            <a:pPr lvl="1">
              <a:lnSpc>
                <a:spcPct val="110000"/>
              </a:lnSpc>
            </a:pPr>
            <a:r>
              <a:rPr lang="en-GB" sz="2200" dirty="0"/>
              <a:t>What maintenance should be used on a </a:t>
            </a:r>
            <a:r>
              <a:rPr lang="en-GB" sz="2200" dirty="0" err="1"/>
              <a:t>drysuit</a:t>
            </a:r>
            <a:r>
              <a:rPr lang="en-GB" sz="2200" dirty="0"/>
              <a:t>?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43862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0654" y="0"/>
            <a:ext cx="13089382" cy="6858000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8913" y="2551490"/>
            <a:ext cx="2449289" cy="2618666"/>
          </a:xfrm>
        </p:spPr>
        <p:txBody>
          <a:bodyPr/>
          <a:lstStyle/>
          <a:p>
            <a:r>
              <a:rPr lang="en-US" dirty="0" err="1" smtClean="0"/>
              <a:t>Drysuit</a:t>
            </a:r>
            <a:r>
              <a:rPr lang="en-US" dirty="0" smtClean="0"/>
              <a:t> Course</a:t>
            </a:r>
          </a:p>
          <a:p>
            <a:r>
              <a:rPr lang="en-US" dirty="0" err="1" smtClean="0"/>
              <a:t>Drysuit</a:t>
            </a:r>
            <a:r>
              <a:rPr lang="en-US" dirty="0" smtClean="0"/>
              <a:t> Diving Techniques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2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Section 2: Drysuit Diving Techniques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27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1"/>
            <a:r>
              <a:rPr lang="en-GB" dirty="0"/>
              <a:t>Introduction: lesson objectives</a:t>
            </a:r>
          </a:p>
          <a:p>
            <a:pPr lvl="1"/>
            <a:r>
              <a:rPr lang="en-GB" dirty="0" err="1"/>
              <a:t>Drysuit</a:t>
            </a:r>
            <a:r>
              <a:rPr lang="en-GB" dirty="0"/>
              <a:t> preparation and dressing</a:t>
            </a:r>
          </a:p>
          <a:p>
            <a:pPr lvl="1"/>
            <a:r>
              <a:rPr lang="en-GB" dirty="0"/>
              <a:t>Correct weighting and buoyancy checks</a:t>
            </a:r>
          </a:p>
          <a:p>
            <a:pPr lvl="1"/>
            <a:r>
              <a:rPr lang="en-GB" dirty="0" err="1"/>
              <a:t>Drysuit</a:t>
            </a:r>
            <a:r>
              <a:rPr lang="en-GB" dirty="0"/>
              <a:t> diving in safety</a:t>
            </a:r>
          </a:p>
          <a:p>
            <a:pPr lvl="1"/>
            <a:r>
              <a:rPr lang="en-GB" dirty="0"/>
              <a:t>Emergency actions</a:t>
            </a:r>
          </a:p>
          <a:p>
            <a:pPr lvl="2"/>
            <a:r>
              <a:rPr lang="en-GB" dirty="0" smtClean="0"/>
              <a:t>‘Blow-up</a:t>
            </a:r>
            <a:r>
              <a:rPr lang="en-GB" dirty="0"/>
              <a:t>’</a:t>
            </a:r>
          </a:p>
          <a:p>
            <a:pPr lvl="2"/>
            <a:r>
              <a:rPr lang="en-GB" dirty="0"/>
              <a:t>I</a:t>
            </a:r>
            <a:r>
              <a:rPr lang="en-GB" dirty="0" smtClean="0"/>
              <a:t>nversion</a:t>
            </a:r>
            <a:endParaRPr lang="en-GB" dirty="0"/>
          </a:p>
          <a:p>
            <a:pPr lvl="2"/>
            <a:r>
              <a:rPr lang="en-GB" dirty="0"/>
              <a:t>F</a:t>
            </a:r>
            <a:r>
              <a:rPr lang="en-GB" dirty="0" smtClean="0"/>
              <a:t>looding</a:t>
            </a:r>
            <a:endParaRPr lang="en-GB" dirty="0"/>
          </a:p>
          <a:p>
            <a:pPr lvl="1"/>
            <a:r>
              <a:rPr lang="en-GB" dirty="0" err="1"/>
              <a:t>Drysuit</a:t>
            </a:r>
            <a:r>
              <a:rPr lang="en-GB" dirty="0"/>
              <a:t> diver rescue</a:t>
            </a:r>
          </a:p>
          <a:p>
            <a:pPr lvl="1"/>
            <a:r>
              <a:rPr lang="en-GB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6603160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Introduction: Lesson objectives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28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At the end of this lesson students will be able to:</a:t>
            </a:r>
          </a:p>
          <a:p>
            <a:pPr lvl="1"/>
            <a:r>
              <a:rPr lang="en-GB" dirty="0"/>
              <a:t>Correctly prepare and dress in a </a:t>
            </a:r>
            <a:r>
              <a:rPr lang="en-GB" dirty="0" err="1"/>
              <a:t>drysuit</a:t>
            </a:r>
            <a:endParaRPr lang="en-GB" dirty="0"/>
          </a:p>
          <a:p>
            <a:pPr lvl="1"/>
            <a:r>
              <a:rPr lang="en-GB" dirty="0"/>
              <a:t>Explain how to dive safely in a </a:t>
            </a:r>
            <a:r>
              <a:rPr lang="en-GB" dirty="0" err="1"/>
              <a:t>drysuit</a:t>
            </a:r>
            <a:endParaRPr lang="en-GB" dirty="0"/>
          </a:p>
          <a:p>
            <a:pPr lvl="1"/>
            <a:r>
              <a:rPr lang="en-GB" dirty="0"/>
              <a:t>Explain actions to be taken in the case of an emergency</a:t>
            </a:r>
          </a:p>
          <a:p>
            <a:pPr lvl="1"/>
            <a:r>
              <a:rPr lang="en-GB" dirty="0"/>
              <a:t>Explain the </a:t>
            </a:r>
            <a:r>
              <a:rPr lang="en-GB" dirty="0" smtClean="0"/>
              <a:t>action to </a:t>
            </a:r>
            <a:r>
              <a:rPr lang="en-GB" dirty="0"/>
              <a:t>take in </a:t>
            </a:r>
            <a:r>
              <a:rPr lang="en-GB" dirty="0" smtClean="0"/>
              <a:t>rescuing </a:t>
            </a:r>
            <a:r>
              <a:rPr lang="en-GB" dirty="0"/>
              <a:t>a drysuit diver</a:t>
            </a:r>
          </a:p>
        </p:txBody>
      </p:sp>
    </p:spTree>
    <p:extLst>
      <p:ext uri="{BB962C8B-B14F-4D97-AF65-F5344CB8AC3E}">
        <p14:creationId xmlns:p14="http://schemas.microsoft.com/office/powerpoint/2010/main" val="3129258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Preparation and dressing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29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675564" y="1600200"/>
            <a:ext cx="8229600" cy="4525963"/>
          </a:xfrm>
        </p:spPr>
        <p:txBody>
          <a:bodyPr>
            <a:noAutofit/>
          </a:bodyPr>
          <a:lstStyle/>
          <a:p>
            <a:r>
              <a:rPr lang="en-GB" sz="1600" dirty="0" smtClean="0"/>
              <a:t>Check suit as it is unpacked:</a:t>
            </a:r>
          </a:p>
          <a:p>
            <a:pPr lvl="1"/>
            <a:r>
              <a:rPr lang="en-GB" sz="1600" dirty="0" smtClean="0"/>
              <a:t>Check seals not perished</a:t>
            </a:r>
          </a:p>
          <a:p>
            <a:pPr lvl="1"/>
            <a:r>
              <a:rPr lang="en-GB" sz="1600" dirty="0" smtClean="0"/>
              <a:t>Check for potential damage</a:t>
            </a:r>
          </a:p>
          <a:p>
            <a:pPr lvl="1"/>
            <a:r>
              <a:rPr lang="en-GB" sz="1600" dirty="0" smtClean="0"/>
              <a:t>Talc / lubricate seals</a:t>
            </a:r>
          </a:p>
          <a:p>
            <a:pPr lvl="1"/>
            <a:r>
              <a:rPr lang="en-GB" sz="1600" dirty="0" smtClean="0"/>
              <a:t>Lubricate zip</a:t>
            </a:r>
          </a:p>
          <a:p>
            <a:r>
              <a:rPr lang="en-GB" sz="1600" dirty="0" smtClean="0"/>
              <a:t>Dress in </a:t>
            </a:r>
            <a:r>
              <a:rPr lang="en-GB" sz="1600" dirty="0" err="1" smtClean="0"/>
              <a:t>drysuit</a:t>
            </a:r>
            <a:r>
              <a:rPr lang="en-GB" sz="1600" dirty="0" smtClean="0"/>
              <a:t> undergarments</a:t>
            </a:r>
          </a:p>
          <a:p>
            <a:r>
              <a:rPr lang="en-GB" sz="1600" dirty="0" smtClean="0"/>
              <a:t>Put on suit</a:t>
            </a:r>
          </a:p>
          <a:p>
            <a:pPr lvl="1"/>
            <a:r>
              <a:rPr lang="en-GB" sz="1600" dirty="0" smtClean="0"/>
              <a:t>Invert top for easy access</a:t>
            </a:r>
          </a:p>
          <a:p>
            <a:pPr lvl="1"/>
            <a:r>
              <a:rPr lang="en-GB" sz="1600" dirty="0" smtClean="0"/>
              <a:t>Feet first </a:t>
            </a:r>
          </a:p>
          <a:p>
            <a:pPr lvl="1"/>
            <a:r>
              <a:rPr lang="en-GB" sz="1600" dirty="0" smtClean="0"/>
              <a:t>Arms eased through seals</a:t>
            </a:r>
          </a:p>
          <a:p>
            <a:pPr lvl="1"/>
            <a:r>
              <a:rPr lang="en-GB" sz="1600" dirty="0" smtClean="0"/>
              <a:t>Head eased through neck seal</a:t>
            </a:r>
          </a:p>
          <a:p>
            <a:pPr lvl="1"/>
            <a:r>
              <a:rPr lang="en-GB" sz="1600" dirty="0" smtClean="0"/>
              <a:t>Set neck seal flat and check wrists</a:t>
            </a:r>
          </a:p>
          <a:p>
            <a:pPr lvl="1"/>
            <a:r>
              <a:rPr lang="en-GB" sz="1600" dirty="0" smtClean="0"/>
              <a:t>Close zip, with assistance if required</a:t>
            </a:r>
          </a:p>
          <a:p>
            <a:pPr lvl="1"/>
            <a:r>
              <a:rPr lang="en-GB" sz="1600" dirty="0" smtClean="0"/>
              <a:t>Squat to squeeze air out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556792"/>
            <a:ext cx="2143125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93" r="8500" b="88"/>
          <a:stretch/>
        </p:blipFill>
        <p:spPr>
          <a:xfrm>
            <a:off x="5663560" y="1700808"/>
            <a:ext cx="1977390" cy="4286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116" y="3344427"/>
            <a:ext cx="1151880" cy="13212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384" y="4005064"/>
            <a:ext cx="1283373" cy="8681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261" y="4327158"/>
            <a:ext cx="1171007" cy="8693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169798"/>
            <a:ext cx="1162853" cy="7920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058" y="5301208"/>
            <a:ext cx="1206134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3794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Preparation and dressing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30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GB" dirty="0" smtClean="0"/>
              <a:t>Practical session covering previous sequence</a:t>
            </a:r>
          </a:p>
          <a:p>
            <a:pPr lvl="1"/>
            <a:r>
              <a:rPr lang="en-GB" dirty="0" smtClean="0"/>
              <a:t>Preparing suit</a:t>
            </a:r>
          </a:p>
          <a:p>
            <a:pPr lvl="1"/>
            <a:r>
              <a:rPr lang="en-GB" dirty="0" smtClean="0"/>
              <a:t>Inverting suit for entry</a:t>
            </a:r>
          </a:p>
          <a:p>
            <a:pPr lvl="1"/>
            <a:r>
              <a:rPr lang="en-GB" dirty="0" smtClean="0"/>
              <a:t>Arms and head through seals</a:t>
            </a:r>
          </a:p>
          <a:p>
            <a:pPr lvl="1"/>
            <a:r>
              <a:rPr lang="en-GB" dirty="0" smtClean="0"/>
              <a:t>Checking seals are flat</a:t>
            </a:r>
          </a:p>
          <a:p>
            <a:pPr lvl="1"/>
            <a:r>
              <a:rPr lang="en-GB" dirty="0" smtClean="0"/>
              <a:t>Closing zip properly</a:t>
            </a:r>
          </a:p>
          <a:p>
            <a:pPr lvl="1"/>
            <a:r>
              <a:rPr lang="en-GB" dirty="0" smtClean="0"/>
              <a:t>Expelling air from suit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882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Correct weighting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31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59016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Initially guess the weight and set up a </a:t>
            </a:r>
            <a:r>
              <a:rPr lang="en-GB" dirty="0" err="1" smtClean="0"/>
              <a:t>weightbelt</a:t>
            </a:r>
            <a:r>
              <a:rPr lang="en-GB" dirty="0" smtClean="0"/>
              <a:t> accordingly</a:t>
            </a:r>
          </a:p>
          <a:p>
            <a:r>
              <a:rPr lang="en-GB" dirty="0" smtClean="0"/>
              <a:t>Kit up in full diving equipment</a:t>
            </a:r>
          </a:p>
          <a:p>
            <a:r>
              <a:rPr lang="en-GB" dirty="0" smtClean="0"/>
              <a:t>Enter water with spare weights within reach, submerge vertically</a:t>
            </a:r>
          </a:p>
          <a:p>
            <a:r>
              <a:rPr lang="en-GB" dirty="0" smtClean="0"/>
              <a:t>Attempt buoyancy check:</a:t>
            </a:r>
          </a:p>
          <a:p>
            <a:pPr lvl="1"/>
            <a:r>
              <a:rPr lang="en-GB" dirty="0" smtClean="0"/>
              <a:t>Breathe out</a:t>
            </a:r>
          </a:p>
          <a:p>
            <a:pPr lvl="1"/>
            <a:r>
              <a:rPr lang="en-GB" dirty="0" smtClean="0"/>
              <a:t>Sink</a:t>
            </a:r>
          </a:p>
          <a:p>
            <a:pPr lvl="1"/>
            <a:r>
              <a:rPr lang="en-GB" dirty="0" smtClean="0"/>
              <a:t>Breathe in</a:t>
            </a:r>
          </a:p>
          <a:p>
            <a:pPr lvl="1"/>
            <a:r>
              <a:rPr lang="en-GB" dirty="0" smtClean="0"/>
              <a:t>Float up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714500"/>
            <a:ext cx="2147816" cy="14984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212975"/>
            <a:ext cx="2143125" cy="2143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635895" y="4365104"/>
            <a:ext cx="2409825" cy="145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2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Correct weighting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32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pPr lvl="1"/>
            <a:r>
              <a:rPr lang="en-GB" sz="2200" dirty="0"/>
              <a:t>Adjust weight for neutral buoyancy – no air in suit</a:t>
            </a:r>
          </a:p>
          <a:p>
            <a:pPr lvl="1"/>
            <a:r>
              <a:rPr lang="en-GB" sz="2200" dirty="0"/>
              <a:t>Add weight to allow for buoyancy change due to later air consumption – about 2 kg</a:t>
            </a:r>
          </a:p>
          <a:p>
            <a:pPr lvl="1"/>
            <a:r>
              <a:rPr lang="en-GB" sz="2200" dirty="0"/>
              <a:t>Inflate suit slightly to regain neutral buoyancy</a:t>
            </a:r>
          </a:p>
          <a:p>
            <a:pPr lvl="2"/>
            <a:r>
              <a:rPr lang="en-GB" dirty="0"/>
              <a:t>A</a:t>
            </a:r>
            <a:r>
              <a:rPr lang="en-GB" dirty="0" smtClean="0"/>
              <a:t>dds </a:t>
            </a:r>
            <a:r>
              <a:rPr lang="en-GB" dirty="0"/>
              <a:t>‘comfort factor’</a:t>
            </a:r>
          </a:p>
          <a:p>
            <a:pPr lvl="2"/>
            <a:r>
              <a:rPr lang="en-GB" dirty="0"/>
              <a:t>R</a:t>
            </a:r>
            <a:r>
              <a:rPr lang="en-GB" dirty="0" smtClean="0"/>
              <a:t>elieves </a:t>
            </a:r>
            <a:r>
              <a:rPr lang="en-GB" dirty="0"/>
              <a:t>‘squeeze’</a:t>
            </a:r>
          </a:p>
          <a:p>
            <a:pPr lvl="2"/>
            <a:r>
              <a:rPr lang="en-GB" dirty="0"/>
              <a:t>G</a:t>
            </a:r>
            <a:r>
              <a:rPr lang="en-GB" dirty="0" smtClean="0"/>
              <a:t>ives </a:t>
            </a:r>
            <a:r>
              <a:rPr lang="en-GB" dirty="0"/>
              <a:t>adequate insulation</a:t>
            </a:r>
          </a:p>
          <a:p>
            <a:pPr lvl="2"/>
            <a:r>
              <a:rPr lang="en-GB" dirty="0"/>
              <a:t>M</a:t>
            </a:r>
            <a:r>
              <a:rPr lang="en-GB" dirty="0" smtClean="0"/>
              <a:t>inimises </a:t>
            </a:r>
            <a:r>
              <a:rPr lang="en-GB" dirty="0"/>
              <a:t>‘air migration’</a:t>
            </a:r>
          </a:p>
          <a:p>
            <a:pPr lvl="1"/>
            <a:r>
              <a:rPr lang="en-GB" sz="2200" dirty="0"/>
              <a:t>On descent - add small amount of air to restore neutral buoyancy and comfort</a:t>
            </a:r>
          </a:p>
          <a:p>
            <a:pPr lvl="1"/>
            <a:r>
              <a:rPr lang="en-GB" sz="2200" dirty="0"/>
              <a:t>On ascent - vent air to maintain comfort factor and neutral buoyancy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413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Correct weighting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33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59150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Ankle weights may be used if feet float</a:t>
            </a:r>
          </a:p>
          <a:p>
            <a:r>
              <a:rPr lang="en-GB" dirty="0" smtClean="0"/>
              <a:t>If used:</a:t>
            </a:r>
          </a:p>
          <a:p>
            <a:pPr lvl="1"/>
            <a:r>
              <a:rPr lang="en-GB" dirty="0" smtClean="0"/>
              <a:t>Consider weight as part of total</a:t>
            </a:r>
          </a:p>
          <a:p>
            <a:pPr lvl="1"/>
            <a:r>
              <a:rPr lang="en-GB" dirty="0" smtClean="0"/>
              <a:t>Not as extra weight</a:t>
            </a:r>
          </a:p>
          <a:p>
            <a:r>
              <a:rPr lang="en-GB" dirty="0" smtClean="0"/>
              <a:t>When using an adjustable valve:</a:t>
            </a:r>
          </a:p>
          <a:p>
            <a:pPr lvl="1"/>
            <a:r>
              <a:rPr lang="en-GB" dirty="0" smtClean="0"/>
              <a:t>Achieve neutral buoyancy as explained before</a:t>
            </a:r>
          </a:p>
          <a:p>
            <a:pPr lvl="1"/>
            <a:r>
              <a:rPr lang="en-GB" dirty="0" smtClean="0"/>
              <a:t>Set valve so it starts to vent air</a:t>
            </a:r>
          </a:p>
          <a:p>
            <a:pPr lvl="1"/>
            <a:r>
              <a:rPr lang="en-GB" dirty="0" smtClean="0"/>
              <a:t>No need to continually adjust during dive</a:t>
            </a:r>
          </a:p>
          <a:p>
            <a:pPr lvl="1"/>
            <a:r>
              <a:rPr lang="en-GB" dirty="0" smtClean="0"/>
              <a:t>Press centre if over-ride is required</a:t>
            </a:r>
          </a:p>
          <a:p>
            <a:pPr lvl="1"/>
            <a:r>
              <a:rPr lang="en-GB" dirty="0" smtClean="0"/>
              <a:t>During ascent manual venting may be necessary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"/>
          <a:stretch/>
        </p:blipFill>
        <p:spPr>
          <a:xfrm>
            <a:off x="6516216" y="1771651"/>
            <a:ext cx="2286000" cy="14744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24953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336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Buoyancy </a:t>
            </a:r>
            <a:r>
              <a:rPr lang="en-US" dirty="0" smtClean="0"/>
              <a:t>and </a:t>
            </a:r>
            <a:r>
              <a:rPr lang="en-US" dirty="0"/>
              <a:t>Diving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34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3429000"/>
            <a:ext cx="4038600" cy="40011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900"/>
              </a:spcBef>
              <a:spcAft>
                <a:spcPts val="800"/>
              </a:spcAft>
              <a:buFont typeface="CommonBullets" pitchFamily="34" charset="2"/>
              <a:buNone/>
            </a:pPr>
            <a:r>
              <a:rPr lang="en-US" b="1" dirty="0">
                <a:solidFill>
                  <a:schemeClr val="accent1"/>
                </a:solidFill>
              </a:rPr>
              <a:t>During dive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85800" y="4724400"/>
            <a:ext cx="4267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66FF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Air in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drysuit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BC will expand</a:t>
            </a:r>
          </a:p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Controlled dumping of air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equalises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diver’s buoyancy</a:t>
            </a:r>
          </a:p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Controls ascent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85800" y="16002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66FF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0" lvl="1">
              <a:spcBef>
                <a:spcPts val="900"/>
              </a:spcBef>
              <a:spcAft>
                <a:spcPts val="800"/>
              </a:spcAft>
            </a:pPr>
            <a:r>
              <a:rPr 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Descent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905000" y="6223507"/>
            <a:ext cx="5867400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71450" indent="-17145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1pPr>
            <a:lvl2pPr marL="34290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>
              <a:lnSpc>
                <a:spcPct val="85000"/>
              </a:lnSpc>
              <a:spcBef>
                <a:spcPts val="900"/>
              </a:spcBef>
              <a:spcAft>
                <a:spcPts val="8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Buoyancy - check correct weighting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5181600" y="1676400"/>
            <a:ext cx="3429000" cy="3810000"/>
          </a:xfrm>
          <a:prstGeom prst="rect">
            <a:avLst/>
          </a:prstGeom>
          <a:solidFill>
            <a:srgbClr val="CCECFF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6248400" y="4419600"/>
            <a:ext cx="1057275" cy="819150"/>
            <a:chOff x="3600" y="2256"/>
            <a:chExt cx="666" cy="516"/>
          </a:xfrm>
        </p:grpSpPr>
        <p:graphicFrame>
          <p:nvGraphicFramePr>
            <p:cNvPr id="11" name="Object 12"/>
            <p:cNvGraphicFramePr>
              <a:graphicFrameLocks noChangeAspect="1"/>
            </p:cNvGraphicFramePr>
            <p:nvPr/>
          </p:nvGraphicFramePr>
          <p:xfrm>
            <a:off x="3600" y="2256"/>
            <a:ext cx="666" cy="5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" name="CorelDRAW" r:id="rId3" imgW="2172242" imgH="1682670" progId="CorelDraw.Graphic.8">
                    <p:embed/>
                  </p:oleObj>
                </mc:Choice>
                <mc:Fallback>
                  <p:oleObj name="CorelDRAW" r:id="rId3" imgW="2172242" imgH="1682670" progId="CorelDraw.Graphic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0" y="2256"/>
                          <a:ext cx="666" cy="5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777777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3660" y="2508"/>
              <a:ext cx="132" cy="180"/>
            </a:xfrm>
            <a:custGeom>
              <a:avLst/>
              <a:gdLst>
                <a:gd name="T0" fmla="*/ 14 w 96"/>
                <a:gd name="T1" fmla="*/ 6 h 172"/>
                <a:gd name="T2" fmla="*/ 42 w 96"/>
                <a:gd name="T3" fmla="*/ 44 h 172"/>
                <a:gd name="T4" fmla="*/ 88 w 96"/>
                <a:gd name="T5" fmla="*/ 108 h 172"/>
                <a:gd name="T6" fmla="*/ 32 w 96"/>
                <a:gd name="T7" fmla="*/ 160 h 172"/>
                <a:gd name="T8" fmla="*/ 6 w 96"/>
                <a:gd name="T9" fmla="*/ 148 h 172"/>
                <a:gd name="T10" fmla="*/ 0 w 96"/>
                <a:gd name="T11" fmla="*/ 116 h 172"/>
                <a:gd name="T12" fmla="*/ 8 w 96"/>
                <a:gd name="T13" fmla="*/ 30 h 172"/>
                <a:gd name="T14" fmla="*/ 14 w 96"/>
                <a:gd name="T15" fmla="*/ 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72">
                  <a:moveTo>
                    <a:pt x="14" y="6"/>
                  </a:moveTo>
                  <a:cubicBezTo>
                    <a:pt x="33" y="0"/>
                    <a:pt x="31" y="33"/>
                    <a:pt x="42" y="44"/>
                  </a:cubicBezTo>
                  <a:cubicBezTo>
                    <a:pt x="51" y="71"/>
                    <a:pt x="81" y="78"/>
                    <a:pt x="88" y="108"/>
                  </a:cubicBezTo>
                  <a:cubicBezTo>
                    <a:pt x="85" y="172"/>
                    <a:pt x="96" y="163"/>
                    <a:pt x="32" y="160"/>
                  </a:cubicBezTo>
                  <a:cubicBezTo>
                    <a:pt x="19" y="158"/>
                    <a:pt x="14" y="159"/>
                    <a:pt x="6" y="148"/>
                  </a:cubicBezTo>
                  <a:cubicBezTo>
                    <a:pt x="4" y="137"/>
                    <a:pt x="3" y="126"/>
                    <a:pt x="0" y="116"/>
                  </a:cubicBezTo>
                  <a:cubicBezTo>
                    <a:pt x="1" y="88"/>
                    <a:pt x="3" y="58"/>
                    <a:pt x="8" y="30"/>
                  </a:cubicBezTo>
                  <a:cubicBezTo>
                    <a:pt x="10" y="21"/>
                    <a:pt x="14" y="15"/>
                    <a:pt x="14" y="6"/>
                  </a:cubicBez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13" name="Group 14"/>
          <p:cNvGrpSpPr>
            <a:grpSpLocks/>
          </p:cNvGrpSpPr>
          <p:nvPr/>
        </p:nvGrpSpPr>
        <p:grpSpPr bwMode="auto">
          <a:xfrm>
            <a:off x="7391400" y="2743200"/>
            <a:ext cx="1023938" cy="990600"/>
            <a:chOff x="3312" y="1824"/>
            <a:chExt cx="645" cy="624"/>
          </a:xfrm>
        </p:grpSpPr>
        <p:graphicFrame>
          <p:nvGraphicFramePr>
            <p:cNvPr id="14" name="Object 15"/>
            <p:cNvGraphicFramePr>
              <a:graphicFrameLocks noChangeAspect="1"/>
            </p:cNvGraphicFramePr>
            <p:nvPr/>
          </p:nvGraphicFramePr>
          <p:xfrm>
            <a:off x="3312" y="1824"/>
            <a:ext cx="645" cy="6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1" name="CorelDRAW" r:id="rId5" imgW="2179826" imgH="2049442" progId="CorelDraw.Graphic.8">
                    <p:embed/>
                  </p:oleObj>
                </mc:Choice>
                <mc:Fallback>
                  <p:oleObj name="CorelDRAW" r:id="rId5" imgW="2179826" imgH="2049442" progId="CorelDraw.Graphic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2" y="1824"/>
                          <a:ext cx="645" cy="6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777777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3459" y="2352"/>
              <a:ext cx="237" cy="96"/>
            </a:xfrm>
            <a:custGeom>
              <a:avLst/>
              <a:gdLst>
                <a:gd name="T0" fmla="*/ 0 w 237"/>
                <a:gd name="T1" fmla="*/ 12 h 96"/>
                <a:gd name="T2" fmla="*/ 88 w 237"/>
                <a:gd name="T3" fmla="*/ 7 h 96"/>
                <a:gd name="T4" fmla="*/ 199 w 237"/>
                <a:gd name="T5" fmla="*/ 23 h 96"/>
                <a:gd name="T6" fmla="*/ 137 w 237"/>
                <a:gd name="T7" fmla="*/ 95 h 96"/>
                <a:gd name="T8" fmla="*/ 79 w 237"/>
                <a:gd name="T9" fmla="*/ 91 h 96"/>
                <a:gd name="T10" fmla="*/ 38 w 237"/>
                <a:gd name="T11" fmla="*/ 63 h 96"/>
                <a:gd name="T12" fmla="*/ 13 w 237"/>
                <a:gd name="T13" fmla="*/ 39 h 96"/>
                <a:gd name="T14" fmla="*/ 0 w 237"/>
                <a:gd name="T1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7" h="96">
                  <a:moveTo>
                    <a:pt x="0" y="12"/>
                  </a:moveTo>
                  <a:cubicBezTo>
                    <a:pt x="32" y="8"/>
                    <a:pt x="57" y="16"/>
                    <a:pt x="88" y="7"/>
                  </a:cubicBezTo>
                  <a:cubicBezTo>
                    <a:pt x="141" y="9"/>
                    <a:pt x="163" y="0"/>
                    <a:pt x="199" y="23"/>
                  </a:cubicBezTo>
                  <a:cubicBezTo>
                    <a:pt x="237" y="80"/>
                    <a:pt x="171" y="84"/>
                    <a:pt x="137" y="95"/>
                  </a:cubicBezTo>
                  <a:cubicBezTo>
                    <a:pt x="118" y="93"/>
                    <a:pt x="98" y="96"/>
                    <a:pt x="79" y="91"/>
                  </a:cubicBezTo>
                  <a:cubicBezTo>
                    <a:pt x="67" y="88"/>
                    <a:pt x="53" y="68"/>
                    <a:pt x="38" y="63"/>
                  </a:cubicBezTo>
                  <a:cubicBezTo>
                    <a:pt x="30" y="55"/>
                    <a:pt x="24" y="43"/>
                    <a:pt x="13" y="39"/>
                  </a:cubicBezTo>
                  <a:cubicBezTo>
                    <a:pt x="0" y="35"/>
                    <a:pt x="7" y="18"/>
                    <a:pt x="0" y="12"/>
                  </a:cubicBez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5486400" y="2133600"/>
            <a:ext cx="990600" cy="990600"/>
            <a:chOff x="4717" y="1344"/>
            <a:chExt cx="646" cy="624"/>
          </a:xfrm>
        </p:grpSpPr>
        <p:graphicFrame>
          <p:nvGraphicFramePr>
            <p:cNvPr id="17" name="Object 18"/>
            <p:cNvGraphicFramePr>
              <a:graphicFrameLocks noChangeAspect="1"/>
            </p:cNvGraphicFramePr>
            <p:nvPr/>
          </p:nvGraphicFramePr>
          <p:xfrm>
            <a:off x="4752" y="1344"/>
            <a:ext cx="611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2" name="CorelDRAW" r:id="rId7" imgW="2063178" imgH="2108401" progId="CorelDraw.Graphic.8">
                    <p:embed/>
                  </p:oleObj>
                </mc:Choice>
                <mc:Fallback>
                  <p:oleObj name="CorelDRAW" r:id="rId7" imgW="2063178" imgH="2108401" progId="CorelDraw.Graphic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52" y="1344"/>
                          <a:ext cx="611" cy="6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777777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4717" y="1497"/>
              <a:ext cx="132" cy="183"/>
            </a:xfrm>
            <a:custGeom>
              <a:avLst/>
              <a:gdLst>
                <a:gd name="T0" fmla="*/ 83 w 132"/>
                <a:gd name="T1" fmla="*/ 0 h 183"/>
                <a:gd name="T2" fmla="*/ 113 w 132"/>
                <a:gd name="T3" fmla="*/ 114 h 183"/>
                <a:gd name="T4" fmla="*/ 104 w 132"/>
                <a:gd name="T5" fmla="*/ 171 h 183"/>
                <a:gd name="T6" fmla="*/ 68 w 132"/>
                <a:gd name="T7" fmla="*/ 180 h 183"/>
                <a:gd name="T8" fmla="*/ 2 w 132"/>
                <a:gd name="T9" fmla="*/ 171 h 183"/>
                <a:gd name="T10" fmla="*/ 5 w 132"/>
                <a:gd name="T11" fmla="*/ 138 h 183"/>
                <a:gd name="T12" fmla="*/ 26 w 132"/>
                <a:gd name="T13" fmla="*/ 102 h 183"/>
                <a:gd name="T14" fmla="*/ 53 w 132"/>
                <a:gd name="T15" fmla="*/ 30 h 183"/>
                <a:gd name="T16" fmla="*/ 83 w 132"/>
                <a:gd name="T17" fmla="*/ 9 h 183"/>
                <a:gd name="T18" fmla="*/ 104 w 132"/>
                <a:gd name="T19" fmla="*/ 6 h 183"/>
                <a:gd name="T20" fmla="*/ 83 w 132"/>
                <a:gd name="T21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183">
                  <a:moveTo>
                    <a:pt x="83" y="0"/>
                  </a:moveTo>
                  <a:cubicBezTo>
                    <a:pt x="132" y="10"/>
                    <a:pt x="90" y="79"/>
                    <a:pt x="113" y="114"/>
                  </a:cubicBezTo>
                  <a:cubicBezTo>
                    <a:pt x="116" y="131"/>
                    <a:pt x="125" y="163"/>
                    <a:pt x="104" y="171"/>
                  </a:cubicBezTo>
                  <a:cubicBezTo>
                    <a:pt x="93" y="176"/>
                    <a:pt x="68" y="180"/>
                    <a:pt x="68" y="180"/>
                  </a:cubicBezTo>
                  <a:cubicBezTo>
                    <a:pt x="63" y="180"/>
                    <a:pt x="4" y="183"/>
                    <a:pt x="2" y="171"/>
                  </a:cubicBezTo>
                  <a:cubicBezTo>
                    <a:pt x="0" y="160"/>
                    <a:pt x="3" y="149"/>
                    <a:pt x="5" y="138"/>
                  </a:cubicBezTo>
                  <a:cubicBezTo>
                    <a:pt x="7" y="129"/>
                    <a:pt x="22" y="108"/>
                    <a:pt x="26" y="102"/>
                  </a:cubicBezTo>
                  <a:cubicBezTo>
                    <a:pt x="40" y="81"/>
                    <a:pt x="32" y="44"/>
                    <a:pt x="53" y="30"/>
                  </a:cubicBezTo>
                  <a:cubicBezTo>
                    <a:pt x="57" y="19"/>
                    <a:pt x="71" y="13"/>
                    <a:pt x="83" y="9"/>
                  </a:cubicBezTo>
                  <a:cubicBezTo>
                    <a:pt x="90" y="7"/>
                    <a:pt x="104" y="6"/>
                    <a:pt x="104" y="6"/>
                  </a:cubicBezTo>
                  <a:lnTo>
                    <a:pt x="83" y="0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685800" y="2057400"/>
            <a:ext cx="4267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66FF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Combined effect of diver’s body,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drysuit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SCUBA - positive buoyancy</a:t>
            </a:r>
          </a:p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May need additional weight</a:t>
            </a: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685800" y="3886200"/>
            <a:ext cx="426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66FF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Fine tuning with lungs</a:t>
            </a: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685800" y="42672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66FF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0" lvl="1">
              <a:spcBef>
                <a:spcPts val="900"/>
              </a:spcBef>
              <a:spcAft>
                <a:spcPts val="8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Ascent</a:t>
            </a:r>
          </a:p>
        </p:txBody>
      </p:sp>
    </p:spTree>
    <p:extLst>
      <p:ext uri="{BB962C8B-B14F-4D97-AF65-F5344CB8AC3E}">
        <p14:creationId xmlns:p14="http://schemas.microsoft.com/office/powerpoint/2010/main" val="2073608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1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2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2" presetClass="entr" presetSubtype="4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3" autoUpdateAnimBg="0"/>
      <p:bldP spid="5" grpId="0" build="p" bldLvl="2" autoUpdateAnimBg="0"/>
      <p:bldP spid="7" grpId="0" autoUpdateAnimBg="0"/>
      <p:bldP spid="8" grpId="0" autoUpdateAnimBg="0"/>
      <p:bldP spid="9" grpId="0" animBg="1"/>
      <p:bldP spid="19" grpId="0" build="p" bldLvl="2" autoUpdateAnimBg="0"/>
      <p:bldP spid="20" grpId="0" build="p" bldLvl="2" autoUpdateAnimBg="0"/>
      <p:bldP spid="21" grpId="0" build="p" bldLvl="3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Drysuit diving in safety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35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1"/>
            <a:r>
              <a:rPr lang="en-GB" dirty="0"/>
              <a:t>Keep suit zipped up whenever in a boat</a:t>
            </a:r>
          </a:p>
          <a:p>
            <a:pPr lvl="1"/>
            <a:r>
              <a:rPr lang="en-GB" dirty="0"/>
              <a:t>Make sure controls not obstructed by other kit</a:t>
            </a:r>
          </a:p>
          <a:p>
            <a:pPr lvl="1"/>
            <a:r>
              <a:rPr lang="en-GB" dirty="0"/>
              <a:t>Do not dive </a:t>
            </a:r>
            <a:r>
              <a:rPr lang="en-GB" dirty="0" err="1"/>
              <a:t>overweighted</a:t>
            </a:r>
            <a:endParaRPr lang="en-GB" dirty="0"/>
          </a:p>
          <a:p>
            <a:pPr lvl="1"/>
            <a:r>
              <a:rPr lang="en-GB" dirty="0"/>
              <a:t>Use BC for surface inflation and emergency buoyancy</a:t>
            </a:r>
          </a:p>
          <a:p>
            <a:pPr lvl="1"/>
            <a:r>
              <a:rPr lang="en-GB" dirty="0"/>
              <a:t>Ensure a thorough buddy check of ALL equipment</a:t>
            </a:r>
          </a:p>
          <a:p>
            <a:pPr lvl="1"/>
            <a:r>
              <a:rPr lang="en-GB" dirty="0"/>
              <a:t>Avoid overheating if zipped in a </a:t>
            </a:r>
            <a:r>
              <a:rPr lang="en-GB" dirty="0" err="1"/>
              <a:t>drysuit</a:t>
            </a:r>
            <a:endParaRPr lang="en-GB" dirty="0"/>
          </a:p>
          <a:p>
            <a:pPr lvl="1"/>
            <a:r>
              <a:rPr lang="en-GB" dirty="0"/>
              <a:t>Use a </a:t>
            </a:r>
            <a:r>
              <a:rPr lang="en-GB" dirty="0" err="1"/>
              <a:t>drysuit</a:t>
            </a:r>
            <a:r>
              <a:rPr lang="en-GB" dirty="0"/>
              <a:t> for routine buoyancy</a:t>
            </a:r>
          </a:p>
          <a:p>
            <a:pPr lvl="1"/>
            <a:r>
              <a:rPr lang="en-GB" dirty="0"/>
              <a:t>Descend feet-first and add air to maintain buoyancy</a:t>
            </a:r>
          </a:p>
          <a:p>
            <a:pPr lvl="1"/>
            <a:r>
              <a:rPr lang="en-GB" dirty="0"/>
              <a:t>Ascend under control making sure to vent air from arms</a:t>
            </a:r>
          </a:p>
          <a:p>
            <a:pPr lvl="1"/>
            <a:r>
              <a:rPr lang="en-GB" dirty="0"/>
              <a:t>If ascent accelerates and vent cannot cope</a:t>
            </a:r>
          </a:p>
          <a:p>
            <a:pPr lvl="2"/>
            <a:r>
              <a:rPr lang="en-GB" dirty="0" smtClean="0"/>
              <a:t>Pull neck seal or wrist seal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06455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Emergency actions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36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GB" sz="2100" dirty="0" smtClean="0"/>
              <a:t>Blow-up / inversion</a:t>
            </a:r>
            <a:r>
              <a:rPr lang="en-GB" sz="2100" dirty="0"/>
              <a:t>:</a:t>
            </a:r>
          </a:p>
          <a:p>
            <a:pPr lvl="1"/>
            <a:r>
              <a:rPr lang="en-GB" dirty="0" smtClean="0"/>
              <a:t>Usually caused by inflator valve sticking open</a:t>
            </a:r>
          </a:p>
          <a:p>
            <a:pPr lvl="1"/>
            <a:r>
              <a:rPr lang="en-GB" dirty="0" smtClean="0"/>
              <a:t>Too much air in suit</a:t>
            </a:r>
          </a:p>
          <a:p>
            <a:pPr lvl="1"/>
            <a:r>
              <a:rPr lang="en-GB" dirty="0" smtClean="0"/>
              <a:t>Failure to vent on ascent</a:t>
            </a:r>
          </a:p>
          <a:p>
            <a:r>
              <a:rPr lang="en-GB" dirty="0" smtClean="0"/>
              <a:t>Try to disconnect direct feed</a:t>
            </a:r>
          </a:p>
          <a:p>
            <a:r>
              <a:rPr lang="en-GB" dirty="0" smtClean="0"/>
              <a:t>If too blown up and unable to regain control:</a:t>
            </a:r>
          </a:p>
          <a:p>
            <a:pPr lvl="1"/>
            <a:r>
              <a:rPr lang="en-GB" dirty="0" smtClean="0"/>
              <a:t>Flare arms out</a:t>
            </a:r>
          </a:p>
          <a:p>
            <a:pPr lvl="1"/>
            <a:r>
              <a:rPr lang="en-GB" dirty="0" smtClean="0"/>
              <a:t>Flare fins to create drag</a:t>
            </a:r>
          </a:p>
          <a:p>
            <a:r>
              <a:rPr lang="en-GB" dirty="0" smtClean="0"/>
              <a:t>If head is down, air will migrate to feet:</a:t>
            </a:r>
          </a:p>
          <a:p>
            <a:pPr lvl="1"/>
            <a:r>
              <a:rPr lang="en-GB" dirty="0" smtClean="0"/>
              <a:t>Beware </a:t>
            </a:r>
            <a:r>
              <a:rPr lang="en-GB" smtClean="0"/>
              <a:t>of </a:t>
            </a:r>
            <a:r>
              <a:rPr lang="en-GB" smtClean="0"/>
              <a:t>fe</a:t>
            </a:r>
            <a:r>
              <a:rPr lang="en-GB" smtClean="0"/>
              <a:t>et</a:t>
            </a:r>
            <a:r>
              <a:rPr lang="en-GB" smtClean="0"/>
              <a:t>-first </a:t>
            </a:r>
            <a:r>
              <a:rPr lang="en-GB" dirty="0" smtClean="0"/>
              <a:t>ascents</a:t>
            </a:r>
          </a:p>
          <a:p>
            <a:r>
              <a:rPr lang="en-GB" dirty="0" smtClean="0"/>
              <a:t>Diver should be able to restore head-up position by forward roll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4409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Emergency actions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37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GB" b="1" dirty="0" smtClean="0"/>
              <a:t>Inversion at the surface</a:t>
            </a:r>
          </a:p>
          <a:p>
            <a:pPr lvl="1"/>
            <a:r>
              <a:rPr lang="en-GB" dirty="0" smtClean="0"/>
              <a:t>Try forward roll into head-up position</a:t>
            </a:r>
          </a:p>
          <a:p>
            <a:pPr lvl="1"/>
            <a:r>
              <a:rPr lang="en-GB" dirty="0" smtClean="0"/>
              <a:t>Continue to over-inflate suit until weight of legs causes toppling over</a:t>
            </a:r>
          </a:p>
          <a:p>
            <a:pPr lvl="1"/>
            <a:r>
              <a:rPr lang="en-GB" dirty="0" smtClean="0"/>
              <a:t>Dump excess gas</a:t>
            </a:r>
          </a:p>
          <a:p>
            <a:pPr lvl="1"/>
            <a:r>
              <a:rPr lang="en-GB" dirty="0" smtClean="0"/>
              <a:t>Inflate BC to regain horizontal</a:t>
            </a:r>
          </a:p>
          <a:p>
            <a:pPr lvl="1"/>
            <a:r>
              <a:rPr lang="en-GB" dirty="0" smtClean="0"/>
              <a:t>Roll face-up by holding one arm out while pushing down hard with the other outstretched arm</a:t>
            </a:r>
          </a:p>
          <a:p>
            <a:pPr lvl="1"/>
            <a:r>
              <a:rPr lang="en-GB" dirty="0" smtClean="0"/>
              <a:t>Buddy can assist with these actions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02849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Emergency actions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38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GB" sz="2400" dirty="0"/>
              <a:t>Flooded suit</a:t>
            </a:r>
          </a:p>
          <a:p>
            <a:pPr lvl="1"/>
            <a:r>
              <a:rPr lang="en-GB" sz="2600" dirty="0" smtClean="0"/>
              <a:t>Rare but possible if zip or seals fail or suit torn</a:t>
            </a:r>
          </a:p>
          <a:p>
            <a:pPr lvl="1"/>
            <a:r>
              <a:rPr lang="en-GB" sz="2600" dirty="0" smtClean="0"/>
              <a:t>Abort dive</a:t>
            </a:r>
          </a:p>
          <a:p>
            <a:pPr lvl="1"/>
            <a:r>
              <a:rPr lang="en-GB" sz="2600" dirty="0" smtClean="0"/>
              <a:t>Use BC for buoyancy</a:t>
            </a:r>
          </a:p>
          <a:p>
            <a:pPr lvl="1"/>
            <a:r>
              <a:rPr lang="en-GB" sz="2600" dirty="0" smtClean="0"/>
              <a:t>Weight of water in suit may make the exit difficult</a:t>
            </a:r>
          </a:p>
          <a:p>
            <a:r>
              <a:rPr lang="en-GB" sz="2400" dirty="0"/>
              <a:t>After effects</a:t>
            </a:r>
          </a:p>
          <a:p>
            <a:pPr lvl="1"/>
            <a:r>
              <a:rPr lang="en-GB" sz="2600" dirty="0"/>
              <a:t>Loss of control following above could lead to:</a:t>
            </a:r>
          </a:p>
          <a:p>
            <a:pPr lvl="2"/>
            <a:r>
              <a:rPr lang="en-GB" sz="2300" dirty="0"/>
              <a:t>Striking surface obstructions</a:t>
            </a:r>
          </a:p>
          <a:p>
            <a:pPr lvl="2"/>
            <a:r>
              <a:rPr lang="en-GB" sz="2300" dirty="0"/>
              <a:t>Lung damage</a:t>
            </a:r>
          </a:p>
          <a:p>
            <a:pPr lvl="2"/>
            <a:r>
              <a:rPr lang="en-GB" sz="2300" dirty="0"/>
              <a:t>DCI</a:t>
            </a:r>
          </a:p>
          <a:p>
            <a:pPr lvl="2"/>
            <a:r>
              <a:rPr lang="en-GB" sz="2300" dirty="0"/>
              <a:t>Drowning,</a:t>
            </a:r>
          </a:p>
          <a:p>
            <a:pPr lvl="2"/>
            <a:r>
              <a:rPr lang="en-GB" sz="2300" dirty="0"/>
              <a:t>Shock</a:t>
            </a:r>
          </a:p>
          <a:p>
            <a:pPr lvl="2"/>
            <a:r>
              <a:rPr lang="en-GB" sz="2300" dirty="0"/>
              <a:t>Hypothermia</a:t>
            </a:r>
          </a:p>
          <a:p>
            <a:pPr lvl="1"/>
            <a:r>
              <a:rPr lang="en-GB" sz="2600" dirty="0"/>
              <a:t>Treat accordingly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298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Emergency actions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39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34109"/>
          </a:xfrm>
        </p:spPr>
        <p:txBody>
          <a:bodyPr/>
          <a:lstStyle/>
          <a:p>
            <a:r>
              <a:rPr lang="en-GB" b="1" dirty="0"/>
              <a:t>Tight neck seals</a:t>
            </a:r>
          </a:p>
          <a:p>
            <a:pPr lvl="1"/>
            <a:r>
              <a:rPr lang="en-GB" dirty="0" smtClean="0"/>
              <a:t>Sudden unconsciousness</a:t>
            </a:r>
          </a:p>
          <a:p>
            <a:pPr lvl="2"/>
            <a:r>
              <a:rPr lang="en-GB" dirty="0" smtClean="0"/>
              <a:t>Tight neck seal</a:t>
            </a:r>
          </a:p>
          <a:p>
            <a:pPr lvl="2"/>
            <a:r>
              <a:rPr lang="en-GB" dirty="0" smtClean="0"/>
              <a:t>Compression of neck seal on ‘carotid sinus’ in neck</a:t>
            </a:r>
          </a:p>
          <a:p>
            <a:pPr lvl="1"/>
            <a:r>
              <a:rPr lang="en-GB" dirty="0" smtClean="0"/>
              <a:t>If it feels too tight, it </a:t>
            </a:r>
            <a:r>
              <a:rPr lang="en-GB" b="1" dirty="0" smtClean="0"/>
              <a:t>IS</a:t>
            </a:r>
            <a:r>
              <a:rPr lang="en-GB" dirty="0" smtClean="0"/>
              <a:t> too tight</a:t>
            </a:r>
          </a:p>
          <a:p>
            <a:pPr lvl="2"/>
            <a:r>
              <a:rPr lang="en-GB" dirty="0" smtClean="0"/>
              <a:t>Carefully trim it to a more comfortable fit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295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3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Drysuit diver rescue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40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1"/>
            <a:r>
              <a:rPr lang="en-GB" dirty="0"/>
              <a:t>Bring the casualty to the surface using CBL</a:t>
            </a:r>
          </a:p>
          <a:p>
            <a:pPr lvl="1"/>
            <a:r>
              <a:rPr lang="en-GB" dirty="0"/>
              <a:t>Technique will vary depending on configuration of controls</a:t>
            </a:r>
          </a:p>
          <a:p>
            <a:pPr lvl="1"/>
            <a:r>
              <a:rPr lang="en-GB" dirty="0"/>
              <a:t>At surface inflate the casualty’s BC:</a:t>
            </a:r>
          </a:p>
          <a:p>
            <a:pPr lvl="2"/>
            <a:r>
              <a:rPr lang="en-GB" dirty="0" smtClean="0"/>
              <a:t>To help maintain a suitable posture</a:t>
            </a:r>
          </a:p>
          <a:p>
            <a:pPr lvl="2"/>
            <a:r>
              <a:rPr lang="en-GB" dirty="0" smtClean="0"/>
              <a:t>To provide support if AV is needed and neck seal is leaking</a:t>
            </a:r>
          </a:p>
        </p:txBody>
      </p:sp>
    </p:spTree>
    <p:extLst>
      <p:ext uri="{BB962C8B-B14F-4D97-AF65-F5344CB8AC3E}">
        <p14:creationId xmlns:p14="http://schemas.microsoft.com/office/powerpoint/2010/main" val="2737876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41</a:t>
            </a:fld>
            <a:endParaRPr lang="en-GB" altLang="en-US" dirty="0"/>
          </a:p>
          <a:p>
            <a:r>
              <a:rPr lang="en-GB" altLang="en-US" dirty="0" smtClean="0"/>
              <a:t>DS, 1/13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Introduction: lesson objectives</a:t>
            </a:r>
          </a:p>
          <a:p>
            <a:r>
              <a:rPr lang="en-GB" dirty="0" err="1" smtClean="0"/>
              <a:t>Drysuit</a:t>
            </a:r>
            <a:r>
              <a:rPr lang="en-GB" dirty="0" smtClean="0"/>
              <a:t> preparation and dressing</a:t>
            </a:r>
          </a:p>
          <a:p>
            <a:r>
              <a:rPr lang="en-GB" dirty="0" smtClean="0"/>
              <a:t>Correct weighting and buoyancy checks</a:t>
            </a:r>
            <a:endParaRPr lang="en-GB" dirty="0"/>
          </a:p>
          <a:p>
            <a:r>
              <a:rPr lang="en-GB" dirty="0" err="1" smtClean="0"/>
              <a:t>Drysuit</a:t>
            </a:r>
            <a:r>
              <a:rPr lang="en-GB" dirty="0" smtClean="0"/>
              <a:t> diving in safety</a:t>
            </a:r>
          </a:p>
          <a:p>
            <a:r>
              <a:rPr lang="en-GB" dirty="0" smtClean="0"/>
              <a:t>Emergency actions</a:t>
            </a:r>
          </a:p>
          <a:p>
            <a:pPr lvl="1"/>
            <a:r>
              <a:rPr lang="en-GB" dirty="0" smtClean="0"/>
              <a:t>‘Blow-up’</a:t>
            </a:r>
          </a:p>
          <a:p>
            <a:pPr lvl="1"/>
            <a:r>
              <a:rPr lang="en-GB" dirty="0"/>
              <a:t>I</a:t>
            </a:r>
            <a:r>
              <a:rPr lang="en-GB" dirty="0" smtClean="0"/>
              <a:t>nversion</a:t>
            </a:r>
          </a:p>
          <a:p>
            <a:pPr lvl="1"/>
            <a:r>
              <a:rPr lang="en-GB" dirty="0"/>
              <a:t>F</a:t>
            </a:r>
            <a:r>
              <a:rPr lang="en-GB" dirty="0" smtClean="0"/>
              <a:t>looding</a:t>
            </a:r>
          </a:p>
          <a:p>
            <a:r>
              <a:rPr lang="en-GB" dirty="0" err="1" smtClean="0"/>
              <a:t>Drysuit</a:t>
            </a:r>
            <a:r>
              <a:rPr lang="en-GB" dirty="0" smtClean="0"/>
              <a:t> diver rescue</a:t>
            </a:r>
          </a:p>
        </p:txBody>
      </p:sp>
    </p:spTree>
    <p:extLst>
      <p:ext uri="{BB962C8B-B14F-4D97-AF65-F5344CB8AC3E}">
        <p14:creationId xmlns:p14="http://schemas.microsoft.com/office/powerpoint/2010/main" val="24624249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745</TotalTime>
  <Words>2277</Words>
  <Application>Microsoft Office PowerPoint</Application>
  <PresentationFormat>On-screen Show (4:3)</PresentationFormat>
  <Paragraphs>590</Paragraphs>
  <Slides>41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BSAC VA template</vt:lpstr>
      <vt:lpstr>CorelDRAW</vt:lpstr>
      <vt:lpstr>PowerPoint Presentation</vt:lpstr>
      <vt:lpstr>Course Aim and Programme</vt:lpstr>
      <vt:lpstr>PowerPoint Presentation</vt:lpstr>
      <vt:lpstr>Section 1: Drysuits and Equipment</vt:lpstr>
      <vt:lpstr>Why use a drysuit in the UK</vt:lpstr>
      <vt:lpstr>Introduction: Lesson objectives</vt:lpstr>
      <vt:lpstr>Review of Physics</vt:lpstr>
      <vt:lpstr>Air and Water Pressure</vt:lpstr>
      <vt:lpstr>Behaviour under pressure</vt:lpstr>
      <vt:lpstr>Behaviour underwater</vt:lpstr>
      <vt:lpstr>Behaviour underwater</vt:lpstr>
      <vt:lpstr>Behaviour underwater</vt:lpstr>
      <vt:lpstr>Using SCUBA Equipment Warning</vt:lpstr>
      <vt:lpstr>Types of drysuits</vt:lpstr>
      <vt:lpstr>Types of drysuits: principles</vt:lpstr>
      <vt:lpstr>Types of drysuits</vt:lpstr>
      <vt:lpstr>Types of drysuits</vt:lpstr>
      <vt:lpstr>Undergarments</vt:lpstr>
      <vt:lpstr>Suit controls</vt:lpstr>
      <vt:lpstr>Use of BC with drysuits</vt:lpstr>
      <vt:lpstr>Use of BC with drysuits</vt:lpstr>
      <vt:lpstr>Selection, care and maintenance</vt:lpstr>
      <vt:lpstr>Selection, care and maintenance</vt:lpstr>
      <vt:lpstr>Summary</vt:lpstr>
      <vt:lpstr>End of lesson test</vt:lpstr>
      <vt:lpstr>PowerPoint Presentation</vt:lpstr>
      <vt:lpstr>Section 2: Drysuit Diving Techniques</vt:lpstr>
      <vt:lpstr>Introduction: Lesson objectives</vt:lpstr>
      <vt:lpstr>Preparation and dressing</vt:lpstr>
      <vt:lpstr>Preparation and dressing</vt:lpstr>
      <vt:lpstr>Correct weighting</vt:lpstr>
      <vt:lpstr>Correct weighting</vt:lpstr>
      <vt:lpstr>Correct weighting</vt:lpstr>
      <vt:lpstr>Buoyancy and Diving</vt:lpstr>
      <vt:lpstr>Drysuit diving in safety</vt:lpstr>
      <vt:lpstr>Emergency actions</vt:lpstr>
      <vt:lpstr>Emergency actions</vt:lpstr>
      <vt:lpstr>Emergency actions</vt:lpstr>
      <vt:lpstr>Emergency actions</vt:lpstr>
      <vt:lpstr>Drysuit diver rescue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Bacon Geoff</cp:lastModifiedBy>
  <cp:revision>92</cp:revision>
  <cp:lastPrinted>2017-07-20T11:49:36Z</cp:lastPrinted>
  <dcterms:created xsi:type="dcterms:W3CDTF">2017-05-21T08:18:40Z</dcterms:created>
  <dcterms:modified xsi:type="dcterms:W3CDTF">2018-12-12T16:20:01Z</dcterms:modified>
</cp:coreProperties>
</file>