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</p:sldMasterIdLst>
  <p:notesMasterIdLst>
    <p:notesMasterId r:id="rId22"/>
  </p:notesMasterIdLst>
  <p:handoutMasterIdLst>
    <p:handoutMasterId r:id="rId23"/>
  </p:handoutMasterIdLst>
  <p:sldIdLst>
    <p:sldId id="449" r:id="rId2"/>
    <p:sldId id="519" r:id="rId3"/>
    <p:sldId id="459" r:id="rId4"/>
    <p:sldId id="300" r:id="rId5"/>
    <p:sldId id="529" r:id="rId6"/>
    <p:sldId id="531" r:id="rId7"/>
    <p:sldId id="526" r:id="rId8"/>
    <p:sldId id="537" r:id="rId9"/>
    <p:sldId id="532" r:id="rId10"/>
    <p:sldId id="525" r:id="rId11"/>
    <p:sldId id="527" r:id="rId12"/>
    <p:sldId id="533" r:id="rId13"/>
    <p:sldId id="534" r:id="rId14"/>
    <p:sldId id="535" r:id="rId15"/>
    <p:sldId id="536" r:id="rId16"/>
    <p:sldId id="528" r:id="rId17"/>
    <p:sldId id="522" r:id="rId18"/>
    <p:sldId id="521" r:id="rId19"/>
    <p:sldId id="523" r:id="rId20"/>
    <p:sldId id="436" r:id="rId21"/>
  </p:sldIdLst>
  <p:sldSz cx="9144000" cy="6858000" type="screen4x3"/>
  <p:notesSz cx="6875463" cy="100028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orient="horz" pos="165">
          <p15:clr>
            <a:srgbClr val="A4A3A4"/>
          </p15:clr>
        </p15:guide>
        <p15:guide id="3" pos="5558">
          <p15:clr>
            <a:srgbClr val="A4A3A4"/>
          </p15:clr>
        </p15:guide>
        <p15:guide id="4" pos="2879">
          <p15:clr>
            <a:srgbClr val="A4A3A4"/>
          </p15:clr>
        </p15:guide>
        <p15:guide id="5" pos="157">
          <p15:clr>
            <a:srgbClr val="A4A3A4"/>
          </p15:clr>
        </p15:guide>
        <p15:guide id="6" pos="336">
          <p15:clr>
            <a:srgbClr val="A4A3A4"/>
          </p15:clr>
        </p15:guide>
        <p15:guide id="7" orient="horz" pos="1670">
          <p15:clr>
            <a:srgbClr val="A4A3A4"/>
          </p15:clr>
        </p15:guide>
        <p15:guide id="8" orient="horz" pos="209">
          <p15:clr>
            <a:srgbClr val="A4A3A4"/>
          </p15:clr>
        </p15:guide>
        <p15:guide id="9" pos="2162">
          <p15:clr>
            <a:srgbClr val="A4A3A4"/>
          </p15:clr>
        </p15:guide>
        <p15:guide id="10" pos="370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CDF"/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611" autoAdjust="0"/>
    <p:restoredTop sz="93792" autoAdjust="0"/>
  </p:normalViewPr>
  <p:slideViewPr>
    <p:cSldViewPr snapToGrid="0" snapToObjects="1">
      <p:cViewPr varScale="1">
        <p:scale>
          <a:sx n="212" d="100"/>
          <a:sy n="212" d="100"/>
        </p:scale>
        <p:origin x="1664" y="192"/>
      </p:cViewPr>
      <p:guideLst>
        <p:guide orient="horz" pos="2161"/>
        <p:guide orient="horz" pos="165"/>
        <p:guide pos="5558"/>
        <p:guide pos="2879"/>
        <p:guide pos="157"/>
        <p:guide pos="336"/>
        <p:guide orient="horz" pos="1670"/>
        <p:guide orient="horz" pos="209"/>
        <p:guide pos="2162"/>
        <p:guide pos="3709"/>
      </p:guideLst>
    </p:cSldViewPr>
  </p:slideViewPr>
  <p:outlineViewPr>
    <p:cViewPr>
      <p:scale>
        <a:sx n="33" d="100"/>
        <a:sy n="33" d="100"/>
      </p:scale>
      <p:origin x="0" y="1296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44" d="100"/>
          <a:sy n="44" d="100"/>
        </p:scale>
        <p:origin x="2840" y="3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9AB00F-6EC7-38DC-52DB-C9F53D893B5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9367" cy="501879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l">
              <a:defRPr sz="1300"/>
            </a:lvl1pPr>
          </a:lstStyle>
          <a:p>
            <a:r>
              <a:rPr lang="en-GB"/>
              <a:t>DfA: Club awareness workshop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779DCA-3BEB-0379-B57C-264F4116729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94505" y="0"/>
            <a:ext cx="2979367" cy="501879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r">
              <a:defRPr sz="1300"/>
            </a:lvl1pPr>
          </a:lstStyle>
          <a:p>
            <a:fld id="{969885CD-6A0F-47E2-AD74-F1134BFAEF0D}" type="datetimeFigureOut">
              <a:rPr lang="en-GB" smtClean="0"/>
              <a:t>17/04/2024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C6A22D-648D-8763-1F7D-F5E89A988E9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500961"/>
            <a:ext cx="2979367" cy="501878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B8E4D1-42BD-B784-666C-0FFAF4F60AE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94505" y="9500961"/>
            <a:ext cx="2979367" cy="501878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r">
              <a:defRPr sz="1300"/>
            </a:lvl1pPr>
          </a:lstStyle>
          <a:p>
            <a:fld id="{EA27FF69-266B-4816-8A8A-DCA9CEF15A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5188664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9367" cy="501879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l">
              <a:defRPr sz="1300"/>
            </a:lvl1pPr>
          </a:lstStyle>
          <a:p>
            <a:r>
              <a:rPr lang="en-GB"/>
              <a:t>DfA: Club awareness workshop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4505" y="0"/>
            <a:ext cx="2979367" cy="501879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r">
              <a:defRPr sz="1300"/>
            </a:lvl1pPr>
          </a:lstStyle>
          <a:p>
            <a:fld id="{FDFB6ACB-E058-431B-A141-DD8DACC1593F}" type="datetimeFigureOut">
              <a:rPr lang="en-GB" smtClean="0"/>
              <a:t>17/04/2024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9038" y="1250950"/>
            <a:ext cx="4497387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442" tIns="48221" rIns="96442" bIns="48221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7547" y="4813866"/>
            <a:ext cx="5500370" cy="3938617"/>
          </a:xfrm>
          <a:prstGeom prst="rect">
            <a:avLst/>
          </a:prstGeom>
        </p:spPr>
        <p:txBody>
          <a:bodyPr vert="horz" lIns="96442" tIns="48221" rIns="96442" bIns="48221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00961"/>
            <a:ext cx="2979367" cy="501878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4505" y="9500961"/>
            <a:ext cx="2979367" cy="501878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r">
              <a:defRPr sz="1300"/>
            </a:lvl1pPr>
          </a:lstStyle>
          <a:p>
            <a:fld id="{F2508442-8B80-45D7-A656-F62A99C90E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4433371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C63E62-E844-F343-AF22-F4BFE6BDF72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7394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C63E62-E844-F343-AF22-F4BFE6BDF72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093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u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image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9">
            <a:extLst>
              <a:ext uri="{FF2B5EF4-FFF2-40B4-BE49-F238E27FC236}">
                <a16:creationId xmlns:a16="http://schemas.microsoft.com/office/drawing/2014/main" id="{167F9057-B5B5-B8E3-79E8-30AD3ACCA54D}"/>
              </a:ext>
            </a:extLst>
          </p:cNvPr>
          <p:cNvSpPr txBox="1">
            <a:spLocks/>
          </p:cNvSpPr>
          <p:nvPr userDrawn="1"/>
        </p:nvSpPr>
        <p:spPr>
          <a:xfrm>
            <a:off x="7786989" y="-1"/>
            <a:ext cx="1034749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 fontScale="925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Module DIWT1</a:t>
            </a:r>
          </a:p>
        </p:txBody>
      </p:sp>
    </p:spTree>
    <p:extLst>
      <p:ext uri="{BB962C8B-B14F-4D97-AF65-F5344CB8AC3E}">
        <p14:creationId xmlns:p14="http://schemas.microsoft.com/office/powerpoint/2010/main" val="3675744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58101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1" y="3430588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30626606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199" y="893686"/>
            <a:ext cx="5271249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8" y="893686"/>
            <a:ext cx="3186113" cy="4684183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35550717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2034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4799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9CBA5734-4F50-EF43-A057-0D7C98A05248}" type="datetimeFigureOut">
              <a:rPr lang="en-US" smtClean="0"/>
              <a:t>4/17/24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background image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66845" y="1603931"/>
            <a:ext cx="4101357" cy="553998"/>
          </a:xfrm>
        </p:spPr>
        <p:txBody>
          <a:bodyPr anchor="b">
            <a:spAutoFit/>
          </a:bodyPr>
          <a:lstStyle>
            <a:lvl1pPr marL="0" indent="0" algn="r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err="1"/>
              <a:t>Workstream</a:t>
            </a:r>
            <a:r>
              <a:rPr lang="en-GB" dirty="0"/>
              <a:t> name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2779062" y="2170897"/>
            <a:ext cx="5989140" cy="2862322"/>
          </a:xfrm>
        </p:spPr>
        <p:txBody>
          <a:bodyPr anchor="t">
            <a:spAutoFit/>
          </a:bodyPr>
          <a:lstStyle>
            <a:lvl1pPr algn="r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Module name (move to best fit  image – paste logo from master)</a:t>
            </a:r>
            <a:endParaRPr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466120" y="-509395"/>
            <a:ext cx="1439992" cy="971034"/>
          </a:xfrm>
          <a:solidFill>
            <a:schemeClr val="tx2"/>
          </a:solidFill>
        </p:spPr>
        <p:txBody>
          <a:bodyPr anchor="b">
            <a:normAutofit/>
          </a:bodyPr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DDT3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485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ep in touch with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6" y="-64895"/>
            <a:ext cx="9298119" cy="6990108"/>
          </a:xfrm>
          <a:solidFill>
            <a:schemeClr val="tx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GB"/>
              <a:t>Click blue box, paste background image then copy and paste overlaid elements from Master page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9" y="5516434"/>
            <a:ext cx="1595824" cy="975985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-1260762" y="1325710"/>
            <a:ext cx="1847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350585" y="4506469"/>
            <a:ext cx="602062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0" b="0">
                <a:solidFill>
                  <a:schemeClr val="bg1"/>
                </a:solidFill>
              </a:rPr>
              <a:t>Any Questions?</a:t>
            </a:r>
            <a:endParaRPr lang="en-GB" sz="5000" b="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384450" y="5337744"/>
            <a:ext cx="56214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b="0" i="0" u="none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bsac.com</a:t>
            </a:r>
            <a:br>
              <a:rPr lang="en-GB" sz="1600" b="0" i="0" u="none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GB" sz="1600" b="0" i="0" u="none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facebook/britishsubaquaclub</a:t>
            </a:r>
            <a:r>
              <a:rPr lang="en-GB" sz="1600" b="0" i="0" u="none" kern="1200" baseline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600" b="0" i="0" u="none" kern="1200" baseline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600" b="0" i="0" u="none" kern="120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GB" sz="1600" b="0" i="0" u="none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twitter.com/bsacdivers</a:t>
            </a:r>
          </a:p>
          <a:p>
            <a:pPr>
              <a:lnSpc>
                <a:spcPct val="150000"/>
              </a:lnSpc>
            </a:pPr>
            <a:r>
              <a:rPr lang="en-GB" sz="1600" b="0" i="0" u="none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(0)151 350 6200</a:t>
            </a:r>
            <a:r>
              <a:rPr lang="en-GB" sz="1600" b="0" i="0" u="none" kern="1200" baseline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600" b="0" i="0" u="none" kern="1200" baseline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600" b="0" i="0" u="none" kern="120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</a:t>
            </a:r>
            <a:r>
              <a:rPr lang="en-GB" sz="1600" b="0" i="0" u="none" kern="1200" baseline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GB" sz="1600" b="0" i="0" u="none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info@bsac.com</a:t>
            </a:r>
            <a:endParaRPr lang="en-GB" sz="1600" b="0" u="non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816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lternative or break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D214CB55-7783-D42D-A24E-FBBE30FBEAC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background image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0319" y="4795509"/>
            <a:ext cx="4101357" cy="553998"/>
          </a:xfrm>
        </p:spPr>
        <p:txBody>
          <a:bodyPr anchor="t">
            <a:spAutoFit/>
          </a:bodyPr>
          <a:lstStyle>
            <a:lvl1pPr marL="0" indent="0" algn="l">
              <a:buNone/>
              <a:defRPr sz="3000" b="0" baseline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Date / subtitle text here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470320" y="2558473"/>
            <a:ext cx="6150614" cy="2169825"/>
          </a:xfrm>
        </p:spPr>
        <p:txBody>
          <a:bodyPr wrap="square" anchor="b">
            <a:spAutoFit/>
          </a:bodyPr>
          <a:lstStyle>
            <a:lvl1pPr algn="l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Alternative cover page or breaker page title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image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9065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6E87432-F052-3173-D807-E578D2F9D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642648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0098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GB" altLang="en-US" dirty="0"/>
              <a:t>DM&amp;B May 2023</a:t>
            </a:r>
          </a:p>
        </p:txBody>
      </p:sp>
    </p:spTree>
    <p:extLst>
      <p:ext uri="{BB962C8B-B14F-4D97-AF65-F5344CB8AC3E}">
        <p14:creationId xmlns:p14="http://schemas.microsoft.com/office/powerpoint/2010/main" val="40723947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822960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37199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6426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6475"/>
            <a:ext cx="8229600" cy="203132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/>
        </p:nvSpPr>
        <p:spPr>
          <a:xfrm>
            <a:off x="154799" y="143297"/>
            <a:ext cx="5262551" cy="251997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GB" sz="1250" b="0" i="0" u="none" strike="noStrike" kern="1200" baseline="0" dirty="0" err="1">
                <a:solidFill>
                  <a:schemeClr val="accent2"/>
                </a:solidFill>
                <a:latin typeface="Arial"/>
                <a:ea typeface="+mn-ea"/>
                <a:cs typeface="Arial"/>
              </a:rPr>
              <a:t>DfA</a:t>
            </a:r>
            <a:r>
              <a:rPr lang="en-GB" sz="1250" b="0" i="0" u="none" strike="noStrike" kern="1200" baseline="0" dirty="0">
                <a:solidFill>
                  <a:schemeClr val="accent2"/>
                </a:solidFill>
                <a:latin typeface="Arial"/>
                <a:ea typeface="+mn-ea"/>
                <a:cs typeface="Arial"/>
              </a:rPr>
              <a:t> Instructor Workshop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17275" y="17359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15" y="6067596"/>
            <a:ext cx="1034750" cy="632733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1970E82-4DF7-75E5-0275-8D3B878BBE14}"/>
              </a:ext>
            </a:extLst>
          </p:cNvPr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2024</a:t>
            </a:r>
          </a:p>
        </p:txBody>
      </p:sp>
      <p:sp>
        <p:nvSpPr>
          <p:cNvPr id="6" name="Text Placeholder 29">
            <a:extLst>
              <a:ext uri="{FF2B5EF4-FFF2-40B4-BE49-F238E27FC236}">
                <a16:creationId xmlns:a16="http://schemas.microsoft.com/office/drawing/2014/main" id="{4A398BD8-A54D-981B-74C1-37CB7562C301}"/>
              </a:ext>
            </a:extLst>
          </p:cNvPr>
          <p:cNvSpPr txBox="1">
            <a:spLocks/>
          </p:cNvSpPr>
          <p:nvPr userDrawn="1"/>
        </p:nvSpPr>
        <p:spPr>
          <a:xfrm>
            <a:off x="7786989" y="-1"/>
            <a:ext cx="1034749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 fontScale="925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Module DIWT1</a:t>
            </a:r>
          </a:p>
        </p:txBody>
      </p:sp>
    </p:spTree>
    <p:extLst>
      <p:ext uri="{BB962C8B-B14F-4D97-AF65-F5344CB8AC3E}">
        <p14:creationId xmlns:p14="http://schemas.microsoft.com/office/powerpoint/2010/main" val="3358286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7" r:id="rId2"/>
    <p:sldLayoutId id="2147483762" r:id="rId3"/>
    <p:sldLayoutId id="2147483763" r:id="rId4"/>
    <p:sldLayoutId id="2147483765" r:id="rId5"/>
    <p:sldLayoutId id="2147483764" r:id="rId6"/>
    <p:sldLayoutId id="2147483752" r:id="rId7"/>
    <p:sldLayoutId id="2147483744" r:id="rId8"/>
    <p:sldLayoutId id="2147483757" r:id="rId9"/>
    <p:sldLayoutId id="2147483766" r:id="rId10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2800" b="1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60000" indent="-360000" algn="l" defTabSz="457200" rtl="0" eaLnBrk="1" latinLnBrk="0" hangingPunct="1">
        <a:spcBef>
          <a:spcPts val="600"/>
        </a:spcBef>
        <a:spcAft>
          <a:spcPts val="600"/>
        </a:spcAft>
        <a:buFontTx/>
        <a:buNone/>
        <a:defRPr sz="2000" b="1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20000" indent="-360000" algn="l" defTabSz="457200" rtl="0" eaLnBrk="1" latinLnBrk="0" hangingPunct="1">
        <a:spcBef>
          <a:spcPts val="6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080000" indent="-360000" algn="l" defTabSz="457200" rtl="0" eaLnBrk="1" latinLnBrk="0" hangingPunct="1">
        <a:spcBef>
          <a:spcPts val="600"/>
        </a:spcBef>
        <a:spcAft>
          <a:spcPts val="600"/>
        </a:spcAft>
        <a:buClr>
          <a:schemeClr val="accent1"/>
        </a:buClr>
        <a:buSzPct val="100000"/>
        <a:buFont typeface="Arial" panose="020B0604020202020204" pitchFamily="34" charset="0"/>
        <a:buChar char="◦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440000" indent="-360000" algn="l" defTabSz="457200" rtl="0" eaLnBrk="1" latinLnBrk="0" hangingPunct="1">
        <a:spcBef>
          <a:spcPts val="600"/>
        </a:spcBef>
        <a:spcAft>
          <a:spcPts val="600"/>
        </a:spcAft>
        <a:buClr>
          <a:schemeClr val="tx2"/>
        </a:buClr>
        <a:buSzPct val="80000"/>
        <a:buFont typeface="Lucida Grande"/>
        <a:buChar char="-"/>
        <a:defRPr sz="16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00000" indent="-360000" algn="l" defTabSz="457200" rtl="0" eaLnBrk="1" latinLnBrk="0" hangingPunct="1">
        <a:spcBef>
          <a:spcPts val="600"/>
        </a:spcBef>
        <a:spcAft>
          <a:spcPts val="600"/>
        </a:spcAft>
        <a:buClr>
          <a:schemeClr val="accent2"/>
        </a:buClr>
        <a:buFont typeface="Arial"/>
        <a:buChar char="»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2860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9">
            <a:extLst>
              <a:ext uri="{FF2B5EF4-FFF2-40B4-BE49-F238E27FC236}">
                <a16:creationId xmlns:a16="http://schemas.microsoft.com/office/drawing/2014/main" id="{D8096E34-2410-6971-5881-C581A3E7A09E}"/>
              </a:ext>
            </a:extLst>
          </p:cNvPr>
          <p:cNvGraphicFramePr>
            <a:graphicFrameLocks noGrp="1"/>
          </p:cNvGraphicFramePr>
          <p:nvPr/>
        </p:nvGraphicFramePr>
        <p:xfrm>
          <a:off x="265470" y="1315868"/>
          <a:ext cx="8563899" cy="192943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920850">
                  <a:extLst>
                    <a:ext uri="{9D8B030D-6E8A-4147-A177-3AD203B41FA5}">
                      <a16:colId xmlns:a16="http://schemas.microsoft.com/office/drawing/2014/main" val="1102543530"/>
                    </a:ext>
                  </a:extLst>
                </a:gridCol>
                <a:gridCol w="736679">
                  <a:extLst>
                    <a:ext uri="{9D8B030D-6E8A-4147-A177-3AD203B41FA5}">
                      <a16:colId xmlns:a16="http://schemas.microsoft.com/office/drawing/2014/main" val="1510608812"/>
                    </a:ext>
                  </a:extLst>
                </a:gridCol>
                <a:gridCol w="767375">
                  <a:extLst>
                    <a:ext uri="{9D8B030D-6E8A-4147-A177-3AD203B41FA5}">
                      <a16:colId xmlns:a16="http://schemas.microsoft.com/office/drawing/2014/main" val="2678862734"/>
                    </a:ext>
                  </a:extLst>
                </a:gridCol>
                <a:gridCol w="4426215">
                  <a:extLst>
                    <a:ext uri="{9D8B030D-6E8A-4147-A177-3AD203B41FA5}">
                      <a16:colId xmlns:a16="http://schemas.microsoft.com/office/drawing/2014/main" val="863492555"/>
                    </a:ext>
                  </a:extLst>
                </a:gridCol>
                <a:gridCol w="1712780">
                  <a:extLst>
                    <a:ext uri="{9D8B030D-6E8A-4147-A177-3AD203B41FA5}">
                      <a16:colId xmlns:a16="http://schemas.microsoft.com/office/drawing/2014/main" val="361864232"/>
                    </a:ext>
                  </a:extLst>
                </a:gridCol>
              </a:tblGrid>
              <a:tr h="513154">
                <a:tc>
                  <a:txBody>
                    <a:bodyPr/>
                    <a:lstStyle/>
                    <a:p>
                      <a:r>
                        <a:rPr lang="en-GB" sz="800" dirty="0"/>
                        <a:t>Date published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kern="1200" dirty="0">
                          <a:solidFill>
                            <a:schemeClr val="lt1"/>
                          </a:solidFill>
                          <a:effectLst/>
                        </a:rPr>
                        <a:t>Document Version Number</a:t>
                      </a:r>
                      <a:endParaRPr lang="en-GB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kern="1200" dirty="0">
                          <a:solidFill>
                            <a:schemeClr val="lt1"/>
                          </a:solidFill>
                          <a:effectLst/>
                        </a:rPr>
                        <a:t>Slide(s) affected</a:t>
                      </a:r>
                      <a:endParaRPr lang="en-GB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kern="1200" dirty="0">
                          <a:solidFill>
                            <a:schemeClr val="lt1"/>
                          </a:solidFill>
                          <a:effectLst/>
                        </a:rPr>
                        <a:t>Description of changes</a:t>
                      </a:r>
                      <a:endParaRPr lang="en-GB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kern="1200" dirty="0">
                          <a:solidFill>
                            <a:schemeClr val="lt1"/>
                          </a:solidFill>
                          <a:effectLst/>
                        </a:rPr>
                        <a:t>Author</a:t>
                      </a:r>
                      <a:endParaRPr lang="en-GB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995526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chemeClr val="dk1"/>
                          </a:solidFill>
                          <a:effectLst/>
                        </a:rPr>
                        <a:t>1/1/2024</a:t>
                      </a:r>
                      <a:endParaRPr lang="en-GB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800" kern="1200" dirty="0">
                          <a:solidFill>
                            <a:schemeClr val="dk1"/>
                          </a:solidFill>
                          <a:effectLst/>
                        </a:rPr>
                        <a:t>v1.0</a:t>
                      </a:r>
                      <a:endParaRPr lang="en-GB" sz="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All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Course update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Maria Harwood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13065879"/>
                  </a:ext>
                </a:extLst>
              </a:tr>
              <a:tr h="24058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63334670"/>
                  </a:ext>
                </a:extLst>
              </a:tr>
              <a:tr h="24058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18075352"/>
                  </a:ext>
                </a:extLst>
              </a:tr>
              <a:tr h="240584"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75429801"/>
                  </a:ext>
                </a:extLst>
              </a:tr>
              <a:tr h="240584"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95820013"/>
                  </a:ext>
                </a:extLst>
              </a:tr>
              <a:tr h="240584"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49459021"/>
                  </a:ext>
                </a:extLst>
              </a:tr>
            </a:tbl>
          </a:graphicData>
        </a:graphic>
      </p:graphicFrame>
      <p:sp>
        <p:nvSpPr>
          <p:cNvPr id="4" name="Title 10">
            <a:extLst>
              <a:ext uri="{FF2B5EF4-FFF2-40B4-BE49-F238E27FC236}">
                <a16:creationId xmlns:a16="http://schemas.microsoft.com/office/drawing/2014/main" id="{84940B41-942D-90FF-B30F-983580BF4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729" y="903519"/>
            <a:ext cx="8229600" cy="307777"/>
          </a:xfrm>
        </p:spPr>
        <p:txBody>
          <a:bodyPr/>
          <a:lstStyle/>
          <a:p>
            <a:r>
              <a:rPr lang="en-GB" sz="1400" dirty="0"/>
              <a:t>Document change record</a:t>
            </a:r>
          </a:p>
        </p:txBody>
      </p:sp>
    </p:spTree>
    <p:extLst>
      <p:ext uri="{BB962C8B-B14F-4D97-AF65-F5344CB8AC3E}">
        <p14:creationId xmlns:p14="http://schemas.microsoft.com/office/powerpoint/2010/main" val="3142545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F3E8A9D2-05AD-8ECB-8861-1F85177662B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-71718" y="2558473"/>
            <a:ext cx="9296400" cy="4299527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79062" y="3577577"/>
            <a:ext cx="5989140" cy="1455642"/>
          </a:xfrm>
        </p:spPr>
        <p:txBody>
          <a:bodyPr/>
          <a:lstStyle/>
          <a:p>
            <a:r>
              <a:rPr lang="en-US" dirty="0"/>
              <a:t>Instructor workshop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dirty="0"/>
              <a:t>Module DIWT1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7F6206A-EE1E-DFDA-8F20-9B6602962530}"/>
              </a:ext>
            </a:extLst>
          </p:cNvPr>
          <p:cNvSpPr txBox="1"/>
          <p:nvPr/>
        </p:nvSpPr>
        <p:spPr>
          <a:xfrm>
            <a:off x="6458686" y="3023579"/>
            <a:ext cx="231948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solidFill>
                  <a:schemeClr val="bg1"/>
                </a:solidFill>
              </a:rPr>
              <a:t>Diving for All</a:t>
            </a:r>
          </a:p>
        </p:txBody>
      </p:sp>
    </p:spTree>
    <p:extLst>
      <p:ext uri="{BB962C8B-B14F-4D97-AF65-F5344CB8AC3E}">
        <p14:creationId xmlns:p14="http://schemas.microsoft.com/office/powerpoint/2010/main" val="2663625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D8F8C-B2C7-1F58-178D-9DBE3F5D9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Aims of the workshop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7FCC8D-05B0-A513-B1BE-8C1127B57BC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4247317"/>
          </a:xfrm>
        </p:spPr>
        <p:txBody>
          <a:bodyPr vert="horz" lIns="91440" tIns="45720" rIns="91440" bIns="45720" rtlCol="0" anchor="t">
            <a:spAutoFit/>
          </a:bodyPr>
          <a:lstStyle/>
          <a:p>
            <a:pPr marL="0" indent="0" fontAlgn="base"/>
            <a:r>
              <a:rPr lang="en-GB" dirty="0"/>
              <a:t>At the end of this workshop students should:  </a:t>
            </a:r>
            <a:endParaRPr lang="en-US" dirty="0"/>
          </a:p>
          <a:p>
            <a:pPr fontAlgn="base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chemeClr val="tx1"/>
                </a:solidFill>
                <a:latin typeface="Arial"/>
                <a:cs typeface="Arial"/>
              </a:rPr>
              <a:t>Be confident to teach divers or snorkellers with disabilities. </a:t>
            </a:r>
          </a:p>
          <a:p>
            <a:pPr fontAlgn="base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chemeClr val="tx1"/>
                </a:solidFill>
                <a:latin typeface="Arial"/>
                <a:cs typeface="Arial"/>
              </a:rPr>
              <a:t>Recognise that everyone is different and requires a unique approach. </a:t>
            </a:r>
          </a:p>
          <a:p>
            <a:pPr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chemeClr val="tx1"/>
                </a:solidFill>
                <a:latin typeface="Arial"/>
                <a:cs typeface="Arial"/>
              </a:rPr>
              <a:t>Be confident in managing risks.</a:t>
            </a:r>
          </a:p>
          <a:p>
            <a:pPr fontAlgn="base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chemeClr val="tx1"/>
                </a:solidFill>
              </a:rPr>
              <a:t>Know where to find additional information and how to seek help and advice. </a:t>
            </a:r>
          </a:p>
          <a:p>
            <a:pPr marL="359410" indent="-359410"/>
            <a:endParaRPr lang="en-GB" dirty="0">
              <a:latin typeface="Arial" charset="0"/>
              <a:ea typeface="ＭＳ Ｐゴシック" pitchFamily="34" charset="-128"/>
            </a:endParaRPr>
          </a:p>
        </p:txBody>
      </p:sp>
      <p:pic>
        <p:nvPicPr>
          <p:cNvPr id="5" name="Picture Placeholder 5">
            <a:extLst>
              <a:ext uri="{FF2B5EF4-FFF2-40B4-BE49-F238E27FC236}">
                <a16:creationId xmlns:a16="http://schemas.microsoft.com/office/drawing/2014/main" id="{3E123328-43CF-E683-869E-08E3DE482B94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368B75A-6B89-0EA9-E1E4-007C40386DB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12066" y="6085806"/>
            <a:ext cx="1036410" cy="634039"/>
          </a:xfrm>
          <a:prstGeom prst="rect">
            <a:avLst/>
          </a:prstGeom>
        </p:spPr>
      </p:pic>
      <p:sp>
        <p:nvSpPr>
          <p:cNvPr id="8" name="Text Placeholder 29">
            <a:extLst>
              <a:ext uri="{FF2B5EF4-FFF2-40B4-BE49-F238E27FC236}">
                <a16:creationId xmlns:a16="http://schemas.microsoft.com/office/drawing/2014/main" id="{B90F80CE-AB51-C581-9B28-68391225DEA8}"/>
              </a:ext>
            </a:extLst>
          </p:cNvPr>
          <p:cNvSpPr txBox="1">
            <a:spLocks/>
          </p:cNvSpPr>
          <p:nvPr/>
        </p:nvSpPr>
        <p:spPr>
          <a:xfrm>
            <a:off x="7786989" y="-1"/>
            <a:ext cx="1034749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 fontScale="925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Module DIWT1</a:t>
            </a:r>
          </a:p>
        </p:txBody>
      </p:sp>
    </p:spTree>
    <p:extLst>
      <p:ext uri="{BB962C8B-B14F-4D97-AF65-F5344CB8AC3E}">
        <p14:creationId xmlns:p14="http://schemas.microsoft.com/office/powerpoint/2010/main" val="698568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F15B866B-F666-0C42-FF23-C53FB7D1773A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893686"/>
            <a:ext cx="4947390" cy="523220"/>
          </a:xfrm>
        </p:spPr>
        <p:txBody>
          <a:bodyPr/>
          <a:lstStyle/>
          <a:p>
            <a:r>
              <a:rPr lang="en-GB" dirty="0"/>
              <a:t>Outline of the workshop</a:t>
            </a:r>
            <a:endParaRPr lang="en-GB" alt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3B6E1A-40F3-A083-A838-C8C0C97E236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1679713"/>
            <a:ext cx="5187134" cy="4862870"/>
          </a:xfrm>
        </p:spPr>
        <p:txBody>
          <a:bodyPr/>
          <a:lstStyle/>
          <a:p>
            <a:pPr marL="342900" indent="-342900" fontAlgn="base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chemeClr val="tx1"/>
                </a:solidFill>
              </a:rPr>
              <a:t>Recap of key lessons from                    </a:t>
            </a:r>
            <a:r>
              <a:rPr lang="en-GB" b="0" dirty="0" err="1">
                <a:solidFill>
                  <a:schemeClr val="tx1"/>
                </a:solidFill>
              </a:rPr>
              <a:t>DfA</a:t>
            </a:r>
            <a:r>
              <a:rPr lang="en-GB" b="0" dirty="0">
                <a:solidFill>
                  <a:schemeClr val="tx1"/>
                </a:solidFill>
              </a:rPr>
              <a:t> Awareness  </a:t>
            </a:r>
          </a:p>
          <a:p>
            <a:pPr fontAlgn="base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chemeClr val="tx1"/>
                </a:solidFill>
              </a:rPr>
              <a:t>Lesson planning </a:t>
            </a:r>
          </a:p>
          <a:p>
            <a:pPr fontAlgn="base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chemeClr val="tx1"/>
                </a:solidFill>
              </a:rPr>
              <a:t>Site check </a:t>
            </a:r>
          </a:p>
          <a:p>
            <a:pPr fontAlgn="base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chemeClr val="tx1"/>
                </a:solidFill>
              </a:rPr>
              <a:t>Demo lesson </a:t>
            </a:r>
          </a:p>
          <a:p>
            <a:pPr fontAlgn="base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chemeClr val="tx1"/>
                </a:solidFill>
              </a:rPr>
              <a:t>Student lessons </a:t>
            </a:r>
          </a:p>
          <a:p>
            <a:pPr fontAlgn="base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chemeClr val="tx1"/>
                </a:solidFill>
              </a:rPr>
              <a:t>Review of learning points </a:t>
            </a:r>
          </a:p>
          <a:p>
            <a:pPr fontAlgn="base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chemeClr val="tx1"/>
                </a:solidFill>
              </a:rPr>
              <a:t>Hidden disabilities </a:t>
            </a:r>
          </a:p>
          <a:p>
            <a:pPr fontAlgn="base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chemeClr val="tx1"/>
                </a:solidFill>
              </a:rPr>
              <a:t>Sources of information and support </a:t>
            </a:r>
          </a:p>
          <a:p>
            <a:pPr fontAlgn="base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chemeClr val="tx1"/>
                </a:solidFill>
              </a:rPr>
              <a:t>Closing session </a:t>
            </a:r>
          </a:p>
          <a:p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4A5B08A-F9B3-A4D8-99DC-4E57DB01934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12066" y="6085806"/>
            <a:ext cx="1036410" cy="634039"/>
          </a:xfrm>
          <a:prstGeom prst="rect">
            <a:avLst/>
          </a:prstGeom>
        </p:spPr>
      </p:pic>
      <p:sp>
        <p:nvSpPr>
          <p:cNvPr id="3" name="Text Placeholder 29">
            <a:extLst>
              <a:ext uri="{FF2B5EF4-FFF2-40B4-BE49-F238E27FC236}">
                <a16:creationId xmlns:a16="http://schemas.microsoft.com/office/drawing/2014/main" id="{84A1A638-D5F8-A896-2805-A1616721A3B4}"/>
              </a:ext>
            </a:extLst>
          </p:cNvPr>
          <p:cNvSpPr txBox="1">
            <a:spLocks/>
          </p:cNvSpPr>
          <p:nvPr/>
        </p:nvSpPr>
        <p:spPr>
          <a:xfrm>
            <a:off x="7786989" y="-1"/>
            <a:ext cx="1034749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 fontScale="925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Module DIWT1</a:t>
            </a:r>
          </a:p>
        </p:txBody>
      </p:sp>
    </p:spTree>
    <p:extLst>
      <p:ext uri="{BB962C8B-B14F-4D97-AF65-F5344CB8AC3E}">
        <p14:creationId xmlns:p14="http://schemas.microsoft.com/office/powerpoint/2010/main" val="1057481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Recap of </a:t>
            </a:r>
            <a:r>
              <a:rPr lang="en-GB" dirty="0" err="1"/>
              <a:t>DfA</a:t>
            </a:r>
            <a:r>
              <a:rPr lang="en-GB" dirty="0"/>
              <a:t> Awareness</a:t>
            </a:r>
            <a:endParaRPr lang="en-GB" alt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3B6E1A-40F3-A083-A838-C8C0C97E236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5016758"/>
          </a:xfrm>
        </p:spPr>
        <p:txBody>
          <a:bodyPr/>
          <a:lstStyle/>
          <a:p>
            <a:pPr marL="0" indent="0" fontAlgn="base"/>
            <a:r>
              <a:rPr lang="en-GB" dirty="0"/>
              <a:t>Key learning points?</a:t>
            </a:r>
          </a:p>
          <a:p>
            <a:pPr fontAlgn="base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chemeClr val="tx1"/>
                </a:solidFill>
              </a:rPr>
              <a:t>20% of working age population</a:t>
            </a:r>
          </a:p>
          <a:p>
            <a:pPr fontAlgn="base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chemeClr val="tx1"/>
                </a:solidFill>
              </a:rPr>
              <a:t>Disabilities not always visible</a:t>
            </a:r>
          </a:p>
          <a:p>
            <a:pPr fontAlgn="base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chemeClr val="tx1"/>
                </a:solidFill>
              </a:rPr>
              <a:t>Treat everyone as individuals</a:t>
            </a:r>
          </a:p>
          <a:p>
            <a:pPr fontAlgn="base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chemeClr val="tx1"/>
                </a:solidFill>
              </a:rPr>
              <a:t>Work together, don’t assume  </a:t>
            </a:r>
          </a:p>
          <a:p>
            <a:pPr fontAlgn="base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chemeClr val="tx1"/>
                </a:solidFill>
              </a:rPr>
              <a:t>Early and effective communication </a:t>
            </a:r>
          </a:p>
          <a:p>
            <a:pPr fontAlgn="base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chemeClr val="tx1"/>
                </a:solidFill>
              </a:rPr>
              <a:t>Adapt, but only where necessary </a:t>
            </a:r>
          </a:p>
          <a:p>
            <a:pPr fontAlgn="base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chemeClr val="tx1"/>
                </a:solidFill>
              </a:rPr>
              <a:t>Empathy, dignity and respect </a:t>
            </a:r>
          </a:p>
          <a:p>
            <a:pPr fontAlgn="base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chemeClr val="tx1"/>
                </a:solidFill>
              </a:rPr>
              <a:t>Safety always </a:t>
            </a:r>
          </a:p>
          <a:p>
            <a:pPr fontAlgn="base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chemeClr val="tx1"/>
                </a:solidFill>
              </a:rPr>
              <a:t>Sources of additional information </a:t>
            </a:r>
          </a:p>
          <a:p>
            <a:endParaRPr lang="en-GB" dirty="0"/>
          </a:p>
        </p:txBody>
      </p:sp>
      <p:pic>
        <p:nvPicPr>
          <p:cNvPr id="7" name="Picture Placeholder 4" descr="A person with her finger on her chin&#10;&#10;Description automatically generated">
            <a:extLst>
              <a:ext uri="{FF2B5EF4-FFF2-40B4-BE49-F238E27FC236}">
                <a16:creationId xmlns:a16="http://schemas.microsoft.com/office/drawing/2014/main" id="{47FB8E18-4095-CB54-B710-25D77E7E3C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53875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Lesson planning</a:t>
            </a:r>
            <a:endParaRPr lang="en-GB" alt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3B6E1A-40F3-A083-A838-C8C0C97E236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3323987"/>
          </a:xfrm>
        </p:spPr>
        <p:txBody>
          <a:bodyPr/>
          <a:lstStyle/>
          <a:p>
            <a:pPr marL="359410" indent="-359410"/>
            <a:r>
              <a:rPr lang="en-GB" dirty="0"/>
              <a:t>In groups</a:t>
            </a:r>
            <a:endParaRPr lang="en-US" dirty="0"/>
          </a:p>
          <a:p>
            <a:pPr marL="359455" indent="-35941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chemeClr val="tx1"/>
                </a:solidFill>
              </a:rPr>
              <a:t>Scenario of student with disability</a:t>
            </a:r>
          </a:p>
          <a:p>
            <a:pPr marL="359455" indent="-35941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chemeClr val="tx1"/>
                </a:solidFill>
              </a:rPr>
              <a:t>How to adapt your lesson plans</a:t>
            </a:r>
          </a:p>
          <a:p>
            <a:pPr marL="359455" indent="-35941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chemeClr val="tx1"/>
                </a:solidFill>
                <a:latin typeface="Arial"/>
                <a:cs typeface="Arial"/>
              </a:rPr>
              <a:t>Consider all aspects, from carrying kit through to exit and de-kit</a:t>
            </a:r>
            <a:endParaRPr lang="en-GB" b="0" dirty="0">
              <a:solidFill>
                <a:schemeClr val="tx1"/>
              </a:solidFill>
            </a:endParaRPr>
          </a:p>
          <a:p>
            <a:pPr marL="0" indent="0"/>
            <a:r>
              <a:rPr lang="en-GB" dirty="0"/>
              <a:t>Work with the student with (simulated) disability</a:t>
            </a:r>
          </a:p>
          <a:p>
            <a:endParaRPr lang="en-GB" dirty="0"/>
          </a:p>
        </p:txBody>
      </p:sp>
      <p:pic>
        <p:nvPicPr>
          <p:cNvPr id="5" name="Picture Placeholder 6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60B1BF73-B5C6-EB5F-D463-61BE8C45E95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51526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7DA0C710-34AE-E610-AAA7-35D8F311401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6A79D870-CDFF-8A93-4D30-64E66D9DE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Lesson planning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0121088-C9FA-33CF-F237-3A1DF49C532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12066" y="6085806"/>
            <a:ext cx="1036410" cy="634039"/>
          </a:xfrm>
          <a:prstGeom prst="rect">
            <a:avLst/>
          </a:prstGeom>
        </p:spPr>
      </p:pic>
      <p:sp>
        <p:nvSpPr>
          <p:cNvPr id="14" name="Text Placeholder 29">
            <a:extLst>
              <a:ext uri="{FF2B5EF4-FFF2-40B4-BE49-F238E27FC236}">
                <a16:creationId xmlns:a16="http://schemas.microsoft.com/office/drawing/2014/main" id="{774267B0-5035-5710-F9BD-0FAB64C212E7}"/>
              </a:ext>
            </a:extLst>
          </p:cNvPr>
          <p:cNvSpPr txBox="1">
            <a:spLocks/>
          </p:cNvSpPr>
          <p:nvPr/>
        </p:nvSpPr>
        <p:spPr>
          <a:xfrm>
            <a:off x="7786989" y="0"/>
            <a:ext cx="1034749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 fontScale="925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Module DIWT1</a:t>
            </a:r>
          </a:p>
        </p:txBody>
      </p:sp>
    </p:spTree>
    <p:extLst>
      <p:ext uri="{BB962C8B-B14F-4D97-AF65-F5344CB8AC3E}">
        <p14:creationId xmlns:p14="http://schemas.microsoft.com/office/powerpoint/2010/main" val="1082899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2FE2F479-80B0-56AD-0A2E-AB3F708131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>
            <a:extLst>
              <a:ext uri="{FF2B5EF4-FFF2-40B4-BE49-F238E27FC236}">
                <a16:creationId xmlns:a16="http://schemas.microsoft.com/office/drawing/2014/main" id="{7989934F-D23D-79C9-608D-A995AB2EA5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Site check</a:t>
            </a:r>
            <a:endParaRPr lang="en-GB" alt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BF09894-2AE7-0A27-6D7A-42F6ED7A760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5170646"/>
          </a:xfrm>
        </p:spPr>
        <p:txBody>
          <a:bodyPr/>
          <a:lstStyle/>
          <a:p>
            <a:pPr fontAlgn="base"/>
            <a:r>
              <a:rPr lang="en-GB" dirty="0"/>
              <a:t>In groups</a:t>
            </a:r>
          </a:p>
          <a:p>
            <a:r>
              <a:rPr lang="en-GB" b="0" dirty="0">
                <a:solidFill>
                  <a:schemeClr val="tx1"/>
                </a:solidFill>
              </a:rPr>
              <a:t>Check out the site facilities, including:</a:t>
            </a:r>
          </a:p>
          <a:p>
            <a:pPr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900" b="0" dirty="0">
                <a:solidFill>
                  <a:schemeClr val="tx1"/>
                </a:solidFill>
              </a:rPr>
              <a:t>Car parking: close and enough space.</a:t>
            </a:r>
          </a:p>
          <a:p>
            <a:pPr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900" b="0" dirty="0">
                <a:solidFill>
                  <a:schemeClr val="tx1"/>
                </a:solidFill>
              </a:rPr>
              <a:t>Ground / floor surfaces: uneven, gravel, slippery, trip hazards</a:t>
            </a:r>
          </a:p>
          <a:p>
            <a:pPr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900" b="0" dirty="0">
                <a:solidFill>
                  <a:schemeClr val="tx1"/>
                </a:solidFill>
              </a:rPr>
              <a:t>Steps and steep inclines</a:t>
            </a:r>
          </a:p>
          <a:p>
            <a:pPr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900" b="0" dirty="0">
                <a:solidFill>
                  <a:schemeClr val="tx1"/>
                </a:solidFill>
              </a:rPr>
              <a:t>Doors: are they wide enough/ easily operated?</a:t>
            </a:r>
          </a:p>
          <a:p>
            <a:pPr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900" b="0" dirty="0">
                <a:solidFill>
                  <a:schemeClr val="tx1"/>
                </a:solidFill>
              </a:rPr>
              <a:t>Changing rooms and toilets</a:t>
            </a:r>
          </a:p>
          <a:p>
            <a:pPr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900" b="0" dirty="0">
                <a:solidFill>
                  <a:schemeClr val="tx1"/>
                </a:solidFill>
              </a:rPr>
              <a:t>Benches for kitting up, if appropriate</a:t>
            </a:r>
          </a:p>
          <a:p>
            <a:pPr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900" b="0" dirty="0">
                <a:solidFill>
                  <a:schemeClr val="tx1"/>
                </a:solidFill>
              </a:rPr>
              <a:t>Access to pool / open water</a:t>
            </a:r>
          </a:p>
          <a:p>
            <a:pPr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900" b="0" dirty="0">
                <a:solidFill>
                  <a:schemeClr val="tx1"/>
                </a:solidFill>
              </a:rPr>
              <a:t>Social area</a:t>
            </a:r>
          </a:p>
          <a:p>
            <a:endParaRPr lang="en-GB" dirty="0"/>
          </a:p>
        </p:txBody>
      </p:sp>
      <p:pic>
        <p:nvPicPr>
          <p:cNvPr id="7" name="Picture Placeholder 6" descr="A bicycle and equipment on a beach&#10;&#10;Description automatically generated with medium confidence">
            <a:extLst>
              <a:ext uri="{FF2B5EF4-FFF2-40B4-BE49-F238E27FC236}">
                <a16:creationId xmlns:a16="http://schemas.microsoft.com/office/drawing/2014/main" id="{FDE1A754-1989-ADA1-3AF1-C2DDE1DCB7C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3231777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Practical lessons</a:t>
            </a:r>
            <a:endParaRPr lang="en-GB" alt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3B6E1A-40F3-A083-A838-C8C0C97E236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5632311"/>
          </a:xfrm>
        </p:spPr>
        <p:txBody>
          <a:bodyPr/>
          <a:lstStyle/>
          <a:p>
            <a:pPr fontAlgn="base"/>
            <a:r>
              <a:rPr lang="en-GB" dirty="0"/>
              <a:t>In groups</a:t>
            </a:r>
          </a:p>
          <a:p>
            <a:pPr fontAlgn="base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chemeClr val="tx1"/>
                </a:solidFill>
              </a:rPr>
              <a:t>IT demo lesson</a:t>
            </a:r>
          </a:p>
          <a:p>
            <a:pPr fontAlgn="base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chemeClr val="tx1"/>
                </a:solidFill>
              </a:rPr>
              <a:t>Student lessons</a:t>
            </a:r>
          </a:p>
          <a:p>
            <a:pPr marL="0" indent="0"/>
            <a:r>
              <a:rPr lang="en-GB" sz="1800" dirty="0"/>
              <a:t>Safe </a:t>
            </a:r>
            <a:r>
              <a:rPr lang="en-GB" sz="1800" b="0" dirty="0">
                <a:solidFill>
                  <a:schemeClr val="tx1"/>
                </a:solidFill>
              </a:rPr>
              <a:t>– how did they make the lesson safe? Anything that would have made it safer?</a:t>
            </a:r>
          </a:p>
          <a:p>
            <a:pPr marL="0" indent="0"/>
            <a:r>
              <a:rPr lang="en-GB" sz="1800" dirty="0"/>
              <a:t>Technically correct </a:t>
            </a:r>
            <a:r>
              <a:rPr lang="en-GB" sz="1800" b="0" dirty="0">
                <a:solidFill>
                  <a:schemeClr val="tx1"/>
                </a:solidFill>
              </a:rPr>
              <a:t>– were the demos clear? Did the (adapted) technique work? Any ways we could improve on this?</a:t>
            </a:r>
          </a:p>
          <a:p>
            <a:pPr marL="0" indent="0"/>
            <a:r>
              <a:rPr lang="en-GB" sz="1800" dirty="0"/>
              <a:t>Effective </a:t>
            </a:r>
            <a:r>
              <a:rPr lang="en-GB" sz="1800" b="0" dirty="0">
                <a:solidFill>
                  <a:schemeClr val="tx1"/>
                </a:solidFill>
              </a:rPr>
              <a:t>– did they demonstrate, mimic and correct? Could the student do the skill at the end?</a:t>
            </a:r>
          </a:p>
          <a:p>
            <a:pPr marL="0" indent="0"/>
            <a:r>
              <a:rPr lang="en-GB" sz="1800" dirty="0"/>
              <a:t>Progressive </a:t>
            </a:r>
            <a:r>
              <a:rPr lang="en-GB" sz="1800" b="0" dirty="0">
                <a:solidFill>
                  <a:schemeClr val="tx1"/>
                </a:solidFill>
              </a:rPr>
              <a:t>– what steps was the skill broken down into? Any additional steps that would have helped? E.g., a dry run.</a:t>
            </a:r>
          </a:p>
          <a:p>
            <a:pPr fontAlgn="base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GB" b="0" dirty="0">
              <a:solidFill>
                <a:schemeClr val="tx1"/>
              </a:solidFill>
            </a:endParaRPr>
          </a:p>
          <a:p>
            <a:endParaRPr lang="en-GB" dirty="0"/>
          </a:p>
        </p:txBody>
      </p:sp>
      <p:pic>
        <p:nvPicPr>
          <p:cNvPr id="5" name="Picture Placeholder 4" descr="A group of scuba divers in the water&#10;&#10;Description automatically generated">
            <a:extLst>
              <a:ext uri="{FF2B5EF4-FFF2-40B4-BE49-F238E27FC236}">
                <a16:creationId xmlns:a16="http://schemas.microsoft.com/office/drawing/2014/main" id="{A9BF73F7-CBD6-C6D1-BC79-0D9CF5B7542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34423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094F9BBD-C53D-75A3-C7FF-7456D895923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9F20B0CC-664E-B219-554E-ADDC6E59E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Practical session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2594C2B-E0AC-0BA4-BEB3-2BFCAEEFFC7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12066" y="6085806"/>
            <a:ext cx="1036410" cy="634039"/>
          </a:xfrm>
          <a:prstGeom prst="rect">
            <a:avLst/>
          </a:prstGeom>
        </p:spPr>
      </p:pic>
      <p:sp>
        <p:nvSpPr>
          <p:cNvPr id="16" name="Text Placeholder 29">
            <a:extLst>
              <a:ext uri="{FF2B5EF4-FFF2-40B4-BE49-F238E27FC236}">
                <a16:creationId xmlns:a16="http://schemas.microsoft.com/office/drawing/2014/main" id="{D59DA54F-C3A7-81EC-2F4E-ABF4872071DC}"/>
              </a:ext>
            </a:extLst>
          </p:cNvPr>
          <p:cNvSpPr txBox="1">
            <a:spLocks/>
          </p:cNvSpPr>
          <p:nvPr/>
        </p:nvSpPr>
        <p:spPr>
          <a:xfrm>
            <a:off x="7786989" y="0"/>
            <a:ext cx="1034749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 fontScale="925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Module DIWT1</a:t>
            </a:r>
          </a:p>
        </p:txBody>
      </p:sp>
    </p:spTree>
    <p:extLst>
      <p:ext uri="{BB962C8B-B14F-4D97-AF65-F5344CB8AC3E}">
        <p14:creationId xmlns:p14="http://schemas.microsoft.com/office/powerpoint/2010/main" val="35901095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12" descr="A person standing in front of a screen&#10;&#10;Description automatically generated">
            <a:extLst>
              <a:ext uri="{FF2B5EF4-FFF2-40B4-BE49-F238E27FC236}">
                <a16:creationId xmlns:a16="http://schemas.microsoft.com/office/drawing/2014/main" id="{5D5AF9C6-5CB3-2AA3-71F5-681AF1BF5E0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3243C75-DA8B-39AB-D9D0-6036B40A7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320" y="3943468"/>
            <a:ext cx="6150614" cy="784830"/>
          </a:xfrm>
        </p:spPr>
        <p:txBody>
          <a:bodyPr/>
          <a:lstStyle/>
          <a:p>
            <a:r>
              <a:rPr lang="en-GB" dirty="0"/>
              <a:t>Hidden disabilities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010A74B-4A98-DDDD-9930-60E18F71041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12066" y="6085806"/>
            <a:ext cx="1036410" cy="634039"/>
          </a:xfrm>
          <a:prstGeom prst="rect">
            <a:avLst/>
          </a:prstGeom>
        </p:spPr>
      </p:pic>
      <p:sp>
        <p:nvSpPr>
          <p:cNvPr id="9" name="Text Placeholder 29">
            <a:extLst>
              <a:ext uri="{FF2B5EF4-FFF2-40B4-BE49-F238E27FC236}">
                <a16:creationId xmlns:a16="http://schemas.microsoft.com/office/drawing/2014/main" id="{7769647B-B8FF-819B-E7C1-1466CE2B0DCC}"/>
              </a:ext>
            </a:extLst>
          </p:cNvPr>
          <p:cNvSpPr txBox="1">
            <a:spLocks/>
          </p:cNvSpPr>
          <p:nvPr/>
        </p:nvSpPr>
        <p:spPr>
          <a:xfrm>
            <a:off x="7786989" y="0"/>
            <a:ext cx="1034749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 fontScale="925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Module DIWT1</a:t>
            </a:r>
          </a:p>
        </p:txBody>
      </p:sp>
    </p:spTree>
    <p:extLst>
      <p:ext uri="{BB962C8B-B14F-4D97-AF65-F5344CB8AC3E}">
        <p14:creationId xmlns:p14="http://schemas.microsoft.com/office/powerpoint/2010/main" val="35296216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Hidden disabilities</a:t>
            </a:r>
            <a:endParaRPr lang="en-GB" alt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3B6E1A-40F3-A083-A838-C8C0C97E236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5324535"/>
          </a:xfrm>
        </p:spPr>
        <p:txBody>
          <a:bodyPr/>
          <a:lstStyle/>
          <a:p>
            <a:r>
              <a:rPr lang="en-GB" dirty="0"/>
              <a:t>Many disabilities aren’t visible</a:t>
            </a:r>
          </a:p>
          <a:p>
            <a:r>
              <a:rPr lang="en-GB" dirty="0"/>
              <a:t>General</a:t>
            </a:r>
          </a:p>
          <a:p>
            <a:pPr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chemeClr val="tx1"/>
                </a:solidFill>
              </a:rPr>
              <a:t>Everyone is different</a:t>
            </a:r>
          </a:p>
          <a:p>
            <a:pPr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chemeClr val="tx1"/>
                </a:solidFill>
              </a:rPr>
              <a:t>Be patient</a:t>
            </a:r>
          </a:p>
          <a:p>
            <a:pPr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chemeClr val="tx1"/>
                </a:solidFill>
              </a:rPr>
              <a:t>May need 1:1 instruction</a:t>
            </a:r>
          </a:p>
          <a:p>
            <a:pPr marL="0" indent="0"/>
            <a:r>
              <a:rPr lang="en-GB" dirty="0"/>
              <a:t>Classroom</a:t>
            </a:r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chemeClr val="tx1"/>
                </a:solidFill>
              </a:rPr>
              <a:t>Might struggle to understand or might have read more than you!</a:t>
            </a:r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chemeClr val="tx1"/>
                </a:solidFill>
              </a:rPr>
              <a:t>Might need more breaks</a:t>
            </a:r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chemeClr val="tx1"/>
                </a:solidFill>
              </a:rPr>
              <a:t>Distractions</a:t>
            </a:r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chemeClr val="tx1"/>
                </a:solidFill>
              </a:rPr>
              <a:t>Stick to key principles: PAVE</a:t>
            </a:r>
          </a:p>
          <a:p>
            <a:endParaRPr lang="en-GB" dirty="0"/>
          </a:p>
        </p:txBody>
      </p:sp>
      <p:pic>
        <p:nvPicPr>
          <p:cNvPr id="5" name="Picture Placeholder 4" descr="A group of people on a boat&#10;&#10;Description automatically generated">
            <a:extLst>
              <a:ext uri="{FF2B5EF4-FFF2-40B4-BE49-F238E27FC236}">
                <a16:creationId xmlns:a16="http://schemas.microsoft.com/office/drawing/2014/main" id="{5F2CADCF-9B92-61B5-91D2-215CC46C989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15529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Hidden Disabilities (2)</a:t>
            </a:r>
            <a:endParaRPr lang="en-GB" alt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3B6E1A-40F3-A083-A838-C8C0C97E236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4939814"/>
          </a:xfrm>
        </p:spPr>
        <p:txBody>
          <a:bodyPr/>
          <a:lstStyle/>
          <a:p>
            <a:pPr>
              <a:spcBef>
                <a:spcPts val="300"/>
              </a:spcBef>
              <a:spcAft>
                <a:spcPts val="0"/>
              </a:spcAft>
            </a:pPr>
            <a:r>
              <a:rPr lang="en-GB" dirty="0"/>
              <a:t>Theory assessments</a:t>
            </a:r>
          </a:p>
          <a:p>
            <a:pPr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800" b="0" dirty="0">
                <a:solidFill>
                  <a:schemeClr val="tx1"/>
                </a:solidFill>
              </a:rPr>
              <a:t>Allow extra time? Oral?</a:t>
            </a:r>
          </a:p>
          <a:p>
            <a:pPr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800" b="0" dirty="0">
                <a:solidFill>
                  <a:schemeClr val="tx1"/>
                </a:solidFill>
              </a:rPr>
              <a:t>Informal knowledge checks</a:t>
            </a:r>
          </a:p>
          <a:p>
            <a:pPr>
              <a:spcBef>
                <a:spcPts val="300"/>
              </a:spcBef>
              <a:spcAft>
                <a:spcPts val="0"/>
              </a:spcAft>
            </a:pPr>
            <a:r>
              <a:rPr lang="en-GB" dirty="0"/>
              <a:t>Pool</a:t>
            </a:r>
          </a:p>
          <a:p>
            <a:pPr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800" b="0" dirty="0">
                <a:solidFill>
                  <a:schemeClr val="tx1"/>
                </a:solidFill>
              </a:rPr>
              <a:t>1:1 instruction (empathy and patience) </a:t>
            </a:r>
          </a:p>
          <a:p>
            <a:pPr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800" b="0" dirty="0">
                <a:solidFill>
                  <a:schemeClr val="tx1"/>
                </a:solidFill>
              </a:rPr>
              <a:t>Clear SEEDS brief  </a:t>
            </a:r>
          </a:p>
          <a:p>
            <a:pPr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800" b="0" dirty="0">
                <a:solidFill>
                  <a:schemeClr val="tx1"/>
                </a:solidFill>
              </a:rPr>
              <a:t>Split skills over multiple sessions </a:t>
            </a:r>
          </a:p>
          <a:p>
            <a:pPr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800" b="0" dirty="0">
                <a:solidFill>
                  <a:schemeClr val="tx1"/>
                </a:solidFill>
              </a:rPr>
              <a:t>If they become overwhelmed agree a time-out (maybe a time out signal?) </a:t>
            </a:r>
          </a:p>
          <a:p>
            <a:pPr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800" b="0" dirty="0">
                <a:solidFill>
                  <a:schemeClr val="tx1"/>
                </a:solidFill>
              </a:rPr>
              <a:t>Emphasise basics, e.g., buddy diving</a:t>
            </a:r>
          </a:p>
          <a:p>
            <a:pPr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800" b="0" dirty="0">
                <a:solidFill>
                  <a:schemeClr val="tx1"/>
                </a:solidFill>
              </a:rPr>
              <a:t>Ensure instructor is aware of any needs.</a:t>
            </a:r>
          </a:p>
          <a:p>
            <a:pPr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800" b="0" dirty="0">
                <a:solidFill>
                  <a:schemeClr val="tx1"/>
                </a:solidFill>
              </a:rPr>
              <a:t>Poolside environment, e.g., noise</a:t>
            </a:r>
          </a:p>
          <a:p>
            <a:pPr>
              <a:spcBef>
                <a:spcPts val="300"/>
              </a:spcBef>
              <a:spcAft>
                <a:spcPts val="0"/>
              </a:spcAft>
            </a:pPr>
            <a:r>
              <a:rPr lang="en-GB" dirty="0"/>
              <a:t>Open water</a:t>
            </a:r>
          </a:p>
          <a:p>
            <a:pPr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chemeClr val="tx1"/>
                </a:solidFill>
              </a:rPr>
              <a:t>As above</a:t>
            </a:r>
          </a:p>
          <a:p>
            <a:endParaRPr lang="en-GB" dirty="0"/>
          </a:p>
        </p:txBody>
      </p:sp>
      <p:pic>
        <p:nvPicPr>
          <p:cNvPr id="5" name="Picture 8" descr="D:\Documents and Settings\e168170\Local Settings\Temporary Internet Files\Content.IE5\AV8Y40AZ\MP900442211[1].jpg">
            <a:extLst>
              <a:ext uri="{FF2B5EF4-FFF2-40B4-BE49-F238E27FC236}">
                <a16:creationId xmlns:a16="http://schemas.microsoft.com/office/drawing/2014/main" id="{3033F36D-7DA7-D715-F96E-77DDDEBBB19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959221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Club environment</a:t>
            </a:r>
            <a:endParaRPr lang="en-GB" alt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3B6E1A-40F3-A083-A838-C8C0C97E236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4862870"/>
          </a:xfrm>
        </p:spPr>
        <p:txBody>
          <a:bodyPr/>
          <a:lstStyle/>
          <a:p>
            <a:pPr fontAlgn="base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chemeClr val="tx1"/>
                </a:solidFill>
              </a:rPr>
              <a:t>Neurodiverse people might behave differently. </a:t>
            </a:r>
          </a:p>
          <a:p>
            <a:pPr fontAlgn="base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chemeClr val="tx1"/>
                </a:solidFill>
              </a:rPr>
              <a:t>What others regard as friendly banter might easily drift into bullying. </a:t>
            </a:r>
          </a:p>
          <a:p>
            <a:pPr fontAlgn="base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chemeClr val="tx1"/>
                </a:solidFill>
              </a:rPr>
              <a:t>Be specific about where to be, at what time, with what kit, etc. </a:t>
            </a:r>
          </a:p>
          <a:p>
            <a:pPr fontAlgn="base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chemeClr val="tx1"/>
                </a:solidFill>
              </a:rPr>
              <a:t>Apparent over-reacting might just be someone’s coping mechanism. Try to calm things down. </a:t>
            </a:r>
          </a:p>
          <a:p>
            <a:pPr fontAlgn="base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chemeClr val="tx1"/>
                </a:solidFill>
              </a:rPr>
              <a:t>If someone pulls out of arrangements at the last minute, recognise that they have their reasons.  </a:t>
            </a:r>
          </a:p>
          <a:p>
            <a:endParaRPr lang="en-GB" dirty="0"/>
          </a:p>
        </p:txBody>
      </p:sp>
      <p:pic>
        <p:nvPicPr>
          <p:cNvPr id="7" name="Picture Placeholder 4" descr="A group of people sitting at a table eating&#10;&#10;Description automatically generated">
            <a:extLst>
              <a:ext uri="{FF2B5EF4-FFF2-40B4-BE49-F238E27FC236}">
                <a16:creationId xmlns:a16="http://schemas.microsoft.com/office/drawing/2014/main" id="{A99A8B99-B155-86DA-B839-5BD067A3C75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21585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Safety</a:t>
            </a:r>
            <a:endParaRPr lang="en-GB" alt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3B6E1A-40F3-A083-A838-C8C0C97E236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3477875"/>
          </a:xfrm>
        </p:spPr>
        <p:txBody>
          <a:bodyPr/>
          <a:lstStyle/>
          <a:p>
            <a:pPr marL="359410" indent="-359410" fontAlgn="base"/>
            <a:r>
              <a:rPr lang="en-GB" dirty="0"/>
              <a:t>Safeguards built into the system: </a:t>
            </a:r>
            <a:endParaRPr lang="en-US" dirty="0"/>
          </a:p>
          <a:p>
            <a:pPr marL="359410" indent="-359410" fontAlgn="base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chemeClr val="tx1"/>
                </a:solidFill>
              </a:rPr>
              <a:t>Medical</a:t>
            </a:r>
          </a:p>
          <a:p>
            <a:pPr marL="359410" indent="-359410" fontAlgn="base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chemeClr val="tx1"/>
                </a:solidFill>
                <a:latin typeface="Arial"/>
                <a:cs typeface="Arial"/>
              </a:rPr>
              <a:t>Meeting the performance standards set out in the instructor notes.  </a:t>
            </a:r>
          </a:p>
          <a:p>
            <a:pPr marL="359410" indent="-35941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chemeClr val="tx1"/>
                </a:solidFill>
                <a:latin typeface="Arial"/>
                <a:cs typeface="Arial"/>
              </a:rPr>
              <a:t>Conditional qualifications by exception</a:t>
            </a:r>
          </a:p>
          <a:p>
            <a:pPr marL="0" indent="0"/>
            <a:r>
              <a:rPr lang="en-GB" dirty="0"/>
              <a:t>On site</a:t>
            </a:r>
          </a:p>
          <a:p>
            <a:pPr marL="285750" indent="-285750">
              <a:buClr>
                <a:schemeClr val="accent1"/>
              </a:buClr>
              <a:buFont typeface="Arial"/>
              <a:buChar char="•"/>
            </a:pPr>
            <a:r>
              <a:rPr lang="en-GB" b="0" dirty="0">
                <a:solidFill>
                  <a:schemeClr val="tx1"/>
                </a:solidFill>
                <a:latin typeface="Arial"/>
                <a:cs typeface="Arial"/>
              </a:rPr>
              <a:t>Risk management</a:t>
            </a:r>
            <a:endParaRPr lang="en-GB" b="0" dirty="0">
              <a:solidFill>
                <a:schemeClr val="tx1"/>
              </a:solidFill>
            </a:endParaRPr>
          </a:p>
          <a:p>
            <a:endParaRPr lang="en-GB" dirty="0"/>
          </a:p>
        </p:txBody>
      </p:sp>
      <p:pic>
        <p:nvPicPr>
          <p:cNvPr id="5" name="Picture Placeholder 6" descr="A person in a scuba suit in the water&#10;&#10;Description automatically generated">
            <a:extLst>
              <a:ext uri="{FF2B5EF4-FFF2-40B4-BE49-F238E27FC236}">
                <a16:creationId xmlns:a16="http://schemas.microsoft.com/office/drawing/2014/main" id="{EC2E527A-59A6-02B7-2816-840D95CCDA9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95426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A18163CB-8DA1-49D1-1931-19131212BDB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31C6F7FE-9CC3-B69D-2C68-20164DDB9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Closing session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667C15B-B9C5-2D1E-744B-3523A89EC53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12066" y="6085806"/>
            <a:ext cx="1036410" cy="634039"/>
          </a:xfrm>
          <a:prstGeom prst="rect">
            <a:avLst/>
          </a:prstGeom>
        </p:spPr>
      </p:pic>
      <p:sp>
        <p:nvSpPr>
          <p:cNvPr id="8" name="Text Placeholder 29">
            <a:extLst>
              <a:ext uri="{FF2B5EF4-FFF2-40B4-BE49-F238E27FC236}">
                <a16:creationId xmlns:a16="http://schemas.microsoft.com/office/drawing/2014/main" id="{4E2FB6D6-6368-BBD3-8C65-864B56810DEA}"/>
              </a:ext>
            </a:extLst>
          </p:cNvPr>
          <p:cNvSpPr txBox="1">
            <a:spLocks/>
          </p:cNvSpPr>
          <p:nvPr/>
        </p:nvSpPr>
        <p:spPr>
          <a:xfrm>
            <a:off x="7786989" y="0"/>
            <a:ext cx="1034749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 fontScale="925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Module DIWT1</a:t>
            </a:r>
          </a:p>
        </p:txBody>
      </p:sp>
    </p:spTree>
    <p:extLst>
      <p:ext uri="{BB962C8B-B14F-4D97-AF65-F5344CB8AC3E}">
        <p14:creationId xmlns:p14="http://schemas.microsoft.com/office/powerpoint/2010/main" val="32021888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0552F1D-960F-08EE-5FFC-ADEEC14EC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Further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A0F0A2-BFA1-E76D-527F-6CD7EF66EE4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3170099"/>
          </a:xfrm>
        </p:spPr>
        <p:txBody>
          <a:bodyPr/>
          <a:lstStyle/>
          <a:p>
            <a:pPr marL="0" indent="0" fontAlgn="base"/>
            <a:r>
              <a:rPr lang="en-GB" dirty="0"/>
              <a:t>Sources of information and support</a:t>
            </a:r>
          </a:p>
          <a:p>
            <a:pPr marL="342900" indent="-342900" algn="l" rtl="0" fontAlgn="base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chemeClr val="tx1"/>
                </a:solidFill>
              </a:rPr>
              <a:t>BSAC </a:t>
            </a:r>
            <a:r>
              <a:rPr lang="en-GB" b="0" dirty="0" err="1">
                <a:solidFill>
                  <a:schemeClr val="tx1"/>
                </a:solidFill>
              </a:rPr>
              <a:t>DfA</a:t>
            </a:r>
            <a:r>
              <a:rPr lang="en-GB" b="0" dirty="0">
                <a:solidFill>
                  <a:schemeClr val="tx1"/>
                </a:solidFill>
              </a:rPr>
              <a:t> team </a:t>
            </a:r>
          </a:p>
          <a:p>
            <a:pPr marL="342900" indent="-342900" algn="l" rtl="0" fontAlgn="base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chemeClr val="tx1"/>
                </a:solidFill>
              </a:rPr>
              <a:t>BSAC HQ </a:t>
            </a:r>
          </a:p>
          <a:p>
            <a:pPr marL="342900" indent="-342900" algn="l" rtl="0" fontAlgn="base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chemeClr val="tx1"/>
                </a:solidFill>
              </a:rPr>
              <a:t>Medical Referees (if a medical matter) </a:t>
            </a:r>
          </a:p>
          <a:p>
            <a:pPr marL="342900" indent="-342900" fontAlgn="base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chemeClr val="tx1"/>
                </a:solidFill>
              </a:rPr>
              <a:t>Website </a:t>
            </a:r>
            <a:r>
              <a:rPr lang="en-GB" b="0" dirty="0">
                <a:solidFill>
                  <a:schemeClr val="tx2"/>
                </a:solidFill>
              </a:rPr>
              <a:t>https://</a:t>
            </a:r>
            <a:r>
              <a:rPr lang="en-GB" b="0" dirty="0" err="1">
                <a:solidFill>
                  <a:schemeClr val="tx2"/>
                </a:solidFill>
              </a:rPr>
              <a:t>www.bsac.com</a:t>
            </a:r>
            <a:r>
              <a:rPr lang="en-GB" b="0" dirty="0">
                <a:solidFill>
                  <a:schemeClr val="tx2"/>
                </a:solidFill>
              </a:rPr>
              <a:t>/training/instructor-courses/diving-for-all-programme/</a:t>
            </a:r>
            <a:r>
              <a:rPr lang="en-GB" b="0" dirty="0" err="1">
                <a:solidFill>
                  <a:schemeClr val="tx2"/>
                </a:solidFill>
              </a:rPr>
              <a:t>dfa</a:t>
            </a:r>
            <a:r>
              <a:rPr lang="en-GB" b="0" dirty="0">
                <a:solidFill>
                  <a:schemeClr val="tx2"/>
                </a:solidFill>
              </a:rPr>
              <a:t>-advice-and-guidance/</a:t>
            </a:r>
            <a:endParaRPr lang="en-GB" dirty="0">
              <a:solidFill>
                <a:schemeClr val="tx2"/>
              </a:solidFill>
            </a:endParaRPr>
          </a:p>
        </p:txBody>
      </p:sp>
      <p:pic>
        <p:nvPicPr>
          <p:cNvPr id="10" name="Picture Placeholder 9" descr="A screenshot of a web page&#10;&#10;Description automatically generated">
            <a:extLst>
              <a:ext uri="{FF2B5EF4-FFF2-40B4-BE49-F238E27FC236}">
                <a16:creationId xmlns:a16="http://schemas.microsoft.com/office/drawing/2014/main" id="{27E6E4FE-3999-CD3F-2631-2798944B0E6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8101" y="3430588"/>
            <a:ext cx="3186113" cy="2397335"/>
          </a:xfrm>
          <a:ln>
            <a:solidFill>
              <a:schemeClr val="tx1"/>
            </a:solidFill>
          </a:ln>
        </p:spPr>
      </p:pic>
      <p:pic>
        <p:nvPicPr>
          <p:cNvPr id="8" name="Picture Placeholder 10">
            <a:extLst>
              <a:ext uri="{FF2B5EF4-FFF2-40B4-BE49-F238E27FC236}">
                <a16:creationId xmlns:a16="http://schemas.microsoft.com/office/drawing/2014/main" id="{F5994A3B-DF45-C575-785D-3ADC6BCC91E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3" name="Picture 12" descr="A qr code with blue circles and a logo&#10;&#10;Description automatically generated">
            <a:extLst>
              <a:ext uri="{FF2B5EF4-FFF2-40B4-BE49-F238E27FC236}">
                <a16:creationId xmlns:a16="http://schemas.microsoft.com/office/drawing/2014/main" id="{27B512B5-9B16-1A1D-1578-6FDBAD5B200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886" y="4967185"/>
            <a:ext cx="1335059" cy="1335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755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3D9658FD-05DA-9673-768E-DF86E7A59F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F2CA9-9E0D-872F-23DB-686104E54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523220"/>
          </a:xfrm>
        </p:spPr>
        <p:txBody>
          <a:bodyPr/>
          <a:lstStyle/>
          <a:p>
            <a:r>
              <a:rPr lang="en-GB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C3CA55-9078-FC48-FA78-C4CDF9F0A31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4216539"/>
          </a:xfrm>
        </p:spPr>
        <p:txBody>
          <a:bodyPr vert="horz" lIns="91440" tIns="45720" rIns="91440" bIns="45720" rtlCol="0" anchor="t">
            <a:spAutoFit/>
          </a:bodyPr>
          <a:lstStyle/>
          <a:p>
            <a:pPr marL="0" indent="0" fontAlgn="base"/>
            <a:r>
              <a:rPr lang="en-GB" dirty="0"/>
              <a:t>At the end of this workshop students should:  </a:t>
            </a:r>
            <a:endParaRPr lang="en-US" dirty="0"/>
          </a:p>
          <a:p>
            <a:pPr>
              <a:buClr>
                <a:schemeClr val="accent1"/>
              </a:buClr>
              <a:buFont typeface="Wingdings" pitchFamily="2" charset="2"/>
              <a:buChar char="ü"/>
            </a:pPr>
            <a:r>
              <a:rPr lang="en-GB" b="0" dirty="0">
                <a:solidFill>
                  <a:schemeClr val="tx1"/>
                </a:solidFill>
                <a:latin typeface="Arial"/>
                <a:cs typeface="Arial"/>
              </a:rPr>
              <a:t>Be confident to teach divers or snorkellers with disabilities. </a:t>
            </a:r>
          </a:p>
          <a:p>
            <a:pPr>
              <a:buClr>
                <a:schemeClr val="accent1"/>
              </a:buClr>
              <a:buFont typeface="Wingdings" pitchFamily="2" charset="2"/>
              <a:buChar char="ü"/>
            </a:pPr>
            <a:r>
              <a:rPr lang="en-GB" b="0" dirty="0">
                <a:solidFill>
                  <a:schemeClr val="tx1"/>
                </a:solidFill>
                <a:latin typeface="Arial"/>
                <a:cs typeface="Arial"/>
              </a:rPr>
              <a:t>Recognise that everyone is different and requires a unique approach. </a:t>
            </a:r>
          </a:p>
          <a:p>
            <a:pPr>
              <a:buClr>
                <a:schemeClr val="accent1"/>
              </a:buClr>
              <a:buFont typeface="Wingdings" pitchFamily="2" charset="2"/>
              <a:buChar char="ü"/>
            </a:pPr>
            <a:r>
              <a:rPr lang="en-GB" b="0" dirty="0">
                <a:solidFill>
                  <a:schemeClr val="tx1"/>
                </a:solidFill>
                <a:latin typeface="Arial"/>
                <a:cs typeface="Arial"/>
              </a:rPr>
              <a:t>Be confident in managing risks.</a:t>
            </a:r>
          </a:p>
          <a:p>
            <a:pPr>
              <a:buClr>
                <a:schemeClr val="accent1"/>
              </a:buClr>
              <a:buFont typeface="Wingdings" pitchFamily="2" charset="2"/>
              <a:buChar char="ü"/>
            </a:pPr>
            <a:r>
              <a:rPr lang="en-GB" b="0" dirty="0">
                <a:solidFill>
                  <a:schemeClr val="tx1"/>
                </a:solidFill>
              </a:rPr>
              <a:t>Know where to find additional information and how to seek help and advice. </a:t>
            </a:r>
          </a:p>
          <a:p>
            <a:pPr lvl="1">
              <a:buFont typeface="Wingdings" pitchFamily="2" charset="2"/>
              <a:buChar char="ü"/>
            </a:pPr>
            <a:endParaRPr lang="en-GB" altLang="en-US" dirty="0">
              <a:latin typeface="Arial" charset="0"/>
              <a:ea typeface="ＭＳ Ｐゴシック" pitchFamily="34" charset="-12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CFF7141-46ED-92D4-F55E-837EB59431F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12066" y="6085806"/>
            <a:ext cx="1036410" cy="634039"/>
          </a:xfrm>
          <a:prstGeom prst="rect">
            <a:avLst/>
          </a:prstGeom>
        </p:spPr>
      </p:pic>
      <p:sp>
        <p:nvSpPr>
          <p:cNvPr id="8" name="Text Placeholder 29">
            <a:extLst>
              <a:ext uri="{FF2B5EF4-FFF2-40B4-BE49-F238E27FC236}">
                <a16:creationId xmlns:a16="http://schemas.microsoft.com/office/drawing/2014/main" id="{4DB52351-3B6E-1F30-215A-13D9FDA1C2ED}"/>
              </a:ext>
            </a:extLst>
          </p:cNvPr>
          <p:cNvSpPr txBox="1">
            <a:spLocks/>
          </p:cNvSpPr>
          <p:nvPr/>
        </p:nvSpPr>
        <p:spPr>
          <a:xfrm>
            <a:off x="7862613" y="0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 fontScale="92500"/>
          </a:bodyPr>
          <a:lstStyle>
            <a:lvl1pPr marL="0" indent="0" algn="ctr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1000" b="1" kern="120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Module DAT1</a:t>
            </a:r>
          </a:p>
        </p:txBody>
      </p:sp>
      <p:pic>
        <p:nvPicPr>
          <p:cNvPr id="9" name="Picture Placeholder 12" descr="A person in a wet suit sitting on the ground&#10;&#10;Description automatically generated">
            <a:extLst>
              <a:ext uri="{FF2B5EF4-FFF2-40B4-BE49-F238E27FC236}">
                <a16:creationId xmlns:a16="http://schemas.microsoft.com/office/drawing/2014/main" id="{007BFBFE-35D1-FA87-D988-BC442CA76CA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B1A82CA-2861-47B9-9A78-A01B0B1ED54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12066" y="6085806"/>
            <a:ext cx="1036410" cy="634039"/>
          </a:xfrm>
          <a:prstGeom prst="rect">
            <a:avLst/>
          </a:prstGeom>
        </p:spPr>
      </p:pic>
      <p:sp>
        <p:nvSpPr>
          <p:cNvPr id="11" name="Text Placeholder 29">
            <a:extLst>
              <a:ext uri="{FF2B5EF4-FFF2-40B4-BE49-F238E27FC236}">
                <a16:creationId xmlns:a16="http://schemas.microsoft.com/office/drawing/2014/main" id="{9663AA25-7462-FE5D-19E8-09189ADFD6E5}"/>
              </a:ext>
            </a:extLst>
          </p:cNvPr>
          <p:cNvSpPr txBox="1">
            <a:spLocks/>
          </p:cNvSpPr>
          <p:nvPr/>
        </p:nvSpPr>
        <p:spPr>
          <a:xfrm>
            <a:off x="7862613" y="0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 fontScale="92500"/>
          </a:bodyPr>
          <a:lstStyle>
            <a:lvl1pPr marL="0" indent="0" algn="ctr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1000" b="1" kern="120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Module DAT1</a:t>
            </a:r>
          </a:p>
        </p:txBody>
      </p:sp>
    </p:spTree>
    <p:extLst>
      <p:ext uri="{BB962C8B-B14F-4D97-AF65-F5344CB8AC3E}">
        <p14:creationId xmlns:p14="http://schemas.microsoft.com/office/powerpoint/2010/main" val="3178385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Person clapping hands">
            <a:extLst>
              <a:ext uri="{FF2B5EF4-FFF2-40B4-BE49-F238E27FC236}">
                <a16:creationId xmlns:a16="http://schemas.microsoft.com/office/drawing/2014/main" id="{94B708E4-B8F7-BBE3-F8D7-98D5A34969B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F9647-A6FC-FD2E-FD70-92E7F939005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1649896"/>
            <a:ext cx="4947390" cy="3939540"/>
          </a:xfrm>
        </p:spPr>
        <p:txBody>
          <a:bodyPr/>
          <a:lstStyle/>
          <a:p>
            <a:pPr marL="0" indent="0"/>
            <a:r>
              <a:rPr lang="en-GB" dirty="0"/>
              <a:t>Congratulations, you are now </a:t>
            </a:r>
            <a:r>
              <a:rPr lang="en-GB" dirty="0" err="1"/>
              <a:t>DfA</a:t>
            </a:r>
            <a:r>
              <a:rPr lang="en-GB" dirty="0"/>
              <a:t> Instructors</a:t>
            </a:r>
          </a:p>
          <a:p>
            <a:pPr marL="0" indent="0"/>
            <a:r>
              <a:rPr lang="en-GB" dirty="0"/>
              <a:t>Can also teach the </a:t>
            </a:r>
            <a:r>
              <a:rPr lang="en-GB" dirty="0" err="1"/>
              <a:t>DfA</a:t>
            </a:r>
            <a:r>
              <a:rPr lang="en-GB" dirty="0"/>
              <a:t> Awareness module</a:t>
            </a:r>
          </a:p>
          <a:p>
            <a:r>
              <a:rPr lang="en-GB" dirty="0"/>
              <a:t>To teach on this course:</a:t>
            </a:r>
          </a:p>
          <a:p>
            <a:pPr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chemeClr val="tx1"/>
                </a:solidFill>
              </a:rPr>
              <a:t>Gain experience</a:t>
            </a:r>
          </a:p>
          <a:p>
            <a:pPr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chemeClr val="tx1"/>
                </a:solidFill>
              </a:rPr>
              <a:t>Satisfactorily teach </a:t>
            </a:r>
            <a:r>
              <a:rPr lang="en-GB" b="0" dirty="0" err="1">
                <a:solidFill>
                  <a:schemeClr val="tx1"/>
                </a:solidFill>
              </a:rPr>
              <a:t>DfAI</a:t>
            </a:r>
            <a:r>
              <a:rPr lang="en-GB" b="0" dirty="0">
                <a:solidFill>
                  <a:schemeClr val="tx1"/>
                </a:solidFill>
              </a:rPr>
              <a:t> course under supervision of an ITS Instructor who is also a </a:t>
            </a:r>
            <a:r>
              <a:rPr lang="en-GB" b="0" dirty="0" err="1">
                <a:solidFill>
                  <a:schemeClr val="tx1"/>
                </a:solidFill>
              </a:rPr>
              <a:t>DfA</a:t>
            </a:r>
            <a:r>
              <a:rPr lang="en-GB" b="0" dirty="0">
                <a:solidFill>
                  <a:schemeClr val="tx1"/>
                </a:solidFill>
              </a:rPr>
              <a:t> IT</a:t>
            </a:r>
          </a:p>
          <a:p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58D5038-1505-C835-E4CA-D1945FF96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Way forward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992FE7A-EB8D-3538-20DF-E6BF3FB0FCA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12066" y="6085806"/>
            <a:ext cx="1036410" cy="634039"/>
          </a:xfrm>
          <a:prstGeom prst="rect">
            <a:avLst/>
          </a:prstGeom>
        </p:spPr>
      </p:pic>
      <p:sp>
        <p:nvSpPr>
          <p:cNvPr id="5" name="Text Placeholder 29">
            <a:extLst>
              <a:ext uri="{FF2B5EF4-FFF2-40B4-BE49-F238E27FC236}">
                <a16:creationId xmlns:a16="http://schemas.microsoft.com/office/drawing/2014/main" id="{8AAF34DA-9709-32AD-4463-3C3FAF64AF18}"/>
              </a:ext>
            </a:extLst>
          </p:cNvPr>
          <p:cNvSpPr txBox="1">
            <a:spLocks/>
          </p:cNvSpPr>
          <p:nvPr/>
        </p:nvSpPr>
        <p:spPr>
          <a:xfrm>
            <a:off x="7862613" y="0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 fontScale="92500"/>
          </a:bodyPr>
          <a:lstStyle>
            <a:lvl1pPr marL="0" indent="0" algn="ctr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1000" b="1" kern="120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Module DAT1</a:t>
            </a:r>
          </a:p>
        </p:txBody>
      </p:sp>
    </p:spTree>
    <p:extLst>
      <p:ext uri="{BB962C8B-B14F-4D97-AF65-F5344CB8AC3E}">
        <p14:creationId xmlns:p14="http://schemas.microsoft.com/office/powerpoint/2010/main" val="3883087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15">
            <a:extLst>
              <a:ext uri="{FF2B5EF4-FFF2-40B4-BE49-F238E27FC236}">
                <a16:creationId xmlns:a16="http://schemas.microsoft.com/office/drawing/2014/main" id="{ED9ABFE3-8E55-3B33-1820-E616AFEA293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167397E-F2ED-7B4A-B316-A7CC4BC15E34}"/>
              </a:ext>
            </a:extLst>
          </p:cNvPr>
          <p:cNvSpPr/>
          <p:nvPr/>
        </p:nvSpPr>
        <p:spPr>
          <a:xfrm>
            <a:off x="-77790" y="2558474"/>
            <a:ext cx="9299577" cy="4366201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52B4FF-6429-9C4C-B68F-F78EB493D0CC}"/>
              </a:ext>
            </a:extLst>
          </p:cNvPr>
          <p:cNvSpPr txBox="1"/>
          <p:nvPr/>
        </p:nvSpPr>
        <p:spPr>
          <a:xfrm>
            <a:off x="384450" y="5337744"/>
            <a:ext cx="56214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b="0" i="0" u="none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bsac.com</a:t>
            </a:r>
            <a:br>
              <a:rPr lang="en-GB" sz="1600" b="0" i="0" u="none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GB" sz="1600" b="0" i="0" u="none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facebook/britishsubaquaclub</a:t>
            </a:r>
            <a:r>
              <a:rPr lang="en-GB" sz="1600" b="0" i="0" u="none" kern="1200" baseline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600" b="0" i="0" u="none" kern="1200" baseline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600" b="0" i="0" u="none" kern="120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GB" sz="1600" b="0" i="0" u="none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twitter.com/bsacdivers</a:t>
            </a:r>
          </a:p>
          <a:p>
            <a:pPr>
              <a:lnSpc>
                <a:spcPct val="150000"/>
              </a:lnSpc>
            </a:pPr>
            <a:r>
              <a:rPr lang="en-GB" sz="1600" b="0" i="0" u="none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(0)151 350 6200</a:t>
            </a:r>
            <a:r>
              <a:rPr lang="en-GB" sz="1600" b="0" i="0" u="none" kern="1200" baseline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600" b="0" i="0" u="none" kern="1200" baseline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600" b="0" i="0" u="none" kern="120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</a:t>
            </a:r>
            <a:r>
              <a:rPr lang="en-GB" sz="1600" b="0" i="0" u="none" kern="1200" baseline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GB" sz="1600" b="0" i="0" u="none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info@bsac.com</a:t>
            </a:r>
            <a:endParaRPr lang="en-GB" sz="1600" b="0" u="none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C7E7DFF-6D7D-E943-BE10-4753AB9A329D}"/>
              </a:ext>
            </a:extLst>
          </p:cNvPr>
          <p:cNvSpPr txBox="1"/>
          <p:nvPr/>
        </p:nvSpPr>
        <p:spPr>
          <a:xfrm>
            <a:off x="350585" y="3800798"/>
            <a:ext cx="602062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0" dirty="0">
                <a:solidFill>
                  <a:schemeClr val="bg1"/>
                </a:solidFill>
              </a:rPr>
              <a:t>Any questions &amp;</a:t>
            </a:r>
          </a:p>
          <a:p>
            <a:r>
              <a:rPr lang="en-US" sz="5000" dirty="0">
                <a:solidFill>
                  <a:schemeClr val="bg1"/>
                </a:solidFill>
              </a:rPr>
              <a:t>feedback</a:t>
            </a:r>
            <a:r>
              <a:rPr lang="en-US" sz="5000" b="0" dirty="0">
                <a:solidFill>
                  <a:schemeClr val="bg1"/>
                </a:solidFill>
              </a:rPr>
              <a:t>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FE176EF-4953-D59D-0168-A0173D576DD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444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SAC VA template">
  <a:themeElements>
    <a:clrScheme name="Custom 4">
      <a:dk1>
        <a:srgbClr val="4D565A"/>
      </a:dk1>
      <a:lt1>
        <a:srgbClr val="FFFFFF"/>
      </a:lt1>
      <a:dk2>
        <a:srgbClr val="22398B"/>
      </a:dk2>
      <a:lt2>
        <a:srgbClr val="E1E2E0"/>
      </a:lt2>
      <a:accent1>
        <a:srgbClr val="E30613"/>
      </a:accent1>
      <a:accent2>
        <a:srgbClr val="4D565A"/>
      </a:accent2>
      <a:accent3>
        <a:srgbClr val="36BCEE"/>
      </a:accent3>
      <a:accent4>
        <a:srgbClr val="08509F"/>
      </a:accent4>
      <a:accent5>
        <a:srgbClr val="EE7326"/>
      </a:accent5>
      <a:accent6>
        <a:srgbClr val="FFFFFF"/>
      </a:accent6>
      <a:hlink>
        <a:srgbClr val="E30613"/>
      </a:hlink>
      <a:folHlink>
        <a:srgbClr val="009CD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T1 - Adapting to the underwater world" id="{0448AFD3-8565-BC4A-B0F7-C625E2068B3E}" vid="{965E5650-8DB6-F146-9308-396E72EFDF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7235</TotalTime>
  <Words>761</Words>
  <Application>Microsoft Macintosh PowerPoint</Application>
  <PresentationFormat>On-screen Show (4:3)</PresentationFormat>
  <Paragraphs>141</Paragraphs>
  <Slides>20</Slides>
  <Notes>2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Lucida Grande</vt:lpstr>
      <vt:lpstr>Wingdings</vt:lpstr>
      <vt:lpstr>BSAC VA template</vt:lpstr>
      <vt:lpstr>Document change record</vt:lpstr>
      <vt:lpstr>Instructor workshop</vt:lpstr>
      <vt:lpstr>Aims of the workshop</vt:lpstr>
      <vt:lpstr>Outline of the workshop</vt:lpstr>
      <vt:lpstr>Recap of DfA Awareness</vt:lpstr>
      <vt:lpstr>Lesson planning</vt:lpstr>
      <vt:lpstr>Lesson planning</vt:lpstr>
      <vt:lpstr>Site check</vt:lpstr>
      <vt:lpstr>Practical lessons</vt:lpstr>
      <vt:lpstr>Practical session</vt:lpstr>
      <vt:lpstr>Hidden disabilities</vt:lpstr>
      <vt:lpstr>Hidden disabilities</vt:lpstr>
      <vt:lpstr>Hidden Disabilities (2)</vt:lpstr>
      <vt:lpstr>Club environment</vt:lpstr>
      <vt:lpstr>Safety</vt:lpstr>
      <vt:lpstr>Closing session</vt:lpstr>
      <vt:lpstr>Further information</vt:lpstr>
      <vt:lpstr>Summary</vt:lpstr>
      <vt:lpstr>Way forward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Adapting to the underwater world</dc:title>
  <dc:creator>Chris Smith</dc:creator>
  <cp:lastModifiedBy>Adrian Collier</cp:lastModifiedBy>
  <cp:revision>179</cp:revision>
  <cp:lastPrinted>2023-05-19T13:49:09Z</cp:lastPrinted>
  <dcterms:created xsi:type="dcterms:W3CDTF">2017-05-21T08:18:40Z</dcterms:created>
  <dcterms:modified xsi:type="dcterms:W3CDTF">2024-04-18T13:08:42Z</dcterms:modified>
</cp:coreProperties>
</file>