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  <p:sldMasterId id="2147483754" r:id="rId2"/>
  </p:sldMasterIdLst>
  <p:notesMasterIdLst>
    <p:notesMasterId r:id="rId28"/>
  </p:notesMasterIdLst>
  <p:handoutMasterIdLst>
    <p:handoutMasterId r:id="rId29"/>
  </p:handoutMasterIdLst>
  <p:sldIdLst>
    <p:sldId id="256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12" r:id="rId24"/>
    <p:sldId id="309" r:id="rId25"/>
    <p:sldId id="310" r:id="rId26"/>
    <p:sldId id="311" r:id="rId27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402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22/09/2017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22/09/2017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-6350" y="2492375"/>
            <a:ext cx="9144000" cy="76200"/>
            <a:chOff x="0" y="2352"/>
            <a:chExt cx="5760" cy="1104"/>
          </a:xfrm>
        </p:grpSpPr>
        <p:sp>
          <p:nvSpPr>
            <p:cNvPr id="4" name="Line 6"/>
            <p:cNvSpPr>
              <a:spLocks noChangeShapeType="1"/>
            </p:cNvSpPr>
            <p:nvPr userDrawn="1"/>
          </p:nvSpPr>
          <p:spPr bwMode="auto">
            <a:xfrm>
              <a:off x="0" y="2352"/>
              <a:ext cx="5760" cy="1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600" smtClean="0">
                <a:solidFill>
                  <a:srgbClr val="00A859"/>
                </a:solidFill>
              </a:endParaRPr>
            </a:p>
          </p:txBody>
        </p:sp>
        <p:sp>
          <p:nvSpPr>
            <p:cNvPr id="5" name="Rectangle 7"/>
            <p:cNvSpPr>
              <a:spLocks noChangeArrowheads="1"/>
            </p:cNvSpPr>
            <p:nvPr userDrawn="1"/>
          </p:nvSpPr>
          <p:spPr bwMode="auto">
            <a:xfrm>
              <a:off x="348" y="2515"/>
              <a:ext cx="5412" cy="941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FFFF00"/>
                </a:gs>
              </a:gsLst>
              <a:lin ang="5400000" scaled="1"/>
            </a:gradFill>
            <a:ln w="9525">
              <a:solidFill>
                <a:srgbClr val="00A85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mtClean="0"/>
            </a:p>
          </p:txBody>
        </p:sp>
      </p:grpSp>
      <p:sp>
        <p:nvSpPr>
          <p:cNvPr id="6" name="Rectangle 14"/>
          <p:cNvSpPr>
            <a:spLocks noChangeArrowheads="1"/>
          </p:cNvSpPr>
          <p:nvPr userDrawn="1"/>
        </p:nvSpPr>
        <p:spPr bwMode="auto">
          <a:xfrm>
            <a:off x="1160463" y="1077913"/>
            <a:ext cx="6788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600" b="1" smtClean="0">
                <a:solidFill>
                  <a:srgbClr val="0033CC"/>
                </a:solidFill>
              </a:rPr>
              <a:t>Chartwork and Position Fixing</a:t>
            </a:r>
          </a:p>
        </p:txBody>
      </p:sp>
      <p:pic>
        <p:nvPicPr>
          <p:cNvPr id="7" name="Picture 15" descr="mon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6207125"/>
            <a:ext cx="19050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31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200400"/>
            <a:ext cx="6400800" cy="1389063"/>
          </a:xfrm>
          <a:effectLst>
            <a:outerShdw dist="35921" dir="2700000" algn="ctr" rotWithShape="0">
              <a:srgbClr val="00703B">
                <a:alpha val="50000"/>
              </a:srgbClr>
            </a:outerShdw>
          </a:effectLst>
        </p:spPr>
        <p:txBody>
          <a:bodyPr/>
          <a:lstStyle>
            <a:lvl1pPr algn="ctr">
              <a:defRPr sz="4800" i="1">
                <a:solidFill>
                  <a:srgbClr val="0033CC"/>
                </a:solidFill>
              </a:defRPr>
            </a:lvl1pPr>
          </a:lstStyle>
          <a:p>
            <a:pPr lvl="0"/>
            <a:r>
              <a:rPr lang="en-GB" altLang="en-US" noProof="0" smtClean="0"/>
              <a:t>Lesson Title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427788"/>
            <a:ext cx="966788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5FAA95F7-06E6-4688-A9B9-5B8E47874C7A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135137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868FC3EE-1AE0-46D2-AED5-E8441C24CA4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40383298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E9B19D59-6B70-487A-8E93-DE91A180591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271560115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2095500" cy="133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700" y="1600200"/>
            <a:ext cx="2095500" cy="133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DF80C850-49F8-4921-B197-5477932D3CBA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95839071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DD1D847D-2DDD-4AFC-8957-6149C8D64B6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298177284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6F2329C8-B292-405D-89A4-F1CD961C0D6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206360655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11278972-1E07-4375-80A6-A3525AA288FD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1363305097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6A913C1D-139E-4B85-9C61-198A6C9F763B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293289083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D561B6A6-9BCA-4F95-A85D-AFA9CCB090CC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232949874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462B1E7A-47AB-49DE-846F-8F8FBA1A9060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45544437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57900" y="457200"/>
            <a:ext cx="1790700" cy="2478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219700" cy="2478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Charts </a:t>
            </a:r>
            <a:fld id="{2C763E05-612B-4244-8A6F-059B975FA74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CPF09 v1.4</a:t>
            </a:r>
          </a:p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Copyright © BSAC 2010</a:t>
            </a:r>
          </a:p>
        </p:txBody>
      </p:sp>
    </p:spTree>
    <p:extLst>
      <p:ext uri="{BB962C8B-B14F-4D97-AF65-F5344CB8AC3E}">
        <p14:creationId xmlns:p14="http://schemas.microsoft.com/office/powerpoint/2010/main" val="149428759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err="1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Chartwork</a:t>
            </a:r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 and Position Fixing</a:t>
            </a:r>
            <a:endParaRPr lang="en-GB" sz="1250" b="0" i="0" u="none" strike="noStrike" kern="1200" baseline="0" dirty="0" smtClean="0">
              <a:solidFill>
                <a:schemeClr val="accent2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457200"/>
            <a:ext cx="594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slide title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4343400" cy="13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66FF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 smtClean="0"/>
              <a:t>Top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</p:txBody>
      </p:sp>
      <p:sp>
        <p:nvSpPr>
          <p:cNvPr id="3020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34138"/>
            <a:ext cx="966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mtClean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600">
                <a:solidFill>
                  <a:srgbClr val="000000"/>
                </a:solidFill>
              </a:rPr>
              <a:t>Charts </a:t>
            </a:r>
            <a:fld id="{5CC48025-A548-4763-813F-C7492001911D}" type="slidenum">
              <a:rPr lang="en-GB" altLang="en-US" sz="600">
                <a:solidFill>
                  <a:srgbClr val="0000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 sz="60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600">
                <a:solidFill>
                  <a:srgbClr val="000000"/>
                </a:solidFill>
              </a:rPr>
              <a:t>CPF09 v1.4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600">
                <a:solidFill>
                  <a:srgbClr val="000000"/>
                </a:solidFill>
              </a:rPr>
              <a:t>Copyright © BSAC 2010</a:t>
            </a: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236538" y="276225"/>
            <a:ext cx="1571625" cy="935038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50000">
                <a:srgbClr val="66CCFF"/>
              </a:gs>
              <a:gs pos="100000">
                <a:srgbClr val="FFFF00"/>
              </a:gs>
            </a:gsLst>
            <a:lin ang="5400000" scaled="1"/>
          </a:gradFill>
          <a:ln w="12700">
            <a:solidFill>
              <a:srgbClr val="333333"/>
            </a:solidFill>
            <a:miter lim="800000"/>
            <a:headEnd/>
            <a:tailEnd/>
          </a:ln>
          <a:effectLst>
            <a:outerShdw dist="107763" dir="2700000" algn="ctr" rotWithShape="0">
              <a:srgbClr val="006032"/>
            </a:outerShdw>
          </a:effectLst>
        </p:spPr>
        <p:txBody>
          <a:bodyPr anchor="ctr" anchorCtr="1"/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500" b="1" i="1" smtClean="0">
                <a:solidFill>
                  <a:srgbClr val="000000"/>
                </a:solidFill>
              </a:rPr>
              <a:t>Chartwork and Position Fixing</a:t>
            </a:r>
          </a:p>
        </p:txBody>
      </p:sp>
      <p:grpSp>
        <p:nvGrpSpPr>
          <p:cNvPr id="1030" name="Group 8"/>
          <p:cNvGrpSpPr>
            <a:grpSpLocks/>
          </p:cNvGrpSpPr>
          <p:nvPr/>
        </p:nvGrpSpPr>
        <p:grpSpPr bwMode="auto">
          <a:xfrm>
            <a:off x="0" y="1371600"/>
            <a:ext cx="9144000" cy="76200"/>
            <a:chOff x="0" y="2352"/>
            <a:chExt cx="5760" cy="1104"/>
          </a:xfrm>
        </p:grpSpPr>
        <p:sp>
          <p:nvSpPr>
            <p:cNvPr id="1032" name="Line 9"/>
            <p:cNvSpPr>
              <a:spLocks noChangeShapeType="1"/>
            </p:cNvSpPr>
            <p:nvPr userDrawn="1"/>
          </p:nvSpPr>
          <p:spPr bwMode="auto">
            <a:xfrm>
              <a:off x="0" y="2352"/>
              <a:ext cx="5760" cy="1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600" smtClean="0">
                <a:solidFill>
                  <a:srgbClr val="00A859"/>
                </a:solidFill>
              </a:endParaRPr>
            </a:p>
          </p:txBody>
        </p:sp>
        <p:sp>
          <p:nvSpPr>
            <p:cNvPr id="1033" name="Rectangle 10"/>
            <p:cNvSpPr>
              <a:spLocks noChangeArrowheads="1"/>
            </p:cNvSpPr>
            <p:nvPr userDrawn="1"/>
          </p:nvSpPr>
          <p:spPr bwMode="auto">
            <a:xfrm>
              <a:off x="348" y="2515"/>
              <a:ext cx="5412" cy="941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mtClean="0"/>
            </a:p>
          </p:txBody>
        </p:sp>
      </p:grpSp>
      <p:pic>
        <p:nvPicPr>
          <p:cNvPr id="1031" name="Picture 20" descr="mon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223000"/>
            <a:ext cx="19050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67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2" grpId="0" autoUpdateAnimBg="0"/>
      <p:bldP spid="302083" grpId="0" build="p" bldLvl="4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2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0208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2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0208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2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0208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20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020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CC"/>
          </a:solidFill>
          <a:latin typeface="Arial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ct val="35000"/>
        </a:spcBef>
        <a:spcAft>
          <a:spcPct val="0"/>
        </a:spcAft>
        <a:buClr>
          <a:schemeClr val="accent2"/>
        </a:buClr>
        <a:buSzPct val="100000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469900" indent="-2794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●"/>
        <a:defRPr sz="2000" b="1">
          <a:solidFill>
            <a:srgbClr val="0033CC"/>
          </a:solidFill>
          <a:latin typeface="+mn-lt"/>
        </a:defRPr>
      </a:lvl2pPr>
      <a:lvl3pPr marL="952500" indent="-295275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Clr>
          <a:srgbClr val="0033CC"/>
        </a:buClr>
        <a:buFont typeface="Arial" charset="0"/>
        <a:buChar char="○"/>
        <a:defRPr sz="2000" b="1">
          <a:solidFill>
            <a:srgbClr val="0033CC"/>
          </a:solidFill>
          <a:latin typeface="+mn-lt"/>
        </a:defRPr>
      </a:lvl3pPr>
      <a:lvl4pPr marL="1422400" indent="-295275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Clr>
          <a:srgbClr val="0033CC"/>
        </a:buClr>
        <a:buFont typeface="Symbol" pitchFamily="18" charset="2"/>
        <a:buChar char="*"/>
        <a:defRPr>
          <a:solidFill>
            <a:srgbClr val="0033CC"/>
          </a:solidFill>
          <a:latin typeface="+mn-lt"/>
        </a:defRPr>
      </a:lvl4pPr>
      <a:lvl5pPr marL="2079625" indent="-228600" algn="l" rtl="0" eaLnBrk="0" fontAlgn="base" hangingPunct="0">
        <a:spcBef>
          <a:spcPct val="10000"/>
        </a:spcBef>
        <a:spcAft>
          <a:spcPct val="0"/>
        </a:spcAft>
        <a:buClr>
          <a:schemeClr val="accent2"/>
        </a:buClr>
        <a:buChar char="•"/>
        <a:defRPr sz="1400" b="1">
          <a:solidFill>
            <a:schemeClr val="tx1"/>
          </a:solidFill>
          <a:latin typeface="+mn-lt"/>
        </a:defRPr>
      </a:lvl5pPr>
      <a:lvl6pPr marL="2536825" indent="-228600" algn="l" rtl="0" eaLnBrk="0" fontAlgn="base" hangingPunct="0">
        <a:spcBef>
          <a:spcPct val="10000"/>
        </a:spcBef>
        <a:spcAft>
          <a:spcPct val="0"/>
        </a:spcAft>
        <a:buClr>
          <a:schemeClr val="accent2"/>
        </a:buClr>
        <a:buChar char="•"/>
        <a:defRPr sz="1400" b="1">
          <a:solidFill>
            <a:schemeClr val="tx1"/>
          </a:solidFill>
          <a:latin typeface="+mn-lt"/>
        </a:defRPr>
      </a:lvl6pPr>
      <a:lvl7pPr marL="2994025" indent="-228600" algn="l" rtl="0" eaLnBrk="0" fontAlgn="base" hangingPunct="0">
        <a:spcBef>
          <a:spcPct val="10000"/>
        </a:spcBef>
        <a:spcAft>
          <a:spcPct val="0"/>
        </a:spcAft>
        <a:buClr>
          <a:schemeClr val="accent2"/>
        </a:buClr>
        <a:buChar char="•"/>
        <a:defRPr sz="1400" b="1">
          <a:solidFill>
            <a:schemeClr val="tx1"/>
          </a:solidFill>
          <a:latin typeface="+mn-lt"/>
        </a:defRPr>
      </a:lvl7pPr>
      <a:lvl8pPr marL="3451225" indent="-228600" algn="l" rtl="0" eaLnBrk="0" fontAlgn="base" hangingPunct="0">
        <a:spcBef>
          <a:spcPct val="10000"/>
        </a:spcBef>
        <a:spcAft>
          <a:spcPct val="0"/>
        </a:spcAft>
        <a:buClr>
          <a:schemeClr val="accent2"/>
        </a:buClr>
        <a:buChar char="•"/>
        <a:defRPr sz="1400" b="1">
          <a:solidFill>
            <a:schemeClr val="tx1"/>
          </a:solidFill>
          <a:latin typeface="+mn-lt"/>
        </a:defRPr>
      </a:lvl8pPr>
      <a:lvl9pPr marL="3908425" indent="-228600" algn="l" rtl="0" eaLnBrk="0" fontAlgn="base" hangingPunct="0">
        <a:spcBef>
          <a:spcPct val="10000"/>
        </a:spcBef>
        <a:spcAft>
          <a:spcPct val="0"/>
        </a:spcAft>
        <a:buClr>
          <a:schemeClr val="accent2"/>
        </a:buClr>
        <a:buChar char="•"/>
        <a:defRPr sz="14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png"/><Relationship Id="rId4" Type="http://schemas.openxmlformats.org/officeDocument/2006/relationships/image" Target="../media/image3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209" y="-136478"/>
            <a:ext cx="10502001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7845" y="2934268"/>
            <a:ext cx="2640357" cy="2235887"/>
          </a:xfrm>
        </p:spPr>
        <p:txBody>
          <a:bodyPr/>
          <a:lstStyle/>
          <a:p>
            <a:r>
              <a:rPr lang="en-US" dirty="0" err="1" smtClean="0"/>
              <a:t>Chartwork</a:t>
            </a:r>
            <a:r>
              <a:rPr lang="en-US" dirty="0" smtClean="0"/>
              <a:t> and Position Fixing</a:t>
            </a:r>
          </a:p>
          <a:p>
            <a:r>
              <a:rPr lang="en-US" dirty="0" smtClean="0"/>
              <a:t>Chart Basics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 smtClean="0"/>
              <a:t>Outline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5" name="Rectangle 9"/>
          <p:cNvSpPr txBox="1">
            <a:spLocks noChangeArrowheads="1"/>
          </p:cNvSpPr>
          <p:nvPr/>
        </p:nvSpPr>
        <p:spPr>
          <a:xfrm>
            <a:off x="685800" y="1600200"/>
            <a:ext cx="4343400" cy="44434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Objectives</a:t>
            </a:r>
          </a:p>
          <a:p>
            <a:pPr lvl="1"/>
            <a:r>
              <a:rPr lang="en-GB" altLang="en-US" dirty="0" smtClean="0"/>
              <a:t>introduction to nautical charts</a:t>
            </a:r>
          </a:p>
          <a:p>
            <a:pPr lvl="1"/>
            <a:r>
              <a:rPr lang="en-GB" altLang="en-US" dirty="0" smtClean="0"/>
              <a:t>learn to extract information relevant to divers</a:t>
            </a:r>
          </a:p>
          <a:p>
            <a:pPr lvl="1"/>
            <a:r>
              <a:rPr lang="en-GB" altLang="en-US" dirty="0" smtClean="0"/>
              <a:t>plot and record positions</a:t>
            </a:r>
          </a:p>
          <a:p>
            <a:r>
              <a:rPr lang="en-GB" altLang="en-US" dirty="0" smtClean="0"/>
              <a:t>Availability </a:t>
            </a:r>
          </a:p>
          <a:p>
            <a:r>
              <a:rPr lang="en-GB" altLang="en-US" dirty="0" smtClean="0"/>
              <a:t>Scale</a:t>
            </a:r>
          </a:p>
          <a:p>
            <a:r>
              <a:rPr lang="en-GB" altLang="en-US" dirty="0" smtClean="0"/>
              <a:t>Chart layout </a:t>
            </a:r>
          </a:p>
          <a:p>
            <a:r>
              <a:rPr lang="en-GB" altLang="en-US" dirty="0" smtClean="0"/>
              <a:t>Symbols and abbreviations</a:t>
            </a:r>
          </a:p>
          <a:p>
            <a:r>
              <a:rPr lang="en-GB" altLang="en-US" dirty="0" smtClean="0"/>
              <a:t>Latitude &amp; longitude </a:t>
            </a:r>
          </a:p>
          <a:p>
            <a:r>
              <a:rPr lang="en-GB" altLang="en-US" dirty="0" smtClean="0"/>
              <a:t>Exercises</a:t>
            </a:r>
            <a:endParaRPr lang="en-GB" altLang="en-US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1636713"/>
            <a:ext cx="3295650" cy="2043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13" y="4000500"/>
            <a:ext cx="3143250" cy="16906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Availability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>
          <a:xfrm>
            <a:off x="685800" y="1504950"/>
            <a:ext cx="5383213" cy="512191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Primarily designed for mariners</a:t>
            </a:r>
          </a:p>
          <a:p>
            <a:r>
              <a:rPr lang="en-GB" altLang="en-US" sz="1800" dirty="0" smtClean="0"/>
              <a:t>Paper or digital</a:t>
            </a:r>
          </a:p>
          <a:p>
            <a:r>
              <a:rPr lang="en-GB" altLang="en-US" sz="1800" dirty="0" smtClean="0"/>
              <a:t>Main brands</a:t>
            </a:r>
          </a:p>
          <a:p>
            <a:pPr lvl="1"/>
            <a:r>
              <a:rPr lang="en-GB" altLang="en-US" sz="1800" dirty="0" smtClean="0"/>
              <a:t>Admiralty</a:t>
            </a:r>
          </a:p>
          <a:p>
            <a:pPr lvl="1"/>
            <a:r>
              <a:rPr lang="en-GB" altLang="en-US" sz="1800" dirty="0" smtClean="0"/>
              <a:t>Imray, Stanford </a:t>
            </a:r>
          </a:p>
          <a:p>
            <a:pPr lvl="1"/>
            <a:r>
              <a:rPr lang="en-GB" altLang="en-US" sz="1800" dirty="0" smtClean="0"/>
              <a:t>C-Map</a:t>
            </a:r>
          </a:p>
          <a:p>
            <a:pPr lvl="1"/>
            <a:r>
              <a:rPr lang="en-GB" altLang="en-US" sz="1800" dirty="0" smtClean="0"/>
              <a:t>Navionics</a:t>
            </a:r>
          </a:p>
          <a:p>
            <a:pPr lvl="1"/>
            <a:r>
              <a:rPr lang="en-GB" altLang="en-US" sz="1800" dirty="0" err="1" smtClean="0"/>
              <a:t>BlueChart</a:t>
            </a:r>
            <a:endParaRPr lang="en-GB" altLang="en-US" sz="1800" dirty="0" smtClean="0"/>
          </a:p>
          <a:p>
            <a:r>
              <a:rPr lang="en-GB" altLang="en-US" sz="1800" dirty="0" smtClean="0"/>
              <a:t>Chart agents, chandlers, websites</a:t>
            </a:r>
          </a:p>
          <a:p>
            <a:r>
              <a:rPr lang="en-GB" altLang="en-US" sz="1800" dirty="0" smtClean="0">
                <a:solidFill>
                  <a:srgbClr val="FF0000"/>
                </a:solidFill>
              </a:rPr>
              <a:t>Admiralty charts</a:t>
            </a:r>
          </a:p>
          <a:p>
            <a:pPr lvl="1"/>
            <a:r>
              <a:rPr lang="en-GB" altLang="en-US" sz="1800" dirty="0" smtClean="0"/>
              <a:t>catalogues</a:t>
            </a:r>
          </a:p>
          <a:p>
            <a:pPr lvl="1"/>
            <a:r>
              <a:rPr lang="en-GB" altLang="en-US" sz="1800" dirty="0" smtClean="0"/>
              <a:t>Notices to Mariners on web</a:t>
            </a:r>
            <a:endParaRPr lang="en-GB" altLang="en-US" dirty="0" smtClean="0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975" y="1595438"/>
            <a:ext cx="1928813" cy="2728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63" y="3479800"/>
            <a:ext cx="202247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41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7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Scale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0" y="1510645"/>
            <a:ext cx="6915150" cy="111825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Various scales</a:t>
            </a:r>
            <a:r>
              <a:rPr lang="en-GB" altLang="en-US" sz="1400" i="1" dirty="0" smtClean="0"/>
              <a:t> (1:2,500 - 1:20,000,000)</a:t>
            </a:r>
            <a:endParaRPr lang="en-GB" altLang="en-US" sz="1800" dirty="0" smtClean="0"/>
          </a:p>
          <a:p>
            <a:pPr lvl="1"/>
            <a:r>
              <a:rPr lang="en-GB" altLang="en-US" sz="1600" dirty="0" smtClean="0"/>
              <a:t>small scale - large area - little detail </a:t>
            </a:r>
          </a:p>
          <a:p>
            <a:pPr lvl="1"/>
            <a:r>
              <a:rPr lang="en-GB" altLang="en-US" sz="1600" dirty="0" smtClean="0"/>
              <a:t>large scale - small area - more detail – best for divers</a:t>
            </a:r>
            <a:endParaRPr lang="en-GB" altLang="en-US" sz="1600" dirty="0" smtClean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2628900"/>
            <a:ext cx="5391150" cy="3684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686425" y="3440113"/>
            <a:ext cx="360363" cy="217487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4394200"/>
            <a:ext cx="3224212" cy="21193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4843463" y="2535238"/>
            <a:ext cx="860425" cy="8334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H="1">
            <a:off x="4949825" y="3765550"/>
            <a:ext cx="841375" cy="5905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6192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6" grpId="0" uiExpand="1" build="p" bldLvl="4"/>
      <p:bldP spid="8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Chart Layout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685800" y="1600200"/>
            <a:ext cx="4343400" cy="4078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Title and number</a:t>
            </a:r>
          </a:p>
          <a:p>
            <a:r>
              <a:rPr lang="en-GB" altLang="en-US" dirty="0" smtClean="0"/>
              <a:t>Scale</a:t>
            </a:r>
          </a:p>
          <a:p>
            <a:r>
              <a:rPr lang="en-GB" altLang="en-US" dirty="0" smtClean="0"/>
              <a:t>Positions/datum</a:t>
            </a:r>
          </a:p>
          <a:p>
            <a:r>
              <a:rPr lang="en-GB" altLang="en-US" dirty="0" smtClean="0"/>
              <a:t>Cautions</a:t>
            </a:r>
          </a:p>
          <a:p>
            <a:r>
              <a:rPr lang="en-GB" altLang="en-US" dirty="0" smtClean="0"/>
              <a:t>Source data</a:t>
            </a:r>
          </a:p>
          <a:p>
            <a:r>
              <a:rPr lang="en-GB" altLang="en-US" dirty="0" smtClean="0"/>
              <a:t>Corrections</a:t>
            </a:r>
          </a:p>
          <a:p>
            <a:r>
              <a:rPr lang="en-GB" altLang="en-US" dirty="0" smtClean="0"/>
              <a:t>Tidal levels</a:t>
            </a:r>
          </a:p>
          <a:p>
            <a:r>
              <a:rPr lang="en-GB" altLang="en-US" dirty="0" smtClean="0"/>
              <a:t>Tidal streams</a:t>
            </a:r>
          </a:p>
          <a:p>
            <a:r>
              <a:rPr lang="en-GB" altLang="en-US" dirty="0" smtClean="0"/>
              <a:t>Compass rose</a:t>
            </a:r>
            <a:endParaRPr lang="en-GB" altLang="en-US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1685925"/>
            <a:ext cx="5391150" cy="3684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5017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Symbols and abbreviations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685800" y="1600200"/>
            <a:ext cx="4343400" cy="43434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Over 1000 different symbols and abbreviations </a:t>
            </a:r>
          </a:p>
          <a:p>
            <a:r>
              <a:rPr lang="en-GB" altLang="en-US" smtClean="0"/>
              <a:t>Chart 5011</a:t>
            </a:r>
          </a:p>
          <a:p>
            <a:r>
              <a:rPr lang="en-GB" altLang="en-US" smtClean="0"/>
              <a:t>For this course</a:t>
            </a:r>
          </a:p>
          <a:p>
            <a:pPr lvl="1"/>
            <a:r>
              <a:rPr lang="en-GB" altLang="en-US" smtClean="0"/>
              <a:t>colours</a:t>
            </a:r>
          </a:p>
          <a:p>
            <a:pPr lvl="1"/>
            <a:r>
              <a:rPr lang="en-GB" altLang="en-US" smtClean="0"/>
              <a:t>depths</a:t>
            </a:r>
          </a:p>
          <a:p>
            <a:pPr lvl="1"/>
            <a:r>
              <a:rPr lang="en-GB" altLang="en-US" smtClean="0"/>
              <a:t>buoys</a:t>
            </a:r>
          </a:p>
          <a:p>
            <a:pPr lvl="1"/>
            <a:r>
              <a:rPr lang="en-GB" altLang="en-US" smtClean="0"/>
              <a:t>wrecks</a:t>
            </a:r>
          </a:p>
          <a:p>
            <a:pPr lvl="1"/>
            <a:r>
              <a:rPr lang="en-GB" altLang="en-US" smtClean="0"/>
              <a:t>rocks</a:t>
            </a:r>
          </a:p>
          <a:p>
            <a:pPr lvl="1"/>
            <a:r>
              <a:rPr lang="en-GB" altLang="en-US" smtClean="0"/>
              <a:t>landmarks</a:t>
            </a:r>
          </a:p>
          <a:p>
            <a:pPr lvl="1"/>
            <a:r>
              <a:rPr lang="en-GB" altLang="en-US" smtClean="0"/>
              <a:t>nature of seabed</a:t>
            </a:r>
          </a:p>
          <a:p>
            <a:pPr lvl="1"/>
            <a:r>
              <a:rPr lang="en-GB" altLang="en-US" smtClean="0"/>
              <a:t>tides and currents</a:t>
            </a:r>
            <a:endParaRPr lang="en-GB" altLang="en-US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1617663"/>
            <a:ext cx="3295650" cy="2043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2311400"/>
            <a:ext cx="2493962" cy="35385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341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Colours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685800" y="1600200"/>
            <a:ext cx="3511550" cy="376396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Dry land is shown as a </a:t>
            </a:r>
            <a:r>
              <a:rPr lang="en-GB" altLang="en-US" smtClean="0">
                <a:solidFill>
                  <a:srgbClr val="FFCC00"/>
                </a:solidFill>
              </a:rPr>
              <a:t>buff</a:t>
            </a:r>
            <a:r>
              <a:rPr lang="en-GB" altLang="en-US" smtClean="0"/>
              <a:t> colour</a:t>
            </a:r>
          </a:p>
          <a:p>
            <a:r>
              <a:rPr lang="en-GB" altLang="en-US" smtClean="0"/>
              <a:t>Areas that cover and uncover with the tide are </a:t>
            </a:r>
            <a:r>
              <a:rPr lang="en-GB" altLang="en-US" smtClean="0">
                <a:solidFill>
                  <a:srgbClr val="669900"/>
                </a:solidFill>
              </a:rPr>
              <a:t>green</a:t>
            </a:r>
          </a:p>
          <a:p>
            <a:r>
              <a:rPr lang="en-GB" altLang="en-US" smtClean="0"/>
              <a:t>Sea is mainly white, with shallow areas either shades of solid </a:t>
            </a:r>
            <a:r>
              <a:rPr lang="en-GB" altLang="en-US" smtClean="0">
                <a:solidFill>
                  <a:srgbClr val="66CCFF"/>
                </a:solidFill>
              </a:rPr>
              <a:t>blue</a:t>
            </a:r>
            <a:r>
              <a:rPr lang="en-GB" altLang="en-US" smtClean="0"/>
              <a:t> or edged in </a:t>
            </a:r>
            <a:r>
              <a:rPr lang="en-GB" altLang="en-US" smtClean="0">
                <a:solidFill>
                  <a:srgbClr val="66CCFF"/>
                </a:solidFill>
              </a:rPr>
              <a:t>blue</a:t>
            </a:r>
          </a:p>
          <a:p>
            <a:endParaRPr lang="en-GB" altLang="en-US" smtClean="0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484313"/>
            <a:ext cx="4608512" cy="42005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484313"/>
            <a:ext cx="4608512" cy="42005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484313"/>
            <a:ext cx="4608512" cy="4205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391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Depths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799" y="1461294"/>
            <a:ext cx="5495925" cy="13414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en-US" dirty="0" smtClean="0"/>
              <a:t>1</a:t>
            </a:r>
            <a:r>
              <a:rPr lang="en-US" altLang="en-US" dirty="0" smtClean="0"/>
              <a:t>4</a:t>
            </a:r>
            <a:r>
              <a:rPr lang="en-GB" altLang="en-US" baseline="-25000" dirty="0" smtClean="0"/>
              <a:t>6</a:t>
            </a:r>
            <a:r>
              <a:rPr lang="en-GB" altLang="en-US" dirty="0" smtClean="0"/>
              <a:t>   sounding 14.6m</a:t>
            </a:r>
            <a:endParaRPr lang="en-US" altLang="en-US" dirty="0" smtClean="0"/>
          </a:p>
          <a:p>
            <a:pPr lvl="1"/>
            <a:r>
              <a:rPr lang="en-GB" altLang="en-US" dirty="0" smtClean="0"/>
              <a:t> </a:t>
            </a:r>
            <a:r>
              <a:rPr lang="en-GB" altLang="en-US" u="sng" dirty="0" smtClean="0"/>
              <a:t>1</a:t>
            </a:r>
            <a:r>
              <a:rPr lang="en-GB" altLang="en-US" baseline="-25000" dirty="0" smtClean="0"/>
              <a:t>5</a:t>
            </a:r>
            <a:r>
              <a:rPr lang="en-GB" altLang="en-US" dirty="0" smtClean="0"/>
              <a:t>    drying height 1.5m</a:t>
            </a:r>
          </a:p>
          <a:p>
            <a:pPr lvl="1"/>
            <a:r>
              <a:rPr lang="en-GB" altLang="en-US" dirty="0" smtClean="0"/>
              <a:t>----10----   depth contour (</a:t>
            </a:r>
            <a:r>
              <a:rPr lang="en-GB" altLang="en-US" dirty="0" err="1" smtClean="0"/>
              <a:t>isobath</a:t>
            </a:r>
            <a:r>
              <a:rPr lang="en-GB" altLang="en-US" dirty="0" smtClean="0"/>
              <a:t>) 10m</a:t>
            </a:r>
          </a:p>
          <a:p>
            <a:pPr lvl="2"/>
            <a:r>
              <a:rPr lang="en-GB" altLang="en-US" dirty="0" smtClean="0"/>
              <a:t>merging contours = wall</a:t>
            </a:r>
            <a:endParaRPr lang="en-GB" altLang="en-US" dirty="0" smtClean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3140075"/>
            <a:ext cx="5773738" cy="31051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4262438" y="4075113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1252538" y="3736975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5070475" y="5659438"/>
            <a:ext cx="592138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grpSp>
        <p:nvGrpSpPr>
          <p:cNvPr id="10" name="Group 29"/>
          <p:cNvGrpSpPr>
            <a:grpSpLocks/>
          </p:cNvGrpSpPr>
          <p:nvPr/>
        </p:nvGrpSpPr>
        <p:grpSpPr bwMode="auto">
          <a:xfrm>
            <a:off x="7118350" y="1538288"/>
            <a:ext cx="1639888" cy="2505075"/>
            <a:chOff x="4484" y="969"/>
            <a:chExt cx="1033" cy="1578"/>
          </a:xfrm>
        </p:grpSpPr>
        <p:pic>
          <p:nvPicPr>
            <p:cNvPr id="11" name="Picture 23" descr="calveislan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4" y="1261"/>
              <a:ext cx="1007" cy="128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Line 24"/>
            <p:cNvSpPr>
              <a:spLocks noChangeShapeType="1"/>
            </p:cNvSpPr>
            <p:nvPr/>
          </p:nvSpPr>
          <p:spPr bwMode="auto">
            <a:xfrm flipH="1">
              <a:off x="4602" y="969"/>
              <a:ext cx="178" cy="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3" name="Line 25"/>
            <p:cNvSpPr>
              <a:spLocks noChangeShapeType="1"/>
            </p:cNvSpPr>
            <p:nvPr/>
          </p:nvSpPr>
          <p:spPr bwMode="auto">
            <a:xfrm flipH="1">
              <a:off x="4862" y="1052"/>
              <a:ext cx="178" cy="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4" name="Line 26"/>
            <p:cNvSpPr>
              <a:spLocks noChangeShapeType="1"/>
            </p:cNvSpPr>
            <p:nvPr/>
          </p:nvSpPr>
          <p:spPr bwMode="auto">
            <a:xfrm flipH="1">
              <a:off x="5086" y="1226"/>
              <a:ext cx="178" cy="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5" name="Line 27"/>
            <p:cNvSpPr>
              <a:spLocks noChangeShapeType="1"/>
            </p:cNvSpPr>
            <p:nvPr/>
          </p:nvSpPr>
          <p:spPr bwMode="auto">
            <a:xfrm flipH="1">
              <a:off x="5339" y="1351"/>
              <a:ext cx="178" cy="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64045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uiExpand="1" build="p" bldLvl="4"/>
      <p:bldP spid="6" grpId="0" uiExpand="1" animBg="1"/>
      <p:bldP spid="6" grpId="1" uiExpand="1" animBg="1"/>
      <p:bldP spid="7" grpId="0" uiExpand="1" animBg="1"/>
      <p:bldP spid="7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Buoys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685800" y="1600200"/>
            <a:ext cx="4859338" cy="22113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Colour and shape, </a:t>
            </a:r>
            <a:r>
              <a:rPr lang="en-GB" altLang="en-US" smtClean="0">
                <a:solidFill>
                  <a:schemeClr val="folHlink"/>
                </a:solidFill>
              </a:rPr>
              <a:t>light characteristics</a:t>
            </a:r>
          </a:p>
          <a:p>
            <a:r>
              <a:rPr lang="en-GB" altLang="en-US" smtClean="0"/>
              <a:t>Meaning</a:t>
            </a:r>
          </a:p>
          <a:p>
            <a:pPr lvl="1"/>
            <a:r>
              <a:rPr lang="en-GB" altLang="en-US" smtClean="0"/>
              <a:t>lateral – marks edge of channel</a:t>
            </a:r>
          </a:p>
          <a:p>
            <a:pPr lvl="1"/>
            <a:r>
              <a:rPr lang="en-GB" altLang="en-US" smtClean="0"/>
              <a:t>cardinal – marks area to avoid</a:t>
            </a:r>
          </a:p>
          <a:p>
            <a:pPr lvl="1"/>
            <a:r>
              <a:rPr lang="en-GB" altLang="en-US" smtClean="0"/>
              <a:t>others</a:t>
            </a:r>
            <a:endParaRPr lang="en-GB" altLang="en-US" smtClean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4294188"/>
            <a:ext cx="4484687" cy="2413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4864100" y="4641850"/>
            <a:ext cx="592138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4062413" y="5905500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4875213" y="5775325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6197600" y="4824413"/>
            <a:ext cx="592138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169025" y="4368800"/>
            <a:ext cx="592138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5446713" y="3479800"/>
            <a:ext cx="3124200" cy="701675"/>
            <a:chOff x="3648" y="1152"/>
            <a:chExt cx="1968" cy="442"/>
          </a:xfrm>
        </p:grpSpPr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648" y="1440"/>
              <a:ext cx="72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571500" indent="-279400" algn="l" defTabSz="762000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95275" algn="l" defTabSz="762000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714500" indent="-295275" algn="l" defTabSz="762000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286000" indent="-228600" algn="l" defTabSz="762000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7432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32004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6576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41148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SzTx/>
              </a:pPr>
              <a:r>
                <a:rPr lang="en-GB" altLang="en-US" sz="1000" b="0"/>
                <a:t>Oc.R.4s 10M</a:t>
              </a: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4656" y="1200"/>
              <a:ext cx="9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571500" indent="-279400" algn="l" defTabSz="762000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95275" algn="l" defTabSz="762000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714500" indent="-295275" algn="l" defTabSz="762000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286000" indent="-228600" algn="l" defTabSz="762000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7432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32004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6576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41148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SzTx/>
              </a:pPr>
              <a:r>
                <a:rPr lang="en-GB" altLang="en-US" sz="1800" b="0"/>
                <a:t>Lt   Lt Ho</a:t>
              </a:r>
            </a:p>
          </p:txBody>
        </p:sp>
        <p:pic>
          <p:nvPicPr>
            <p:cNvPr id="15" name="Picture 18" descr="majorligh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152"/>
              <a:ext cx="311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9" descr="minorligh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1200"/>
              <a:ext cx="26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56"/>
          <p:cNvGrpSpPr>
            <a:grpSpLocks/>
          </p:cNvGrpSpPr>
          <p:nvPr/>
        </p:nvGrpSpPr>
        <p:grpSpPr bwMode="auto">
          <a:xfrm>
            <a:off x="4895850" y="1554163"/>
            <a:ext cx="4060825" cy="854075"/>
            <a:chOff x="3084" y="979"/>
            <a:chExt cx="2558" cy="538"/>
          </a:xfrm>
        </p:grpSpPr>
        <p:grpSp>
          <p:nvGrpSpPr>
            <p:cNvPr id="18" name="Group 55"/>
            <p:cNvGrpSpPr>
              <a:grpSpLocks/>
            </p:cNvGrpSpPr>
            <p:nvPr/>
          </p:nvGrpSpPr>
          <p:grpSpPr bwMode="auto">
            <a:xfrm>
              <a:off x="3084" y="979"/>
              <a:ext cx="1296" cy="538"/>
              <a:chOff x="3084" y="961"/>
              <a:chExt cx="1296" cy="538"/>
            </a:xfrm>
          </p:grpSpPr>
          <p:pic>
            <p:nvPicPr>
              <p:cNvPr id="25" name="Picture 37" descr="rp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98" y="1009"/>
                <a:ext cx="347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39" descr="rp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" y="961"/>
                <a:ext cx="390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42" descr="rb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2" y="961"/>
                <a:ext cx="391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 Box 43"/>
              <p:cNvSpPr txBox="1">
                <a:spLocks noChangeArrowheads="1"/>
              </p:cNvSpPr>
              <p:nvPr/>
            </p:nvSpPr>
            <p:spPr bwMode="auto">
              <a:xfrm>
                <a:off x="3084" y="1345"/>
                <a:ext cx="52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defTabSz="762000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571500" indent="-279400" algn="l" defTabSz="762000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95275" algn="l" defTabSz="762000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714500" indent="-295275" algn="l" defTabSz="762000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286000" indent="-228600" algn="l" defTabSz="762000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7432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32004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6576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41148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</a:pPr>
                <a:r>
                  <a:rPr lang="en-GB" altLang="en-US" sz="1000" b="0"/>
                  <a:t>Fl.R</a:t>
                </a:r>
              </a:p>
            </p:txBody>
          </p:sp>
          <p:sp>
            <p:nvSpPr>
              <p:cNvPr id="29" name="Text Box 44"/>
              <p:cNvSpPr txBox="1">
                <a:spLocks noChangeArrowheads="1"/>
              </p:cNvSpPr>
              <p:nvPr/>
            </p:nvSpPr>
            <p:spPr bwMode="auto">
              <a:xfrm>
                <a:off x="3852" y="1345"/>
                <a:ext cx="52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defTabSz="762000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571500" indent="-279400" algn="l" defTabSz="762000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95275" algn="l" defTabSz="762000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714500" indent="-295275" algn="l" defTabSz="762000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286000" indent="-228600" algn="l" defTabSz="762000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7432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32004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6576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41148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</a:pPr>
                <a:r>
                  <a:rPr lang="en-GB" altLang="en-US" sz="1000" b="0"/>
                  <a:t>Fl.R</a:t>
                </a:r>
              </a:p>
            </p:txBody>
          </p:sp>
        </p:grpSp>
        <p:grpSp>
          <p:nvGrpSpPr>
            <p:cNvPr id="19" name="Group 54"/>
            <p:cNvGrpSpPr>
              <a:grpSpLocks/>
            </p:cNvGrpSpPr>
            <p:nvPr/>
          </p:nvGrpSpPr>
          <p:grpSpPr bwMode="auto">
            <a:xfrm>
              <a:off x="4440" y="979"/>
              <a:ext cx="1202" cy="538"/>
              <a:chOff x="4440" y="1009"/>
              <a:chExt cx="1202" cy="538"/>
            </a:xfrm>
          </p:grpSpPr>
          <p:pic>
            <p:nvPicPr>
              <p:cNvPr id="20" name="Picture 38" descr="gb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4" y="1009"/>
                <a:ext cx="43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0" descr="rp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" y="1009"/>
                <a:ext cx="43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41" descr="gp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40" y="1009"/>
                <a:ext cx="43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45"/>
              <p:cNvSpPr txBox="1">
                <a:spLocks noChangeArrowheads="1"/>
              </p:cNvSpPr>
              <p:nvPr/>
            </p:nvSpPr>
            <p:spPr bwMode="auto">
              <a:xfrm>
                <a:off x="4680" y="1393"/>
                <a:ext cx="52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defTabSz="762000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571500" indent="-279400" algn="l" defTabSz="762000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95275" algn="l" defTabSz="762000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714500" indent="-295275" algn="l" defTabSz="762000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286000" indent="-228600" algn="l" defTabSz="762000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7432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32004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6576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41148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</a:pPr>
                <a:r>
                  <a:rPr lang="en-GB" altLang="en-US" sz="1000" b="0"/>
                  <a:t>Fl.G</a:t>
                </a:r>
              </a:p>
            </p:txBody>
          </p:sp>
          <p:sp>
            <p:nvSpPr>
              <p:cNvPr id="24" name="Text Box 46"/>
              <p:cNvSpPr txBox="1">
                <a:spLocks noChangeArrowheads="1"/>
              </p:cNvSpPr>
              <p:nvPr/>
            </p:nvSpPr>
            <p:spPr bwMode="auto">
              <a:xfrm>
                <a:off x="5064" y="1393"/>
                <a:ext cx="52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defTabSz="762000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571500" indent="-279400" algn="l" defTabSz="762000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95275" algn="l" defTabSz="762000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714500" indent="-295275" algn="l" defTabSz="762000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286000" indent="-228600" algn="l" defTabSz="762000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7432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32004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6576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4114800" indent="-228600" defTabSz="7620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</a:pPr>
                <a:r>
                  <a:rPr lang="en-GB" altLang="en-US" sz="1000" b="0"/>
                  <a:t>Fl.G</a:t>
                </a:r>
              </a:p>
            </p:txBody>
          </p:sp>
        </p:grpSp>
      </p:grpSp>
      <p:grpSp>
        <p:nvGrpSpPr>
          <p:cNvPr id="30" name="Group 47"/>
          <p:cNvGrpSpPr>
            <a:grpSpLocks/>
          </p:cNvGrpSpPr>
          <p:nvPr/>
        </p:nvGrpSpPr>
        <p:grpSpPr bwMode="auto">
          <a:xfrm>
            <a:off x="5446713" y="2487613"/>
            <a:ext cx="3211512" cy="854075"/>
            <a:chOff x="2832" y="2160"/>
            <a:chExt cx="2023" cy="538"/>
          </a:xfrm>
        </p:grpSpPr>
        <p:sp>
          <p:nvSpPr>
            <p:cNvPr id="31" name="Text Box 48"/>
            <p:cNvSpPr txBox="1">
              <a:spLocks noChangeArrowheads="1"/>
            </p:cNvSpPr>
            <p:nvPr/>
          </p:nvSpPr>
          <p:spPr bwMode="auto">
            <a:xfrm>
              <a:off x="3792" y="2544"/>
              <a:ext cx="672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571500" indent="-279400" algn="l" defTabSz="762000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95275" algn="l" defTabSz="762000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714500" indent="-295275" algn="l" defTabSz="762000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286000" indent="-228600" algn="l" defTabSz="762000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7432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32004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6576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41148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SzTx/>
              </a:pPr>
              <a:r>
                <a:rPr lang="en-GB" altLang="en-US" sz="1000" b="0"/>
                <a:t>VQ(6)+L.Fl10s</a:t>
              </a:r>
            </a:p>
          </p:txBody>
        </p:sp>
        <p:pic>
          <p:nvPicPr>
            <p:cNvPr id="32" name="Picture 49" descr="gp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2160"/>
              <a:ext cx="434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50" descr="gp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2160"/>
              <a:ext cx="391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51" descr="rp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2208"/>
              <a:ext cx="391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52" descr="rp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" y="2208"/>
              <a:ext cx="391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 Box 53"/>
            <p:cNvSpPr txBox="1">
              <a:spLocks noChangeArrowheads="1"/>
            </p:cNvSpPr>
            <p:nvPr/>
          </p:nvSpPr>
          <p:spPr bwMode="auto">
            <a:xfrm>
              <a:off x="3264" y="2544"/>
              <a:ext cx="52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571500" indent="-279400" algn="l" defTabSz="762000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95275" algn="l" defTabSz="762000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714500" indent="-295275" algn="l" defTabSz="762000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286000" indent="-228600" algn="l" defTabSz="762000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7432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32004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6576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4114800" indent="-228600" defTabSz="7620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SzTx/>
              </a:pPr>
              <a:r>
                <a:rPr lang="en-GB" altLang="en-US" sz="1000" b="0"/>
                <a:t>VQ(3)5s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4981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4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Buoyage - lateral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291" name="Group 103"/>
          <p:cNvGrpSpPr>
            <a:grpSpLocks/>
          </p:cNvGrpSpPr>
          <p:nvPr/>
        </p:nvGrpSpPr>
        <p:grpSpPr bwMode="auto">
          <a:xfrm>
            <a:off x="1144587" y="1814513"/>
            <a:ext cx="7040563" cy="1712912"/>
            <a:chOff x="602" y="1342"/>
            <a:chExt cx="4435" cy="2157"/>
          </a:xfrm>
        </p:grpSpPr>
        <p:grpSp>
          <p:nvGrpSpPr>
            <p:cNvPr id="292" name="Group 42"/>
            <p:cNvGrpSpPr>
              <a:grpSpLocks/>
            </p:cNvGrpSpPr>
            <p:nvPr/>
          </p:nvGrpSpPr>
          <p:grpSpPr bwMode="auto">
            <a:xfrm>
              <a:off x="602" y="1342"/>
              <a:ext cx="4435" cy="2157"/>
              <a:chOff x="739" y="1312"/>
              <a:chExt cx="4435" cy="2157"/>
            </a:xfrm>
          </p:grpSpPr>
          <p:sp>
            <p:nvSpPr>
              <p:cNvPr id="316" name="Rectangle 43"/>
              <p:cNvSpPr>
                <a:spLocks noChangeArrowheads="1"/>
              </p:cNvSpPr>
              <p:nvPr/>
            </p:nvSpPr>
            <p:spPr bwMode="auto">
              <a:xfrm>
                <a:off x="761" y="1444"/>
                <a:ext cx="4371" cy="1078"/>
              </a:xfrm>
              <a:prstGeom prst="rect">
                <a:avLst/>
              </a:prstGeom>
              <a:gradFill rotWithShape="0">
                <a:gsLst>
                  <a:gs pos="0">
                    <a:srgbClr val="CC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" name="Freeform 44"/>
              <p:cNvSpPr>
                <a:spLocks/>
              </p:cNvSpPr>
              <p:nvPr/>
            </p:nvSpPr>
            <p:spPr bwMode="auto">
              <a:xfrm>
                <a:off x="1079" y="1860"/>
                <a:ext cx="3906" cy="601"/>
              </a:xfrm>
              <a:custGeom>
                <a:avLst/>
                <a:gdLst>
                  <a:gd name="T0" fmla="*/ 437 w 2672"/>
                  <a:gd name="T1" fmla="*/ 601 h 474"/>
                  <a:gd name="T2" fmla="*/ 3906 w 2672"/>
                  <a:gd name="T3" fmla="*/ 601 h 474"/>
                  <a:gd name="T4" fmla="*/ 3734 w 2672"/>
                  <a:gd name="T5" fmla="*/ 341 h 474"/>
                  <a:gd name="T6" fmla="*/ 3760 w 2672"/>
                  <a:gd name="T7" fmla="*/ 302 h 474"/>
                  <a:gd name="T8" fmla="*/ 3666 w 2672"/>
                  <a:gd name="T9" fmla="*/ 186 h 474"/>
                  <a:gd name="T10" fmla="*/ 3241 w 2672"/>
                  <a:gd name="T11" fmla="*/ 94 h 474"/>
                  <a:gd name="T12" fmla="*/ 3136 w 2672"/>
                  <a:gd name="T13" fmla="*/ 14 h 474"/>
                  <a:gd name="T14" fmla="*/ 3042 w 2672"/>
                  <a:gd name="T15" fmla="*/ 3 h 474"/>
                  <a:gd name="T16" fmla="*/ 2723 w 2672"/>
                  <a:gd name="T17" fmla="*/ 60 h 474"/>
                  <a:gd name="T18" fmla="*/ 2525 w 2672"/>
                  <a:gd name="T19" fmla="*/ 198 h 474"/>
                  <a:gd name="T20" fmla="*/ 2324 w 2672"/>
                  <a:gd name="T21" fmla="*/ 232 h 474"/>
                  <a:gd name="T22" fmla="*/ 2285 w 2672"/>
                  <a:gd name="T23" fmla="*/ 268 h 474"/>
                  <a:gd name="T24" fmla="*/ 2204 w 2672"/>
                  <a:gd name="T25" fmla="*/ 302 h 474"/>
                  <a:gd name="T26" fmla="*/ 2032 w 2672"/>
                  <a:gd name="T27" fmla="*/ 336 h 474"/>
                  <a:gd name="T28" fmla="*/ 1674 w 2672"/>
                  <a:gd name="T29" fmla="*/ 417 h 474"/>
                  <a:gd name="T30" fmla="*/ 1634 w 2672"/>
                  <a:gd name="T31" fmla="*/ 440 h 474"/>
                  <a:gd name="T32" fmla="*/ 1607 w 2672"/>
                  <a:gd name="T33" fmla="*/ 463 h 474"/>
                  <a:gd name="T34" fmla="*/ 1554 w 2672"/>
                  <a:gd name="T35" fmla="*/ 451 h 474"/>
                  <a:gd name="T36" fmla="*/ 1474 w 2672"/>
                  <a:gd name="T37" fmla="*/ 440 h 474"/>
                  <a:gd name="T38" fmla="*/ 1381 w 2672"/>
                  <a:gd name="T39" fmla="*/ 406 h 474"/>
                  <a:gd name="T40" fmla="*/ 1355 w 2672"/>
                  <a:gd name="T41" fmla="*/ 372 h 474"/>
                  <a:gd name="T42" fmla="*/ 1129 w 2672"/>
                  <a:gd name="T43" fmla="*/ 268 h 474"/>
                  <a:gd name="T44" fmla="*/ 982 w 2672"/>
                  <a:gd name="T45" fmla="*/ 186 h 474"/>
                  <a:gd name="T46" fmla="*/ 716 w 2672"/>
                  <a:gd name="T47" fmla="*/ 117 h 474"/>
                  <a:gd name="T48" fmla="*/ 491 w 2672"/>
                  <a:gd name="T49" fmla="*/ 129 h 474"/>
                  <a:gd name="T50" fmla="*/ 306 w 2672"/>
                  <a:gd name="T51" fmla="*/ 198 h 474"/>
                  <a:gd name="T52" fmla="*/ 186 w 2672"/>
                  <a:gd name="T53" fmla="*/ 313 h 474"/>
                  <a:gd name="T54" fmla="*/ 132 w 2672"/>
                  <a:gd name="T55" fmla="*/ 383 h 474"/>
                  <a:gd name="T56" fmla="*/ 79 w 2672"/>
                  <a:gd name="T57" fmla="*/ 451 h 474"/>
                  <a:gd name="T58" fmla="*/ 39 w 2672"/>
                  <a:gd name="T59" fmla="*/ 510 h 474"/>
                  <a:gd name="T60" fmla="*/ 0 w 2672"/>
                  <a:gd name="T61" fmla="*/ 590 h 474"/>
                  <a:gd name="T62" fmla="*/ 437 w 2672"/>
                  <a:gd name="T63" fmla="*/ 601 h 47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672" h="474">
                    <a:moveTo>
                      <a:pt x="299" y="474"/>
                    </a:moveTo>
                    <a:lnTo>
                      <a:pt x="2672" y="474"/>
                    </a:lnTo>
                    <a:lnTo>
                      <a:pt x="2554" y="269"/>
                    </a:lnTo>
                    <a:cubicBezTo>
                      <a:pt x="2560" y="259"/>
                      <a:pt x="2572" y="250"/>
                      <a:pt x="2572" y="238"/>
                    </a:cubicBezTo>
                    <a:cubicBezTo>
                      <a:pt x="2572" y="215"/>
                      <a:pt x="2530" y="156"/>
                      <a:pt x="2508" y="147"/>
                    </a:cubicBezTo>
                    <a:cubicBezTo>
                      <a:pt x="2418" y="109"/>
                      <a:pt x="2313" y="90"/>
                      <a:pt x="2217" y="74"/>
                    </a:cubicBezTo>
                    <a:cubicBezTo>
                      <a:pt x="2172" y="59"/>
                      <a:pt x="2181" y="25"/>
                      <a:pt x="2145" y="11"/>
                    </a:cubicBezTo>
                    <a:cubicBezTo>
                      <a:pt x="2125" y="3"/>
                      <a:pt x="2102" y="5"/>
                      <a:pt x="2081" y="2"/>
                    </a:cubicBezTo>
                    <a:cubicBezTo>
                      <a:pt x="1927" y="11"/>
                      <a:pt x="1958" y="0"/>
                      <a:pt x="1863" y="47"/>
                    </a:cubicBezTo>
                    <a:cubicBezTo>
                      <a:pt x="1831" y="95"/>
                      <a:pt x="1782" y="138"/>
                      <a:pt x="1727" y="156"/>
                    </a:cubicBezTo>
                    <a:cubicBezTo>
                      <a:pt x="1672" y="208"/>
                      <a:pt x="1749" y="142"/>
                      <a:pt x="1590" y="183"/>
                    </a:cubicBezTo>
                    <a:cubicBezTo>
                      <a:pt x="1577" y="186"/>
                      <a:pt x="1574" y="204"/>
                      <a:pt x="1563" y="211"/>
                    </a:cubicBezTo>
                    <a:cubicBezTo>
                      <a:pt x="1546" y="223"/>
                      <a:pt x="1527" y="230"/>
                      <a:pt x="1508" y="238"/>
                    </a:cubicBezTo>
                    <a:cubicBezTo>
                      <a:pt x="1453" y="262"/>
                      <a:pt x="1451" y="254"/>
                      <a:pt x="1390" y="265"/>
                    </a:cubicBezTo>
                    <a:cubicBezTo>
                      <a:pt x="1308" y="280"/>
                      <a:pt x="1226" y="309"/>
                      <a:pt x="1145" y="329"/>
                    </a:cubicBezTo>
                    <a:cubicBezTo>
                      <a:pt x="1136" y="335"/>
                      <a:pt x="1127" y="340"/>
                      <a:pt x="1118" y="347"/>
                    </a:cubicBezTo>
                    <a:cubicBezTo>
                      <a:pt x="1111" y="352"/>
                      <a:pt x="1108" y="364"/>
                      <a:pt x="1099" y="365"/>
                    </a:cubicBezTo>
                    <a:cubicBezTo>
                      <a:pt x="1087" y="367"/>
                      <a:pt x="1075" y="358"/>
                      <a:pt x="1063" y="356"/>
                    </a:cubicBezTo>
                    <a:cubicBezTo>
                      <a:pt x="1045" y="352"/>
                      <a:pt x="1026" y="350"/>
                      <a:pt x="1008" y="347"/>
                    </a:cubicBezTo>
                    <a:cubicBezTo>
                      <a:pt x="988" y="337"/>
                      <a:pt x="963" y="334"/>
                      <a:pt x="945" y="320"/>
                    </a:cubicBezTo>
                    <a:cubicBezTo>
                      <a:pt x="937" y="313"/>
                      <a:pt x="935" y="300"/>
                      <a:pt x="927" y="293"/>
                    </a:cubicBezTo>
                    <a:cubicBezTo>
                      <a:pt x="884" y="255"/>
                      <a:pt x="828" y="225"/>
                      <a:pt x="772" y="211"/>
                    </a:cubicBezTo>
                    <a:cubicBezTo>
                      <a:pt x="691" y="150"/>
                      <a:pt x="728" y="166"/>
                      <a:pt x="672" y="147"/>
                    </a:cubicBezTo>
                    <a:cubicBezTo>
                      <a:pt x="614" y="104"/>
                      <a:pt x="556" y="116"/>
                      <a:pt x="490" y="92"/>
                    </a:cubicBezTo>
                    <a:cubicBezTo>
                      <a:pt x="439" y="95"/>
                      <a:pt x="387" y="97"/>
                      <a:pt x="336" y="102"/>
                    </a:cubicBezTo>
                    <a:cubicBezTo>
                      <a:pt x="291" y="107"/>
                      <a:pt x="252" y="142"/>
                      <a:pt x="209" y="156"/>
                    </a:cubicBezTo>
                    <a:cubicBezTo>
                      <a:pt x="180" y="184"/>
                      <a:pt x="152" y="215"/>
                      <a:pt x="127" y="247"/>
                    </a:cubicBezTo>
                    <a:cubicBezTo>
                      <a:pt x="113" y="264"/>
                      <a:pt x="90" y="302"/>
                      <a:pt x="90" y="302"/>
                    </a:cubicBezTo>
                    <a:cubicBezTo>
                      <a:pt x="69" y="366"/>
                      <a:pt x="99" y="289"/>
                      <a:pt x="54" y="356"/>
                    </a:cubicBezTo>
                    <a:cubicBezTo>
                      <a:pt x="3" y="433"/>
                      <a:pt x="88" y="338"/>
                      <a:pt x="27" y="402"/>
                    </a:cubicBezTo>
                    <a:cubicBezTo>
                      <a:pt x="8" y="460"/>
                      <a:pt x="22" y="443"/>
                      <a:pt x="0" y="465"/>
                    </a:cubicBezTo>
                    <a:lnTo>
                      <a:pt x="299" y="474"/>
                    </a:lnTo>
                    <a:close/>
                  </a:path>
                </a:pathLst>
              </a:custGeom>
              <a:solidFill>
                <a:srgbClr val="99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18" name="Rectangle 45"/>
              <p:cNvSpPr>
                <a:spLocks noChangeArrowheads="1"/>
              </p:cNvSpPr>
              <p:nvPr/>
            </p:nvSpPr>
            <p:spPr bwMode="auto">
              <a:xfrm>
                <a:off x="743" y="2456"/>
                <a:ext cx="4389" cy="1013"/>
              </a:xfrm>
              <a:prstGeom prst="rect">
                <a:avLst/>
              </a:prstGeom>
              <a:gradFill rotWithShape="0">
                <a:gsLst>
                  <a:gs pos="0">
                    <a:srgbClr val="CCECFF"/>
                  </a:gs>
                  <a:gs pos="100000">
                    <a:srgbClr val="99CC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" name="Rectangle 46"/>
              <p:cNvSpPr>
                <a:spLocks noChangeArrowheads="1"/>
              </p:cNvSpPr>
              <p:nvPr/>
            </p:nvSpPr>
            <p:spPr bwMode="auto">
              <a:xfrm>
                <a:off x="777" y="1312"/>
                <a:ext cx="4397" cy="1276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777777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0" name="Freeform 47"/>
              <p:cNvSpPr>
                <a:spLocks/>
              </p:cNvSpPr>
              <p:nvPr/>
            </p:nvSpPr>
            <p:spPr bwMode="auto">
              <a:xfrm>
                <a:off x="749" y="1715"/>
                <a:ext cx="958" cy="958"/>
              </a:xfrm>
              <a:custGeom>
                <a:avLst/>
                <a:gdLst>
                  <a:gd name="T0" fmla="*/ 0 w 301"/>
                  <a:gd name="T1" fmla="*/ 958 h 955"/>
                  <a:gd name="T2" fmla="*/ 0 w 301"/>
                  <a:gd name="T3" fmla="*/ 0 h 955"/>
                  <a:gd name="T4" fmla="*/ 290 w 301"/>
                  <a:gd name="T5" fmla="*/ 119 h 955"/>
                  <a:gd name="T6" fmla="*/ 493 w 301"/>
                  <a:gd name="T7" fmla="*/ 283 h 955"/>
                  <a:gd name="T8" fmla="*/ 926 w 301"/>
                  <a:gd name="T9" fmla="*/ 593 h 955"/>
                  <a:gd name="T10" fmla="*/ 955 w 301"/>
                  <a:gd name="T11" fmla="*/ 748 h 955"/>
                  <a:gd name="T12" fmla="*/ 0 w 301"/>
                  <a:gd name="T13" fmla="*/ 958 h 9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1" h="955">
                    <a:moveTo>
                      <a:pt x="0" y="955"/>
                    </a:moveTo>
                    <a:lnTo>
                      <a:pt x="0" y="0"/>
                    </a:lnTo>
                    <a:cubicBezTo>
                      <a:pt x="11" y="67"/>
                      <a:pt x="25" y="95"/>
                      <a:pt x="91" y="119"/>
                    </a:cubicBezTo>
                    <a:cubicBezTo>
                      <a:pt x="126" y="171"/>
                      <a:pt x="119" y="231"/>
                      <a:pt x="155" y="282"/>
                    </a:cubicBezTo>
                    <a:cubicBezTo>
                      <a:pt x="189" y="387"/>
                      <a:pt x="163" y="548"/>
                      <a:pt x="291" y="591"/>
                    </a:cubicBezTo>
                    <a:cubicBezTo>
                      <a:pt x="301" y="715"/>
                      <a:pt x="300" y="664"/>
                      <a:pt x="300" y="746"/>
                    </a:cubicBezTo>
                    <a:lnTo>
                      <a:pt x="0" y="955"/>
                    </a:ln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21" name="Freeform 48"/>
              <p:cNvSpPr>
                <a:spLocks/>
              </p:cNvSpPr>
              <p:nvPr/>
            </p:nvSpPr>
            <p:spPr bwMode="auto">
              <a:xfrm>
                <a:off x="749" y="1895"/>
                <a:ext cx="469" cy="1211"/>
              </a:xfrm>
              <a:custGeom>
                <a:avLst/>
                <a:gdLst>
                  <a:gd name="T0" fmla="*/ 0 w 301"/>
                  <a:gd name="T1" fmla="*/ 1211 h 955"/>
                  <a:gd name="T2" fmla="*/ 0 w 301"/>
                  <a:gd name="T3" fmla="*/ 0 h 955"/>
                  <a:gd name="T4" fmla="*/ 142 w 301"/>
                  <a:gd name="T5" fmla="*/ 151 h 955"/>
                  <a:gd name="T6" fmla="*/ 242 w 301"/>
                  <a:gd name="T7" fmla="*/ 358 h 955"/>
                  <a:gd name="T8" fmla="*/ 453 w 301"/>
                  <a:gd name="T9" fmla="*/ 749 h 955"/>
                  <a:gd name="T10" fmla="*/ 467 w 301"/>
                  <a:gd name="T11" fmla="*/ 946 h 955"/>
                  <a:gd name="T12" fmla="*/ 0 w 301"/>
                  <a:gd name="T13" fmla="*/ 1211 h 9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1" h="955">
                    <a:moveTo>
                      <a:pt x="0" y="955"/>
                    </a:moveTo>
                    <a:lnTo>
                      <a:pt x="0" y="0"/>
                    </a:lnTo>
                    <a:cubicBezTo>
                      <a:pt x="11" y="67"/>
                      <a:pt x="25" y="95"/>
                      <a:pt x="91" y="119"/>
                    </a:cubicBezTo>
                    <a:cubicBezTo>
                      <a:pt x="126" y="171"/>
                      <a:pt x="119" y="231"/>
                      <a:pt x="155" y="282"/>
                    </a:cubicBezTo>
                    <a:cubicBezTo>
                      <a:pt x="189" y="387"/>
                      <a:pt x="163" y="548"/>
                      <a:pt x="291" y="591"/>
                    </a:cubicBezTo>
                    <a:cubicBezTo>
                      <a:pt x="301" y="715"/>
                      <a:pt x="300" y="664"/>
                      <a:pt x="300" y="746"/>
                    </a:cubicBezTo>
                    <a:lnTo>
                      <a:pt x="0" y="955"/>
                    </a:lnTo>
                    <a:close/>
                  </a:path>
                </a:pathLst>
              </a:custGeom>
              <a:solidFill>
                <a:srgbClr val="CC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22" name="Freeform 49"/>
              <p:cNvSpPr>
                <a:spLocks/>
              </p:cNvSpPr>
              <p:nvPr/>
            </p:nvSpPr>
            <p:spPr bwMode="auto">
              <a:xfrm flipH="1">
                <a:off x="4426" y="1720"/>
                <a:ext cx="704" cy="958"/>
              </a:xfrm>
              <a:custGeom>
                <a:avLst/>
                <a:gdLst>
                  <a:gd name="T0" fmla="*/ 0 w 301"/>
                  <a:gd name="T1" fmla="*/ 958 h 955"/>
                  <a:gd name="T2" fmla="*/ 0 w 301"/>
                  <a:gd name="T3" fmla="*/ 0 h 955"/>
                  <a:gd name="T4" fmla="*/ 213 w 301"/>
                  <a:gd name="T5" fmla="*/ 119 h 955"/>
                  <a:gd name="T6" fmla="*/ 363 w 301"/>
                  <a:gd name="T7" fmla="*/ 283 h 955"/>
                  <a:gd name="T8" fmla="*/ 681 w 301"/>
                  <a:gd name="T9" fmla="*/ 593 h 955"/>
                  <a:gd name="T10" fmla="*/ 702 w 301"/>
                  <a:gd name="T11" fmla="*/ 748 h 955"/>
                  <a:gd name="T12" fmla="*/ 0 w 301"/>
                  <a:gd name="T13" fmla="*/ 958 h 9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1" h="955">
                    <a:moveTo>
                      <a:pt x="0" y="955"/>
                    </a:moveTo>
                    <a:lnTo>
                      <a:pt x="0" y="0"/>
                    </a:lnTo>
                    <a:cubicBezTo>
                      <a:pt x="11" y="67"/>
                      <a:pt x="25" y="95"/>
                      <a:pt x="91" y="119"/>
                    </a:cubicBezTo>
                    <a:cubicBezTo>
                      <a:pt x="126" y="171"/>
                      <a:pt x="119" y="231"/>
                      <a:pt x="155" y="282"/>
                    </a:cubicBezTo>
                    <a:cubicBezTo>
                      <a:pt x="189" y="387"/>
                      <a:pt x="163" y="548"/>
                      <a:pt x="291" y="591"/>
                    </a:cubicBezTo>
                    <a:cubicBezTo>
                      <a:pt x="301" y="715"/>
                      <a:pt x="300" y="664"/>
                      <a:pt x="300" y="746"/>
                    </a:cubicBezTo>
                    <a:lnTo>
                      <a:pt x="0" y="955"/>
                    </a:ln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23" name="Freeform 50"/>
              <p:cNvSpPr>
                <a:spLocks/>
              </p:cNvSpPr>
              <p:nvPr/>
            </p:nvSpPr>
            <p:spPr bwMode="auto">
              <a:xfrm flipH="1">
                <a:off x="4917" y="2046"/>
                <a:ext cx="204" cy="1211"/>
              </a:xfrm>
              <a:custGeom>
                <a:avLst/>
                <a:gdLst>
                  <a:gd name="T0" fmla="*/ 0 w 301"/>
                  <a:gd name="T1" fmla="*/ 1211 h 955"/>
                  <a:gd name="T2" fmla="*/ 0 w 301"/>
                  <a:gd name="T3" fmla="*/ 0 h 955"/>
                  <a:gd name="T4" fmla="*/ 62 w 301"/>
                  <a:gd name="T5" fmla="*/ 151 h 955"/>
                  <a:gd name="T6" fmla="*/ 105 w 301"/>
                  <a:gd name="T7" fmla="*/ 358 h 955"/>
                  <a:gd name="T8" fmla="*/ 197 w 301"/>
                  <a:gd name="T9" fmla="*/ 749 h 955"/>
                  <a:gd name="T10" fmla="*/ 203 w 301"/>
                  <a:gd name="T11" fmla="*/ 946 h 955"/>
                  <a:gd name="T12" fmla="*/ 0 w 301"/>
                  <a:gd name="T13" fmla="*/ 1211 h 9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1" h="955">
                    <a:moveTo>
                      <a:pt x="0" y="955"/>
                    </a:moveTo>
                    <a:lnTo>
                      <a:pt x="0" y="0"/>
                    </a:lnTo>
                    <a:cubicBezTo>
                      <a:pt x="11" y="67"/>
                      <a:pt x="25" y="95"/>
                      <a:pt x="91" y="119"/>
                    </a:cubicBezTo>
                    <a:cubicBezTo>
                      <a:pt x="126" y="171"/>
                      <a:pt x="119" y="231"/>
                      <a:pt x="155" y="282"/>
                    </a:cubicBezTo>
                    <a:cubicBezTo>
                      <a:pt x="189" y="387"/>
                      <a:pt x="163" y="548"/>
                      <a:pt x="291" y="591"/>
                    </a:cubicBezTo>
                    <a:cubicBezTo>
                      <a:pt x="301" y="715"/>
                      <a:pt x="300" y="664"/>
                      <a:pt x="300" y="746"/>
                    </a:cubicBezTo>
                    <a:lnTo>
                      <a:pt x="0" y="955"/>
                    </a:lnTo>
                    <a:close/>
                  </a:path>
                </a:pathLst>
              </a:custGeom>
              <a:solidFill>
                <a:srgbClr val="CC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24" name="Rectangle 51"/>
              <p:cNvSpPr>
                <a:spLocks noChangeArrowheads="1"/>
              </p:cNvSpPr>
              <p:nvPr/>
            </p:nvSpPr>
            <p:spPr bwMode="auto">
              <a:xfrm>
                <a:off x="739" y="1436"/>
                <a:ext cx="4382" cy="202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325" name="Group 52"/>
              <p:cNvGrpSpPr>
                <a:grpSpLocks/>
              </p:cNvGrpSpPr>
              <p:nvPr/>
            </p:nvGrpSpPr>
            <p:grpSpPr bwMode="auto">
              <a:xfrm>
                <a:off x="2695" y="2286"/>
                <a:ext cx="590" cy="174"/>
                <a:chOff x="2655" y="2199"/>
                <a:chExt cx="670" cy="137"/>
              </a:xfrm>
            </p:grpSpPr>
            <p:sp>
              <p:nvSpPr>
                <p:cNvPr id="347" name="Rectangle 53"/>
                <p:cNvSpPr>
                  <a:spLocks noChangeArrowheads="1"/>
                </p:cNvSpPr>
                <p:nvPr/>
              </p:nvSpPr>
              <p:spPr bwMode="auto">
                <a:xfrm>
                  <a:off x="2655" y="2227"/>
                  <a:ext cx="100" cy="109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8" name="Rectangle 54"/>
                <p:cNvSpPr>
                  <a:spLocks noChangeArrowheads="1"/>
                </p:cNvSpPr>
                <p:nvPr/>
              </p:nvSpPr>
              <p:spPr bwMode="auto">
                <a:xfrm>
                  <a:off x="2751" y="2261"/>
                  <a:ext cx="91" cy="6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9" name="Rectangle 55"/>
                <p:cNvSpPr>
                  <a:spLocks noChangeArrowheads="1"/>
                </p:cNvSpPr>
                <p:nvPr/>
              </p:nvSpPr>
              <p:spPr bwMode="auto">
                <a:xfrm>
                  <a:off x="3025" y="2217"/>
                  <a:ext cx="300" cy="81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50" name="Rectangle 56"/>
                <p:cNvSpPr>
                  <a:spLocks noChangeArrowheads="1"/>
                </p:cNvSpPr>
                <p:nvPr/>
              </p:nvSpPr>
              <p:spPr bwMode="auto">
                <a:xfrm>
                  <a:off x="3120" y="2256"/>
                  <a:ext cx="91" cy="73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51" name="Rectangle 57"/>
                <p:cNvSpPr>
                  <a:spLocks noChangeArrowheads="1"/>
                </p:cNvSpPr>
                <p:nvPr/>
              </p:nvSpPr>
              <p:spPr bwMode="auto">
                <a:xfrm>
                  <a:off x="2862" y="2199"/>
                  <a:ext cx="82" cy="118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52" name="Rectangle 58"/>
                <p:cNvSpPr>
                  <a:spLocks noChangeArrowheads="1"/>
                </p:cNvSpPr>
                <p:nvPr/>
              </p:nvSpPr>
              <p:spPr bwMode="auto">
                <a:xfrm>
                  <a:off x="2874" y="2265"/>
                  <a:ext cx="318" cy="54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26" name="Group 59"/>
              <p:cNvGrpSpPr>
                <a:grpSpLocks/>
              </p:cNvGrpSpPr>
              <p:nvPr/>
            </p:nvGrpSpPr>
            <p:grpSpPr bwMode="auto">
              <a:xfrm>
                <a:off x="3092" y="2281"/>
                <a:ext cx="591" cy="174"/>
                <a:chOff x="2655" y="2199"/>
                <a:chExt cx="670" cy="137"/>
              </a:xfrm>
            </p:grpSpPr>
            <p:sp>
              <p:nvSpPr>
                <p:cNvPr id="341" name="Rectangle 60"/>
                <p:cNvSpPr>
                  <a:spLocks noChangeArrowheads="1"/>
                </p:cNvSpPr>
                <p:nvPr/>
              </p:nvSpPr>
              <p:spPr bwMode="auto">
                <a:xfrm>
                  <a:off x="2655" y="2227"/>
                  <a:ext cx="100" cy="109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2" name="Rectangle 61"/>
                <p:cNvSpPr>
                  <a:spLocks noChangeArrowheads="1"/>
                </p:cNvSpPr>
                <p:nvPr/>
              </p:nvSpPr>
              <p:spPr bwMode="auto">
                <a:xfrm>
                  <a:off x="2751" y="2261"/>
                  <a:ext cx="91" cy="6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3" name="Rectangle 62"/>
                <p:cNvSpPr>
                  <a:spLocks noChangeArrowheads="1"/>
                </p:cNvSpPr>
                <p:nvPr/>
              </p:nvSpPr>
              <p:spPr bwMode="auto">
                <a:xfrm>
                  <a:off x="3025" y="2217"/>
                  <a:ext cx="300" cy="81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4" name="Rectangle 63"/>
                <p:cNvSpPr>
                  <a:spLocks noChangeArrowheads="1"/>
                </p:cNvSpPr>
                <p:nvPr/>
              </p:nvSpPr>
              <p:spPr bwMode="auto">
                <a:xfrm>
                  <a:off x="3120" y="2256"/>
                  <a:ext cx="91" cy="73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5" name="Rectangle 64"/>
                <p:cNvSpPr>
                  <a:spLocks noChangeArrowheads="1"/>
                </p:cNvSpPr>
                <p:nvPr/>
              </p:nvSpPr>
              <p:spPr bwMode="auto">
                <a:xfrm>
                  <a:off x="2862" y="2199"/>
                  <a:ext cx="82" cy="118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6" name="Rectangle 65"/>
                <p:cNvSpPr>
                  <a:spLocks noChangeArrowheads="1"/>
                </p:cNvSpPr>
                <p:nvPr/>
              </p:nvSpPr>
              <p:spPr bwMode="auto">
                <a:xfrm>
                  <a:off x="2874" y="2265"/>
                  <a:ext cx="318" cy="54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27" name="Group 66"/>
              <p:cNvGrpSpPr>
                <a:grpSpLocks/>
              </p:cNvGrpSpPr>
              <p:nvPr/>
            </p:nvGrpSpPr>
            <p:grpSpPr bwMode="auto">
              <a:xfrm flipH="1">
                <a:off x="2545" y="2338"/>
                <a:ext cx="507" cy="115"/>
                <a:chOff x="2655" y="2199"/>
                <a:chExt cx="670" cy="137"/>
              </a:xfrm>
            </p:grpSpPr>
            <p:sp>
              <p:nvSpPr>
                <p:cNvPr id="335" name="Rectangle 67"/>
                <p:cNvSpPr>
                  <a:spLocks noChangeArrowheads="1"/>
                </p:cNvSpPr>
                <p:nvPr/>
              </p:nvSpPr>
              <p:spPr bwMode="auto">
                <a:xfrm>
                  <a:off x="2655" y="2227"/>
                  <a:ext cx="100" cy="109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6" name="Rectangle 68"/>
                <p:cNvSpPr>
                  <a:spLocks noChangeArrowheads="1"/>
                </p:cNvSpPr>
                <p:nvPr/>
              </p:nvSpPr>
              <p:spPr bwMode="auto">
                <a:xfrm>
                  <a:off x="2751" y="2261"/>
                  <a:ext cx="91" cy="6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7" name="Rectangle 69"/>
                <p:cNvSpPr>
                  <a:spLocks noChangeArrowheads="1"/>
                </p:cNvSpPr>
                <p:nvPr/>
              </p:nvSpPr>
              <p:spPr bwMode="auto">
                <a:xfrm>
                  <a:off x="3025" y="2217"/>
                  <a:ext cx="300" cy="81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8" name="Rectangle 70"/>
                <p:cNvSpPr>
                  <a:spLocks noChangeArrowheads="1"/>
                </p:cNvSpPr>
                <p:nvPr/>
              </p:nvSpPr>
              <p:spPr bwMode="auto">
                <a:xfrm>
                  <a:off x="3120" y="2256"/>
                  <a:ext cx="91" cy="73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9" name="Rectangle 71"/>
                <p:cNvSpPr>
                  <a:spLocks noChangeArrowheads="1"/>
                </p:cNvSpPr>
                <p:nvPr/>
              </p:nvSpPr>
              <p:spPr bwMode="auto">
                <a:xfrm>
                  <a:off x="2862" y="2199"/>
                  <a:ext cx="82" cy="118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0" name="Rectangle 72"/>
                <p:cNvSpPr>
                  <a:spLocks noChangeArrowheads="1"/>
                </p:cNvSpPr>
                <p:nvPr/>
              </p:nvSpPr>
              <p:spPr bwMode="auto">
                <a:xfrm>
                  <a:off x="2874" y="2265"/>
                  <a:ext cx="318" cy="54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28" name="Group 73"/>
              <p:cNvGrpSpPr>
                <a:grpSpLocks/>
              </p:cNvGrpSpPr>
              <p:nvPr/>
            </p:nvGrpSpPr>
            <p:grpSpPr bwMode="auto">
              <a:xfrm flipH="1">
                <a:off x="3206" y="2344"/>
                <a:ext cx="507" cy="116"/>
                <a:chOff x="2655" y="2199"/>
                <a:chExt cx="670" cy="137"/>
              </a:xfrm>
            </p:grpSpPr>
            <p:sp>
              <p:nvSpPr>
                <p:cNvPr id="329" name="Rectangle 74"/>
                <p:cNvSpPr>
                  <a:spLocks noChangeArrowheads="1"/>
                </p:cNvSpPr>
                <p:nvPr/>
              </p:nvSpPr>
              <p:spPr bwMode="auto">
                <a:xfrm>
                  <a:off x="2655" y="2227"/>
                  <a:ext cx="100" cy="109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0" name="Rectangle 75"/>
                <p:cNvSpPr>
                  <a:spLocks noChangeArrowheads="1"/>
                </p:cNvSpPr>
                <p:nvPr/>
              </p:nvSpPr>
              <p:spPr bwMode="auto">
                <a:xfrm>
                  <a:off x="2751" y="2261"/>
                  <a:ext cx="91" cy="6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1" name="Rectangle 76"/>
                <p:cNvSpPr>
                  <a:spLocks noChangeArrowheads="1"/>
                </p:cNvSpPr>
                <p:nvPr/>
              </p:nvSpPr>
              <p:spPr bwMode="auto">
                <a:xfrm>
                  <a:off x="3025" y="2217"/>
                  <a:ext cx="300" cy="81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2" name="Rectangle 77"/>
                <p:cNvSpPr>
                  <a:spLocks noChangeArrowheads="1"/>
                </p:cNvSpPr>
                <p:nvPr/>
              </p:nvSpPr>
              <p:spPr bwMode="auto">
                <a:xfrm>
                  <a:off x="3120" y="2256"/>
                  <a:ext cx="91" cy="73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3" name="Rectangle 78"/>
                <p:cNvSpPr>
                  <a:spLocks noChangeArrowheads="1"/>
                </p:cNvSpPr>
                <p:nvPr/>
              </p:nvSpPr>
              <p:spPr bwMode="auto">
                <a:xfrm>
                  <a:off x="2862" y="2199"/>
                  <a:ext cx="82" cy="118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34" name="Rectangle 79"/>
                <p:cNvSpPr>
                  <a:spLocks noChangeArrowheads="1"/>
                </p:cNvSpPr>
                <p:nvPr/>
              </p:nvSpPr>
              <p:spPr bwMode="auto">
                <a:xfrm>
                  <a:off x="2874" y="2265"/>
                  <a:ext cx="318" cy="54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sp>
          <p:nvSpPr>
            <p:cNvPr id="293" name="Freeform 80"/>
            <p:cNvSpPr>
              <a:spLocks/>
            </p:cNvSpPr>
            <p:nvPr/>
          </p:nvSpPr>
          <p:spPr bwMode="auto">
            <a:xfrm>
              <a:off x="2465" y="2811"/>
              <a:ext cx="925" cy="538"/>
            </a:xfrm>
            <a:custGeom>
              <a:avLst/>
              <a:gdLst>
                <a:gd name="T0" fmla="*/ 0 w 925"/>
                <a:gd name="T1" fmla="*/ 538 h 538"/>
                <a:gd name="T2" fmla="*/ 298 w 925"/>
                <a:gd name="T3" fmla="*/ 215 h 538"/>
                <a:gd name="T4" fmla="*/ 115 w 925"/>
                <a:gd name="T5" fmla="*/ 238 h 538"/>
                <a:gd name="T6" fmla="*/ 488 w 925"/>
                <a:gd name="T7" fmla="*/ 0 h 538"/>
                <a:gd name="T8" fmla="*/ 826 w 925"/>
                <a:gd name="T9" fmla="*/ 243 h 538"/>
                <a:gd name="T10" fmla="*/ 651 w 925"/>
                <a:gd name="T11" fmla="*/ 205 h 538"/>
                <a:gd name="T12" fmla="*/ 925 w 925"/>
                <a:gd name="T13" fmla="*/ 536 h 538"/>
                <a:gd name="T14" fmla="*/ 485 w 925"/>
                <a:gd name="T15" fmla="*/ 471 h 538"/>
                <a:gd name="T16" fmla="*/ 0 w 925"/>
                <a:gd name="T17" fmla="*/ 538 h 5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25" h="538">
                  <a:moveTo>
                    <a:pt x="0" y="538"/>
                  </a:moveTo>
                  <a:lnTo>
                    <a:pt x="298" y="215"/>
                  </a:lnTo>
                  <a:lnTo>
                    <a:pt x="115" y="238"/>
                  </a:lnTo>
                  <a:lnTo>
                    <a:pt x="488" y="0"/>
                  </a:lnTo>
                  <a:lnTo>
                    <a:pt x="826" y="243"/>
                  </a:lnTo>
                  <a:lnTo>
                    <a:pt x="651" y="205"/>
                  </a:lnTo>
                  <a:lnTo>
                    <a:pt x="925" y="536"/>
                  </a:lnTo>
                  <a:lnTo>
                    <a:pt x="485" y="471"/>
                  </a:lnTo>
                  <a:lnTo>
                    <a:pt x="0" y="538"/>
                  </a:lnTo>
                  <a:close/>
                </a:path>
              </a:pathLst>
            </a:custGeom>
            <a:solidFill>
              <a:srgbClr val="FFCC66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dist="80322" dir="4293903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grpSp>
          <p:nvGrpSpPr>
            <p:cNvPr id="294" name="Group 81"/>
            <p:cNvGrpSpPr>
              <a:grpSpLocks/>
            </p:cNvGrpSpPr>
            <p:nvPr/>
          </p:nvGrpSpPr>
          <p:grpSpPr bwMode="auto">
            <a:xfrm>
              <a:off x="3700" y="2293"/>
              <a:ext cx="1172" cy="1086"/>
              <a:chOff x="4055" y="2141"/>
              <a:chExt cx="1172" cy="1086"/>
            </a:xfrm>
          </p:grpSpPr>
          <p:sp>
            <p:nvSpPr>
              <p:cNvPr id="309" name="Freeform 82"/>
              <p:cNvSpPr>
                <a:spLocks/>
              </p:cNvSpPr>
              <p:nvPr/>
            </p:nvSpPr>
            <p:spPr bwMode="auto">
              <a:xfrm>
                <a:off x="4695" y="2668"/>
                <a:ext cx="532" cy="559"/>
              </a:xfrm>
              <a:custGeom>
                <a:avLst/>
                <a:gdLst>
                  <a:gd name="T0" fmla="*/ 0 w 532"/>
                  <a:gd name="T1" fmla="*/ 559 h 559"/>
                  <a:gd name="T2" fmla="*/ 158 w 532"/>
                  <a:gd name="T3" fmla="*/ 66 h 559"/>
                  <a:gd name="T4" fmla="*/ 204 w 532"/>
                  <a:gd name="T5" fmla="*/ 19 h 559"/>
                  <a:gd name="T6" fmla="*/ 265 w 532"/>
                  <a:gd name="T7" fmla="*/ 0 h 559"/>
                  <a:gd name="T8" fmla="*/ 328 w 532"/>
                  <a:gd name="T9" fmla="*/ 19 h 559"/>
                  <a:gd name="T10" fmla="*/ 372 w 532"/>
                  <a:gd name="T11" fmla="*/ 67 h 559"/>
                  <a:gd name="T12" fmla="*/ 532 w 532"/>
                  <a:gd name="T13" fmla="*/ 559 h 559"/>
                  <a:gd name="T14" fmla="*/ 0 w 532"/>
                  <a:gd name="T15" fmla="*/ 559 h 55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32" h="559">
                    <a:moveTo>
                      <a:pt x="0" y="559"/>
                    </a:moveTo>
                    <a:lnTo>
                      <a:pt x="158" y="66"/>
                    </a:lnTo>
                    <a:lnTo>
                      <a:pt x="204" y="19"/>
                    </a:lnTo>
                    <a:lnTo>
                      <a:pt x="265" y="0"/>
                    </a:lnTo>
                    <a:lnTo>
                      <a:pt x="328" y="19"/>
                    </a:lnTo>
                    <a:lnTo>
                      <a:pt x="372" y="67"/>
                    </a:lnTo>
                    <a:lnTo>
                      <a:pt x="532" y="559"/>
                    </a:lnTo>
                    <a:lnTo>
                      <a:pt x="0" y="559"/>
                    </a:lnTo>
                    <a:close/>
                  </a:path>
                </a:pathLst>
              </a:custGeom>
              <a:solidFill>
                <a:srgbClr val="33CC33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40161" dir="11906097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grpSp>
            <p:nvGrpSpPr>
              <p:cNvPr id="310" name="Group 83"/>
              <p:cNvGrpSpPr>
                <a:grpSpLocks/>
              </p:cNvGrpSpPr>
              <p:nvPr/>
            </p:nvGrpSpPr>
            <p:grpSpPr bwMode="auto">
              <a:xfrm>
                <a:off x="4230" y="2223"/>
                <a:ext cx="500" cy="737"/>
                <a:chOff x="3888" y="1548"/>
                <a:chExt cx="636" cy="1068"/>
              </a:xfrm>
            </p:grpSpPr>
            <p:sp>
              <p:nvSpPr>
                <p:cNvPr id="314" name="Freeform 84"/>
                <p:cNvSpPr>
                  <a:spLocks/>
                </p:cNvSpPr>
                <p:nvPr/>
              </p:nvSpPr>
              <p:spPr bwMode="auto">
                <a:xfrm>
                  <a:off x="4080" y="1548"/>
                  <a:ext cx="240" cy="204"/>
                </a:xfrm>
                <a:custGeom>
                  <a:avLst/>
                  <a:gdLst>
                    <a:gd name="T0" fmla="*/ 0 w 252"/>
                    <a:gd name="T1" fmla="*/ 204 h 264"/>
                    <a:gd name="T2" fmla="*/ 240 w 252"/>
                    <a:gd name="T3" fmla="*/ 204 h 264"/>
                    <a:gd name="T4" fmla="*/ 126 w 252"/>
                    <a:gd name="T5" fmla="*/ 0 h 264"/>
                    <a:gd name="T6" fmla="*/ 0 w 252"/>
                    <a:gd name="T7" fmla="*/ 204 h 26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52" h="264">
                      <a:moveTo>
                        <a:pt x="0" y="264"/>
                      </a:moveTo>
                      <a:lnTo>
                        <a:pt x="252" y="264"/>
                      </a:lnTo>
                      <a:lnTo>
                        <a:pt x="132" y="0"/>
                      </a:ln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rgbClr val="33CC33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25400" dir="108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315" name="Freeform 85"/>
                <p:cNvSpPr>
                  <a:spLocks/>
                </p:cNvSpPr>
                <p:nvPr/>
              </p:nvSpPr>
              <p:spPr bwMode="auto">
                <a:xfrm>
                  <a:off x="3888" y="1800"/>
                  <a:ext cx="636" cy="816"/>
                </a:xfrm>
                <a:custGeom>
                  <a:avLst/>
                  <a:gdLst>
                    <a:gd name="T0" fmla="*/ 0 w 636"/>
                    <a:gd name="T1" fmla="*/ 816 h 816"/>
                    <a:gd name="T2" fmla="*/ 0 w 636"/>
                    <a:gd name="T3" fmla="*/ 660 h 816"/>
                    <a:gd name="T4" fmla="*/ 168 w 636"/>
                    <a:gd name="T5" fmla="*/ 612 h 816"/>
                    <a:gd name="T6" fmla="*/ 240 w 636"/>
                    <a:gd name="T7" fmla="*/ 0 h 816"/>
                    <a:gd name="T8" fmla="*/ 384 w 636"/>
                    <a:gd name="T9" fmla="*/ 0 h 816"/>
                    <a:gd name="T10" fmla="*/ 456 w 636"/>
                    <a:gd name="T11" fmla="*/ 612 h 816"/>
                    <a:gd name="T12" fmla="*/ 612 w 636"/>
                    <a:gd name="T13" fmla="*/ 660 h 816"/>
                    <a:gd name="T14" fmla="*/ 636 w 636"/>
                    <a:gd name="T15" fmla="*/ 816 h 816"/>
                    <a:gd name="T16" fmla="*/ 0 w 636"/>
                    <a:gd name="T17" fmla="*/ 816 h 8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36" h="816">
                      <a:moveTo>
                        <a:pt x="0" y="816"/>
                      </a:moveTo>
                      <a:lnTo>
                        <a:pt x="0" y="660"/>
                      </a:lnTo>
                      <a:lnTo>
                        <a:pt x="168" y="612"/>
                      </a:lnTo>
                      <a:lnTo>
                        <a:pt x="240" y="0"/>
                      </a:lnTo>
                      <a:lnTo>
                        <a:pt x="384" y="0"/>
                      </a:lnTo>
                      <a:lnTo>
                        <a:pt x="456" y="612"/>
                      </a:lnTo>
                      <a:lnTo>
                        <a:pt x="612" y="660"/>
                      </a:lnTo>
                      <a:lnTo>
                        <a:pt x="636" y="816"/>
                      </a:lnTo>
                      <a:lnTo>
                        <a:pt x="0" y="816"/>
                      </a:lnTo>
                      <a:close/>
                    </a:path>
                  </a:pathLst>
                </a:custGeom>
                <a:solidFill>
                  <a:srgbClr val="33CC33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25400" dir="108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11" name="Group 86"/>
              <p:cNvGrpSpPr>
                <a:grpSpLocks/>
              </p:cNvGrpSpPr>
              <p:nvPr/>
            </p:nvGrpSpPr>
            <p:grpSpPr bwMode="auto">
              <a:xfrm>
                <a:off x="4055" y="2141"/>
                <a:ext cx="160" cy="663"/>
                <a:chOff x="3756" y="2076"/>
                <a:chExt cx="160" cy="663"/>
              </a:xfrm>
            </p:grpSpPr>
            <p:sp>
              <p:nvSpPr>
                <p:cNvPr id="312" name="Freeform 87"/>
                <p:cNvSpPr>
                  <a:spLocks/>
                </p:cNvSpPr>
                <p:nvPr/>
              </p:nvSpPr>
              <p:spPr bwMode="auto">
                <a:xfrm>
                  <a:off x="3796" y="2223"/>
                  <a:ext cx="72" cy="516"/>
                </a:xfrm>
                <a:custGeom>
                  <a:avLst/>
                  <a:gdLst>
                    <a:gd name="T0" fmla="*/ 0 w 108"/>
                    <a:gd name="T1" fmla="*/ 516 h 888"/>
                    <a:gd name="T2" fmla="*/ 0 w 108"/>
                    <a:gd name="T3" fmla="*/ 0 h 888"/>
                    <a:gd name="T4" fmla="*/ 72 w 108"/>
                    <a:gd name="T5" fmla="*/ 0 h 888"/>
                    <a:gd name="T6" fmla="*/ 72 w 108"/>
                    <a:gd name="T7" fmla="*/ 516 h 888"/>
                    <a:gd name="T8" fmla="*/ 0 w 108"/>
                    <a:gd name="T9" fmla="*/ 516 h 8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8" h="888">
                      <a:moveTo>
                        <a:pt x="0" y="888"/>
                      </a:moveTo>
                      <a:lnTo>
                        <a:pt x="0" y="0"/>
                      </a:lnTo>
                      <a:lnTo>
                        <a:pt x="108" y="0"/>
                      </a:lnTo>
                      <a:lnTo>
                        <a:pt x="108" y="888"/>
                      </a:lnTo>
                      <a:lnTo>
                        <a:pt x="0" y="888"/>
                      </a:lnTo>
                      <a:close/>
                    </a:path>
                  </a:pathLst>
                </a:custGeom>
                <a:solidFill>
                  <a:srgbClr val="33CC33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25400" dir="108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313" name="Freeform 88"/>
                <p:cNvSpPr>
                  <a:spLocks/>
                </p:cNvSpPr>
                <p:nvPr/>
              </p:nvSpPr>
              <p:spPr bwMode="auto">
                <a:xfrm>
                  <a:off x="3756" y="2076"/>
                  <a:ext cx="160" cy="119"/>
                </a:xfrm>
                <a:custGeom>
                  <a:avLst/>
                  <a:gdLst>
                    <a:gd name="T0" fmla="*/ 0 w 252"/>
                    <a:gd name="T1" fmla="*/ 119 h 264"/>
                    <a:gd name="T2" fmla="*/ 160 w 252"/>
                    <a:gd name="T3" fmla="*/ 119 h 264"/>
                    <a:gd name="T4" fmla="*/ 84 w 252"/>
                    <a:gd name="T5" fmla="*/ 0 h 264"/>
                    <a:gd name="T6" fmla="*/ 0 w 252"/>
                    <a:gd name="T7" fmla="*/ 119 h 26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52" h="264">
                      <a:moveTo>
                        <a:pt x="0" y="264"/>
                      </a:moveTo>
                      <a:lnTo>
                        <a:pt x="252" y="264"/>
                      </a:lnTo>
                      <a:lnTo>
                        <a:pt x="132" y="0"/>
                      </a:ln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rgbClr val="33CC33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81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95" name="Group 89"/>
            <p:cNvGrpSpPr>
              <a:grpSpLocks/>
            </p:cNvGrpSpPr>
            <p:nvPr/>
          </p:nvGrpSpPr>
          <p:grpSpPr bwMode="auto">
            <a:xfrm>
              <a:off x="832" y="2275"/>
              <a:ext cx="1209" cy="1099"/>
              <a:chOff x="880" y="2130"/>
              <a:chExt cx="1209" cy="1099"/>
            </a:xfrm>
          </p:grpSpPr>
          <p:grpSp>
            <p:nvGrpSpPr>
              <p:cNvPr id="302" name="Group 90"/>
              <p:cNvGrpSpPr>
                <a:grpSpLocks/>
              </p:cNvGrpSpPr>
              <p:nvPr/>
            </p:nvGrpSpPr>
            <p:grpSpPr bwMode="auto">
              <a:xfrm>
                <a:off x="1467" y="2221"/>
                <a:ext cx="500" cy="741"/>
                <a:chOff x="1549" y="2159"/>
                <a:chExt cx="572" cy="789"/>
              </a:xfrm>
            </p:grpSpPr>
            <p:sp>
              <p:nvSpPr>
                <p:cNvPr id="307" name="Freeform 91"/>
                <p:cNvSpPr>
                  <a:spLocks/>
                </p:cNvSpPr>
                <p:nvPr/>
              </p:nvSpPr>
              <p:spPr bwMode="auto">
                <a:xfrm>
                  <a:off x="1549" y="2348"/>
                  <a:ext cx="572" cy="600"/>
                </a:xfrm>
                <a:custGeom>
                  <a:avLst/>
                  <a:gdLst>
                    <a:gd name="T0" fmla="*/ 0 w 636"/>
                    <a:gd name="T1" fmla="*/ 600 h 816"/>
                    <a:gd name="T2" fmla="*/ 0 w 636"/>
                    <a:gd name="T3" fmla="*/ 485 h 816"/>
                    <a:gd name="T4" fmla="*/ 151 w 636"/>
                    <a:gd name="T5" fmla="*/ 450 h 816"/>
                    <a:gd name="T6" fmla="*/ 216 w 636"/>
                    <a:gd name="T7" fmla="*/ 0 h 816"/>
                    <a:gd name="T8" fmla="*/ 345 w 636"/>
                    <a:gd name="T9" fmla="*/ 0 h 816"/>
                    <a:gd name="T10" fmla="*/ 410 w 636"/>
                    <a:gd name="T11" fmla="*/ 450 h 816"/>
                    <a:gd name="T12" fmla="*/ 550 w 636"/>
                    <a:gd name="T13" fmla="*/ 485 h 816"/>
                    <a:gd name="T14" fmla="*/ 572 w 636"/>
                    <a:gd name="T15" fmla="*/ 600 h 816"/>
                    <a:gd name="T16" fmla="*/ 0 w 636"/>
                    <a:gd name="T17" fmla="*/ 600 h 8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36" h="816">
                      <a:moveTo>
                        <a:pt x="0" y="816"/>
                      </a:moveTo>
                      <a:lnTo>
                        <a:pt x="0" y="660"/>
                      </a:lnTo>
                      <a:lnTo>
                        <a:pt x="168" y="612"/>
                      </a:lnTo>
                      <a:lnTo>
                        <a:pt x="240" y="0"/>
                      </a:lnTo>
                      <a:lnTo>
                        <a:pt x="384" y="0"/>
                      </a:lnTo>
                      <a:lnTo>
                        <a:pt x="456" y="612"/>
                      </a:lnTo>
                      <a:lnTo>
                        <a:pt x="612" y="660"/>
                      </a:lnTo>
                      <a:lnTo>
                        <a:pt x="636" y="816"/>
                      </a:lnTo>
                      <a:lnTo>
                        <a:pt x="0" y="81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53882" dir="189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308" name="Rectangle 92"/>
                <p:cNvSpPr>
                  <a:spLocks noChangeArrowheads="1"/>
                </p:cNvSpPr>
                <p:nvPr/>
              </p:nvSpPr>
              <p:spPr bwMode="auto">
                <a:xfrm>
                  <a:off x="1749" y="2159"/>
                  <a:ext cx="168" cy="150"/>
                </a:xfrm>
                <a:prstGeom prst="rect">
                  <a:avLst/>
                </a:prstGeom>
                <a:solidFill>
                  <a:srgbClr val="FF00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53882" dir="189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03" name="Freeform 93"/>
              <p:cNvSpPr>
                <a:spLocks/>
              </p:cNvSpPr>
              <p:nvPr/>
            </p:nvSpPr>
            <p:spPr bwMode="auto">
              <a:xfrm>
                <a:off x="880" y="2741"/>
                <a:ext cx="540" cy="488"/>
              </a:xfrm>
              <a:custGeom>
                <a:avLst/>
                <a:gdLst>
                  <a:gd name="T0" fmla="*/ 0 w 596"/>
                  <a:gd name="T1" fmla="*/ 488 h 488"/>
                  <a:gd name="T2" fmla="*/ 0 w 596"/>
                  <a:gd name="T3" fmla="*/ 216 h 488"/>
                  <a:gd name="T4" fmla="*/ 7 w 596"/>
                  <a:gd name="T5" fmla="*/ 148 h 488"/>
                  <a:gd name="T6" fmla="*/ 36 w 596"/>
                  <a:gd name="T7" fmla="*/ 56 h 488"/>
                  <a:gd name="T8" fmla="*/ 82 w 596"/>
                  <a:gd name="T9" fmla="*/ 0 h 488"/>
                  <a:gd name="T10" fmla="*/ 453 w 596"/>
                  <a:gd name="T11" fmla="*/ 0 h 488"/>
                  <a:gd name="T12" fmla="*/ 497 w 596"/>
                  <a:gd name="T13" fmla="*/ 40 h 488"/>
                  <a:gd name="T14" fmla="*/ 530 w 596"/>
                  <a:gd name="T15" fmla="*/ 148 h 488"/>
                  <a:gd name="T16" fmla="*/ 540 w 596"/>
                  <a:gd name="T17" fmla="*/ 216 h 488"/>
                  <a:gd name="T18" fmla="*/ 540 w 596"/>
                  <a:gd name="T19" fmla="*/ 488 h 488"/>
                  <a:gd name="T20" fmla="*/ 0 w 596"/>
                  <a:gd name="T21" fmla="*/ 488 h 48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96" h="488">
                    <a:moveTo>
                      <a:pt x="0" y="488"/>
                    </a:moveTo>
                    <a:lnTo>
                      <a:pt x="0" y="216"/>
                    </a:lnTo>
                    <a:lnTo>
                      <a:pt x="8" y="148"/>
                    </a:lnTo>
                    <a:lnTo>
                      <a:pt x="40" y="56"/>
                    </a:lnTo>
                    <a:lnTo>
                      <a:pt x="90" y="0"/>
                    </a:lnTo>
                    <a:lnTo>
                      <a:pt x="500" y="0"/>
                    </a:lnTo>
                    <a:lnTo>
                      <a:pt x="548" y="40"/>
                    </a:lnTo>
                    <a:lnTo>
                      <a:pt x="585" y="148"/>
                    </a:lnTo>
                    <a:lnTo>
                      <a:pt x="596" y="216"/>
                    </a:lnTo>
                    <a:lnTo>
                      <a:pt x="596" y="488"/>
                    </a:lnTo>
                    <a:lnTo>
                      <a:pt x="0" y="488"/>
                    </a:lnTo>
                    <a:close/>
                  </a:path>
                </a:pathLst>
              </a:custGeom>
              <a:solidFill>
                <a:srgbClr val="FF0000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grpSp>
            <p:nvGrpSpPr>
              <p:cNvPr id="304" name="Group 94"/>
              <p:cNvGrpSpPr>
                <a:grpSpLocks/>
              </p:cNvGrpSpPr>
              <p:nvPr/>
            </p:nvGrpSpPr>
            <p:grpSpPr bwMode="auto">
              <a:xfrm>
                <a:off x="1965" y="2130"/>
                <a:ext cx="124" cy="661"/>
                <a:chOff x="3484" y="2074"/>
                <a:chExt cx="124" cy="661"/>
              </a:xfrm>
            </p:grpSpPr>
            <p:sp>
              <p:nvSpPr>
                <p:cNvPr id="305" name="Rectangle 95"/>
                <p:cNvSpPr>
                  <a:spLocks noChangeArrowheads="1"/>
                </p:cNvSpPr>
                <p:nvPr/>
              </p:nvSpPr>
              <p:spPr bwMode="auto">
                <a:xfrm>
                  <a:off x="3484" y="2074"/>
                  <a:ext cx="124" cy="118"/>
                </a:xfrm>
                <a:prstGeom prst="rect">
                  <a:avLst/>
                </a:prstGeom>
                <a:solidFill>
                  <a:srgbClr val="FF00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63500" dir="18412194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06" name="Freeform 96"/>
                <p:cNvSpPr>
                  <a:spLocks/>
                </p:cNvSpPr>
                <p:nvPr/>
              </p:nvSpPr>
              <p:spPr bwMode="auto">
                <a:xfrm>
                  <a:off x="3508" y="2219"/>
                  <a:ext cx="72" cy="516"/>
                </a:xfrm>
                <a:custGeom>
                  <a:avLst/>
                  <a:gdLst>
                    <a:gd name="T0" fmla="*/ 0 w 108"/>
                    <a:gd name="T1" fmla="*/ 516 h 888"/>
                    <a:gd name="T2" fmla="*/ 0 w 108"/>
                    <a:gd name="T3" fmla="*/ 0 h 888"/>
                    <a:gd name="T4" fmla="*/ 72 w 108"/>
                    <a:gd name="T5" fmla="*/ 0 h 888"/>
                    <a:gd name="T6" fmla="*/ 72 w 108"/>
                    <a:gd name="T7" fmla="*/ 516 h 888"/>
                    <a:gd name="T8" fmla="*/ 0 w 108"/>
                    <a:gd name="T9" fmla="*/ 516 h 8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8" h="888">
                      <a:moveTo>
                        <a:pt x="0" y="888"/>
                      </a:moveTo>
                      <a:lnTo>
                        <a:pt x="0" y="0"/>
                      </a:lnTo>
                      <a:lnTo>
                        <a:pt x="108" y="0"/>
                      </a:lnTo>
                      <a:lnTo>
                        <a:pt x="108" y="888"/>
                      </a:lnTo>
                      <a:lnTo>
                        <a:pt x="0" y="88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25400" dir="108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96" name="Group 97"/>
            <p:cNvGrpSpPr>
              <a:grpSpLocks/>
            </p:cNvGrpSpPr>
            <p:nvPr/>
          </p:nvGrpSpPr>
          <p:grpSpPr bwMode="auto">
            <a:xfrm>
              <a:off x="2994" y="2535"/>
              <a:ext cx="1147" cy="961"/>
              <a:chOff x="3066" y="2271"/>
              <a:chExt cx="1147" cy="961"/>
            </a:xfrm>
          </p:grpSpPr>
          <p:sp>
            <p:nvSpPr>
              <p:cNvPr id="300" name="Line 98"/>
              <p:cNvSpPr>
                <a:spLocks noChangeShapeType="1"/>
              </p:cNvSpPr>
              <p:nvPr/>
            </p:nvSpPr>
            <p:spPr bwMode="auto">
              <a:xfrm flipH="1" flipV="1">
                <a:off x="3129" y="2330"/>
                <a:ext cx="1084" cy="90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01" name="Freeform 99"/>
              <p:cNvSpPr>
                <a:spLocks/>
              </p:cNvSpPr>
              <p:nvPr/>
            </p:nvSpPr>
            <p:spPr bwMode="auto">
              <a:xfrm>
                <a:off x="3066" y="2271"/>
                <a:ext cx="147" cy="63"/>
              </a:xfrm>
              <a:custGeom>
                <a:avLst/>
                <a:gdLst>
                  <a:gd name="T0" fmla="*/ 0 w 153"/>
                  <a:gd name="T1" fmla="*/ 63 h 69"/>
                  <a:gd name="T2" fmla="*/ 147 w 153"/>
                  <a:gd name="T3" fmla="*/ 63 h 69"/>
                  <a:gd name="T4" fmla="*/ 9 w 153"/>
                  <a:gd name="T5" fmla="*/ 0 h 69"/>
                  <a:gd name="T6" fmla="*/ 0 w 153"/>
                  <a:gd name="T7" fmla="*/ 63 h 6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69">
                    <a:moveTo>
                      <a:pt x="0" y="69"/>
                    </a:moveTo>
                    <a:lnTo>
                      <a:pt x="153" y="69"/>
                    </a:lnTo>
                    <a:lnTo>
                      <a:pt x="9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grpSp>
          <p:nvGrpSpPr>
            <p:cNvPr id="297" name="Group 100"/>
            <p:cNvGrpSpPr>
              <a:grpSpLocks/>
            </p:cNvGrpSpPr>
            <p:nvPr/>
          </p:nvGrpSpPr>
          <p:grpSpPr bwMode="auto">
            <a:xfrm flipV="1">
              <a:off x="1719" y="2475"/>
              <a:ext cx="1201" cy="931"/>
              <a:chOff x="3066" y="2271"/>
              <a:chExt cx="1147" cy="961"/>
            </a:xfrm>
          </p:grpSpPr>
          <p:sp>
            <p:nvSpPr>
              <p:cNvPr id="298" name="Line 101"/>
              <p:cNvSpPr>
                <a:spLocks noChangeShapeType="1"/>
              </p:cNvSpPr>
              <p:nvPr/>
            </p:nvSpPr>
            <p:spPr bwMode="auto">
              <a:xfrm flipH="1" flipV="1">
                <a:off x="3129" y="2330"/>
                <a:ext cx="1084" cy="90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99" name="Freeform 102"/>
              <p:cNvSpPr>
                <a:spLocks/>
              </p:cNvSpPr>
              <p:nvPr/>
            </p:nvSpPr>
            <p:spPr bwMode="auto">
              <a:xfrm>
                <a:off x="3066" y="2271"/>
                <a:ext cx="147" cy="63"/>
              </a:xfrm>
              <a:custGeom>
                <a:avLst/>
                <a:gdLst>
                  <a:gd name="T0" fmla="*/ 0 w 153"/>
                  <a:gd name="T1" fmla="*/ 63 h 69"/>
                  <a:gd name="T2" fmla="*/ 147 w 153"/>
                  <a:gd name="T3" fmla="*/ 63 h 69"/>
                  <a:gd name="T4" fmla="*/ 9 w 153"/>
                  <a:gd name="T5" fmla="*/ 0 h 69"/>
                  <a:gd name="T6" fmla="*/ 0 w 153"/>
                  <a:gd name="T7" fmla="*/ 63 h 6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69">
                    <a:moveTo>
                      <a:pt x="0" y="69"/>
                    </a:moveTo>
                    <a:lnTo>
                      <a:pt x="153" y="69"/>
                    </a:lnTo>
                    <a:lnTo>
                      <a:pt x="9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grpSp>
        <p:nvGrpSpPr>
          <p:cNvPr id="353" name="Group 166"/>
          <p:cNvGrpSpPr>
            <a:grpSpLocks/>
          </p:cNvGrpSpPr>
          <p:nvPr/>
        </p:nvGrpSpPr>
        <p:grpSpPr bwMode="auto">
          <a:xfrm>
            <a:off x="1095375" y="3895725"/>
            <a:ext cx="7089775" cy="1712913"/>
            <a:chOff x="593" y="2619"/>
            <a:chExt cx="4435" cy="1079"/>
          </a:xfrm>
        </p:grpSpPr>
        <p:sp>
          <p:nvSpPr>
            <p:cNvPr id="354" name="Rectangle 106"/>
            <p:cNvSpPr>
              <a:spLocks noChangeArrowheads="1"/>
            </p:cNvSpPr>
            <p:nvPr/>
          </p:nvSpPr>
          <p:spPr bwMode="auto">
            <a:xfrm flipH="1">
              <a:off x="635" y="2685"/>
              <a:ext cx="4371" cy="539"/>
            </a:xfrm>
            <a:prstGeom prst="rect">
              <a:avLst/>
            </a:prstGeom>
            <a:gradFill rotWithShape="0">
              <a:gsLst>
                <a:gs pos="0">
                  <a:srgbClr val="CCFFFF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5" name="Rectangle 108"/>
            <p:cNvSpPr>
              <a:spLocks noChangeArrowheads="1"/>
            </p:cNvSpPr>
            <p:nvPr/>
          </p:nvSpPr>
          <p:spPr bwMode="auto">
            <a:xfrm flipH="1">
              <a:off x="635" y="3191"/>
              <a:ext cx="4389" cy="507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99CC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6" name="Rectangle 109"/>
            <p:cNvSpPr>
              <a:spLocks noChangeArrowheads="1"/>
            </p:cNvSpPr>
            <p:nvPr/>
          </p:nvSpPr>
          <p:spPr bwMode="auto">
            <a:xfrm flipH="1">
              <a:off x="593" y="2619"/>
              <a:ext cx="4397" cy="63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777777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7" name="Freeform 110"/>
            <p:cNvSpPr>
              <a:spLocks/>
            </p:cNvSpPr>
            <p:nvPr/>
          </p:nvSpPr>
          <p:spPr bwMode="auto">
            <a:xfrm flipH="1">
              <a:off x="4060" y="2821"/>
              <a:ext cx="958" cy="479"/>
            </a:xfrm>
            <a:custGeom>
              <a:avLst/>
              <a:gdLst>
                <a:gd name="T0" fmla="*/ 0 w 301"/>
                <a:gd name="T1" fmla="*/ 479 h 955"/>
                <a:gd name="T2" fmla="*/ 0 w 301"/>
                <a:gd name="T3" fmla="*/ 0 h 955"/>
                <a:gd name="T4" fmla="*/ 290 w 301"/>
                <a:gd name="T5" fmla="*/ 60 h 955"/>
                <a:gd name="T6" fmla="*/ 493 w 301"/>
                <a:gd name="T7" fmla="*/ 141 h 955"/>
                <a:gd name="T8" fmla="*/ 926 w 301"/>
                <a:gd name="T9" fmla="*/ 296 h 955"/>
                <a:gd name="T10" fmla="*/ 955 w 301"/>
                <a:gd name="T11" fmla="*/ 374 h 955"/>
                <a:gd name="T12" fmla="*/ 0 w 301"/>
                <a:gd name="T13" fmla="*/ 479 h 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1" h="955">
                  <a:moveTo>
                    <a:pt x="0" y="955"/>
                  </a:moveTo>
                  <a:lnTo>
                    <a:pt x="0" y="0"/>
                  </a:lnTo>
                  <a:cubicBezTo>
                    <a:pt x="11" y="67"/>
                    <a:pt x="25" y="95"/>
                    <a:pt x="91" y="119"/>
                  </a:cubicBezTo>
                  <a:cubicBezTo>
                    <a:pt x="126" y="171"/>
                    <a:pt x="119" y="231"/>
                    <a:pt x="155" y="282"/>
                  </a:cubicBezTo>
                  <a:cubicBezTo>
                    <a:pt x="189" y="387"/>
                    <a:pt x="163" y="548"/>
                    <a:pt x="291" y="591"/>
                  </a:cubicBezTo>
                  <a:cubicBezTo>
                    <a:pt x="301" y="715"/>
                    <a:pt x="300" y="664"/>
                    <a:pt x="300" y="746"/>
                  </a:cubicBezTo>
                  <a:lnTo>
                    <a:pt x="0" y="955"/>
                  </a:ln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58" name="Freeform 111"/>
            <p:cNvSpPr>
              <a:spLocks/>
            </p:cNvSpPr>
            <p:nvPr/>
          </p:nvSpPr>
          <p:spPr bwMode="auto">
            <a:xfrm flipH="1">
              <a:off x="4549" y="2911"/>
              <a:ext cx="469" cy="605"/>
            </a:xfrm>
            <a:custGeom>
              <a:avLst/>
              <a:gdLst>
                <a:gd name="T0" fmla="*/ 0 w 301"/>
                <a:gd name="T1" fmla="*/ 605 h 955"/>
                <a:gd name="T2" fmla="*/ 0 w 301"/>
                <a:gd name="T3" fmla="*/ 0 h 955"/>
                <a:gd name="T4" fmla="*/ 142 w 301"/>
                <a:gd name="T5" fmla="*/ 75 h 955"/>
                <a:gd name="T6" fmla="*/ 242 w 301"/>
                <a:gd name="T7" fmla="*/ 179 h 955"/>
                <a:gd name="T8" fmla="*/ 453 w 301"/>
                <a:gd name="T9" fmla="*/ 374 h 955"/>
                <a:gd name="T10" fmla="*/ 467 w 301"/>
                <a:gd name="T11" fmla="*/ 473 h 955"/>
                <a:gd name="T12" fmla="*/ 0 w 301"/>
                <a:gd name="T13" fmla="*/ 605 h 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1" h="955">
                  <a:moveTo>
                    <a:pt x="0" y="955"/>
                  </a:moveTo>
                  <a:lnTo>
                    <a:pt x="0" y="0"/>
                  </a:lnTo>
                  <a:cubicBezTo>
                    <a:pt x="11" y="67"/>
                    <a:pt x="25" y="95"/>
                    <a:pt x="91" y="119"/>
                  </a:cubicBezTo>
                  <a:cubicBezTo>
                    <a:pt x="126" y="171"/>
                    <a:pt x="119" y="231"/>
                    <a:pt x="155" y="282"/>
                  </a:cubicBezTo>
                  <a:cubicBezTo>
                    <a:pt x="189" y="387"/>
                    <a:pt x="163" y="548"/>
                    <a:pt x="291" y="591"/>
                  </a:cubicBezTo>
                  <a:cubicBezTo>
                    <a:pt x="301" y="715"/>
                    <a:pt x="300" y="664"/>
                    <a:pt x="300" y="746"/>
                  </a:cubicBezTo>
                  <a:lnTo>
                    <a:pt x="0" y="955"/>
                  </a:lnTo>
                  <a:close/>
                </a:path>
              </a:pathLst>
            </a:custGeom>
            <a:solidFill>
              <a:srgbClr val="CC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59" name="Freeform 112"/>
            <p:cNvSpPr>
              <a:spLocks/>
            </p:cNvSpPr>
            <p:nvPr/>
          </p:nvSpPr>
          <p:spPr bwMode="auto">
            <a:xfrm>
              <a:off x="637" y="2823"/>
              <a:ext cx="704" cy="479"/>
            </a:xfrm>
            <a:custGeom>
              <a:avLst/>
              <a:gdLst>
                <a:gd name="T0" fmla="*/ 0 w 301"/>
                <a:gd name="T1" fmla="*/ 479 h 955"/>
                <a:gd name="T2" fmla="*/ 0 w 301"/>
                <a:gd name="T3" fmla="*/ 0 h 955"/>
                <a:gd name="T4" fmla="*/ 213 w 301"/>
                <a:gd name="T5" fmla="*/ 60 h 955"/>
                <a:gd name="T6" fmla="*/ 363 w 301"/>
                <a:gd name="T7" fmla="*/ 141 h 955"/>
                <a:gd name="T8" fmla="*/ 681 w 301"/>
                <a:gd name="T9" fmla="*/ 296 h 955"/>
                <a:gd name="T10" fmla="*/ 702 w 301"/>
                <a:gd name="T11" fmla="*/ 374 h 955"/>
                <a:gd name="T12" fmla="*/ 0 w 301"/>
                <a:gd name="T13" fmla="*/ 479 h 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1" h="955">
                  <a:moveTo>
                    <a:pt x="0" y="955"/>
                  </a:moveTo>
                  <a:lnTo>
                    <a:pt x="0" y="0"/>
                  </a:lnTo>
                  <a:cubicBezTo>
                    <a:pt x="11" y="67"/>
                    <a:pt x="25" y="95"/>
                    <a:pt x="91" y="119"/>
                  </a:cubicBezTo>
                  <a:cubicBezTo>
                    <a:pt x="126" y="171"/>
                    <a:pt x="119" y="231"/>
                    <a:pt x="155" y="282"/>
                  </a:cubicBezTo>
                  <a:cubicBezTo>
                    <a:pt x="189" y="387"/>
                    <a:pt x="163" y="548"/>
                    <a:pt x="291" y="591"/>
                  </a:cubicBezTo>
                  <a:cubicBezTo>
                    <a:pt x="301" y="715"/>
                    <a:pt x="300" y="664"/>
                    <a:pt x="300" y="746"/>
                  </a:cubicBezTo>
                  <a:lnTo>
                    <a:pt x="0" y="955"/>
                  </a:ln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60" name="Freeform 113"/>
            <p:cNvSpPr>
              <a:spLocks/>
            </p:cNvSpPr>
            <p:nvPr/>
          </p:nvSpPr>
          <p:spPr bwMode="auto">
            <a:xfrm>
              <a:off x="646" y="2986"/>
              <a:ext cx="204" cy="606"/>
            </a:xfrm>
            <a:custGeom>
              <a:avLst/>
              <a:gdLst>
                <a:gd name="T0" fmla="*/ 0 w 301"/>
                <a:gd name="T1" fmla="*/ 606 h 955"/>
                <a:gd name="T2" fmla="*/ 0 w 301"/>
                <a:gd name="T3" fmla="*/ 0 h 955"/>
                <a:gd name="T4" fmla="*/ 62 w 301"/>
                <a:gd name="T5" fmla="*/ 76 h 955"/>
                <a:gd name="T6" fmla="*/ 105 w 301"/>
                <a:gd name="T7" fmla="*/ 179 h 955"/>
                <a:gd name="T8" fmla="*/ 197 w 301"/>
                <a:gd name="T9" fmla="*/ 375 h 955"/>
                <a:gd name="T10" fmla="*/ 203 w 301"/>
                <a:gd name="T11" fmla="*/ 473 h 955"/>
                <a:gd name="T12" fmla="*/ 0 w 301"/>
                <a:gd name="T13" fmla="*/ 606 h 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1" h="955">
                  <a:moveTo>
                    <a:pt x="0" y="955"/>
                  </a:moveTo>
                  <a:lnTo>
                    <a:pt x="0" y="0"/>
                  </a:lnTo>
                  <a:cubicBezTo>
                    <a:pt x="11" y="67"/>
                    <a:pt x="25" y="95"/>
                    <a:pt x="91" y="119"/>
                  </a:cubicBezTo>
                  <a:cubicBezTo>
                    <a:pt x="126" y="171"/>
                    <a:pt x="119" y="231"/>
                    <a:pt x="155" y="282"/>
                  </a:cubicBezTo>
                  <a:cubicBezTo>
                    <a:pt x="189" y="387"/>
                    <a:pt x="163" y="548"/>
                    <a:pt x="291" y="591"/>
                  </a:cubicBezTo>
                  <a:cubicBezTo>
                    <a:pt x="301" y="715"/>
                    <a:pt x="300" y="664"/>
                    <a:pt x="300" y="746"/>
                  </a:cubicBezTo>
                  <a:lnTo>
                    <a:pt x="0" y="955"/>
                  </a:lnTo>
                  <a:close/>
                </a:path>
              </a:pathLst>
            </a:custGeom>
            <a:solidFill>
              <a:srgbClr val="CC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61" name="Rectangle 114"/>
            <p:cNvSpPr>
              <a:spLocks noChangeArrowheads="1"/>
            </p:cNvSpPr>
            <p:nvPr/>
          </p:nvSpPr>
          <p:spPr bwMode="auto">
            <a:xfrm flipH="1">
              <a:off x="646" y="2681"/>
              <a:ext cx="4382" cy="101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2" name="Freeform 143"/>
            <p:cNvSpPr>
              <a:spLocks/>
            </p:cNvSpPr>
            <p:nvPr/>
          </p:nvSpPr>
          <p:spPr bwMode="auto">
            <a:xfrm flipH="1">
              <a:off x="2240" y="3354"/>
              <a:ext cx="925" cy="269"/>
            </a:xfrm>
            <a:custGeom>
              <a:avLst/>
              <a:gdLst>
                <a:gd name="T0" fmla="*/ 0 w 925"/>
                <a:gd name="T1" fmla="*/ 269 h 538"/>
                <a:gd name="T2" fmla="*/ 298 w 925"/>
                <a:gd name="T3" fmla="*/ 108 h 538"/>
                <a:gd name="T4" fmla="*/ 115 w 925"/>
                <a:gd name="T5" fmla="*/ 119 h 538"/>
                <a:gd name="T6" fmla="*/ 488 w 925"/>
                <a:gd name="T7" fmla="*/ 0 h 538"/>
                <a:gd name="T8" fmla="*/ 826 w 925"/>
                <a:gd name="T9" fmla="*/ 122 h 538"/>
                <a:gd name="T10" fmla="*/ 651 w 925"/>
                <a:gd name="T11" fmla="*/ 103 h 538"/>
                <a:gd name="T12" fmla="*/ 925 w 925"/>
                <a:gd name="T13" fmla="*/ 268 h 538"/>
                <a:gd name="T14" fmla="*/ 485 w 925"/>
                <a:gd name="T15" fmla="*/ 236 h 538"/>
                <a:gd name="T16" fmla="*/ 0 w 925"/>
                <a:gd name="T17" fmla="*/ 269 h 5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25" h="538">
                  <a:moveTo>
                    <a:pt x="0" y="538"/>
                  </a:moveTo>
                  <a:lnTo>
                    <a:pt x="298" y="215"/>
                  </a:lnTo>
                  <a:lnTo>
                    <a:pt x="115" y="238"/>
                  </a:lnTo>
                  <a:lnTo>
                    <a:pt x="488" y="0"/>
                  </a:lnTo>
                  <a:lnTo>
                    <a:pt x="826" y="243"/>
                  </a:lnTo>
                  <a:lnTo>
                    <a:pt x="651" y="205"/>
                  </a:lnTo>
                  <a:lnTo>
                    <a:pt x="925" y="536"/>
                  </a:lnTo>
                  <a:lnTo>
                    <a:pt x="485" y="471"/>
                  </a:lnTo>
                  <a:lnTo>
                    <a:pt x="0" y="538"/>
                  </a:lnTo>
                  <a:close/>
                </a:path>
              </a:pathLst>
            </a:custGeom>
            <a:solidFill>
              <a:srgbClr val="FFCC66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dist="80322" dir="4293903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grpSp>
          <p:nvGrpSpPr>
            <p:cNvPr id="363" name="Group 144"/>
            <p:cNvGrpSpPr>
              <a:grpSpLocks/>
            </p:cNvGrpSpPr>
            <p:nvPr/>
          </p:nvGrpSpPr>
          <p:grpSpPr bwMode="auto">
            <a:xfrm flipH="1">
              <a:off x="758" y="3095"/>
              <a:ext cx="1172" cy="543"/>
              <a:chOff x="4055" y="2141"/>
              <a:chExt cx="1172" cy="1086"/>
            </a:xfrm>
          </p:grpSpPr>
          <p:sp>
            <p:nvSpPr>
              <p:cNvPr id="378" name="Freeform 145"/>
              <p:cNvSpPr>
                <a:spLocks/>
              </p:cNvSpPr>
              <p:nvPr/>
            </p:nvSpPr>
            <p:spPr bwMode="auto">
              <a:xfrm>
                <a:off x="4695" y="2668"/>
                <a:ext cx="532" cy="559"/>
              </a:xfrm>
              <a:custGeom>
                <a:avLst/>
                <a:gdLst>
                  <a:gd name="T0" fmla="*/ 0 w 532"/>
                  <a:gd name="T1" fmla="*/ 559 h 559"/>
                  <a:gd name="T2" fmla="*/ 158 w 532"/>
                  <a:gd name="T3" fmla="*/ 66 h 559"/>
                  <a:gd name="T4" fmla="*/ 204 w 532"/>
                  <a:gd name="T5" fmla="*/ 19 h 559"/>
                  <a:gd name="T6" fmla="*/ 265 w 532"/>
                  <a:gd name="T7" fmla="*/ 0 h 559"/>
                  <a:gd name="T8" fmla="*/ 328 w 532"/>
                  <a:gd name="T9" fmla="*/ 19 h 559"/>
                  <a:gd name="T10" fmla="*/ 372 w 532"/>
                  <a:gd name="T11" fmla="*/ 67 h 559"/>
                  <a:gd name="T12" fmla="*/ 532 w 532"/>
                  <a:gd name="T13" fmla="*/ 559 h 559"/>
                  <a:gd name="T14" fmla="*/ 0 w 532"/>
                  <a:gd name="T15" fmla="*/ 559 h 55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32" h="559">
                    <a:moveTo>
                      <a:pt x="0" y="559"/>
                    </a:moveTo>
                    <a:lnTo>
                      <a:pt x="158" y="66"/>
                    </a:lnTo>
                    <a:lnTo>
                      <a:pt x="204" y="19"/>
                    </a:lnTo>
                    <a:lnTo>
                      <a:pt x="265" y="0"/>
                    </a:lnTo>
                    <a:lnTo>
                      <a:pt x="328" y="19"/>
                    </a:lnTo>
                    <a:lnTo>
                      <a:pt x="372" y="67"/>
                    </a:lnTo>
                    <a:lnTo>
                      <a:pt x="532" y="559"/>
                    </a:lnTo>
                    <a:lnTo>
                      <a:pt x="0" y="559"/>
                    </a:lnTo>
                    <a:close/>
                  </a:path>
                </a:pathLst>
              </a:custGeom>
              <a:solidFill>
                <a:srgbClr val="33CC33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40161" dir="11906097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grpSp>
            <p:nvGrpSpPr>
              <p:cNvPr id="379" name="Group 146"/>
              <p:cNvGrpSpPr>
                <a:grpSpLocks/>
              </p:cNvGrpSpPr>
              <p:nvPr/>
            </p:nvGrpSpPr>
            <p:grpSpPr bwMode="auto">
              <a:xfrm>
                <a:off x="4230" y="2223"/>
                <a:ext cx="500" cy="737"/>
                <a:chOff x="3888" y="1548"/>
                <a:chExt cx="636" cy="1068"/>
              </a:xfrm>
            </p:grpSpPr>
            <p:sp>
              <p:nvSpPr>
                <p:cNvPr id="383" name="Freeform 147"/>
                <p:cNvSpPr>
                  <a:spLocks/>
                </p:cNvSpPr>
                <p:nvPr/>
              </p:nvSpPr>
              <p:spPr bwMode="auto">
                <a:xfrm>
                  <a:off x="4080" y="1548"/>
                  <a:ext cx="240" cy="204"/>
                </a:xfrm>
                <a:custGeom>
                  <a:avLst/>
                  <a:gdLst>
                    <a:gd name="T0" fmla="*/ 0 w 252"/>
                    <a:gd name="T1" fmla="*/ 204 h 264"/>
                    <a:gd name="T2" fmla="*/ 240 w 252"/>
                    <a:gd name="T3" fmla="*/ 204 h 264"/>
                    <a:gd name="T4" fmla="*/ 126 w 252"/>
                    <a:gd name="T5" fmla="*/ 0 h 264"/>
                    <a:gd name="T6" fmla="*/ 0 w 252"/>
                    <a:gd name="T7" fmla="*/ 204 h 26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52" h="264">
                      <a:moveTo>
                        <a:pt x="0" y="264"/>
                      </a:moveTo>
                      <a:lnTo>
                        <a:pt x="252" y="264"/>
                      </a:lnTo>
                      <a:lnTo>
                        <a:pt x="132" y="0"/>
                      </a:ln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rgbClr val="33CC33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25400" dir="108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384" name="Freeform 148"/>
                <p:cNvSpPr>
                  <a:spLocks/>
                </p:cNvSpPr>
                <p:nvPr/>
              </p:nvSpPr>
              <p:spPr bwMode="auto">
                <a:xfrm>
                  <a:off x="3888" y="1800"/>
                  <a:ext cx="636" cy="816"/>
                </a:xfrm>
                <a:custGeom>
                  <a:avLst/>
                  <a:gdLst>
                    <a:gd name="T0" fmla="*/ 0 w 636"/>
                    <a:gd name="T1" fmla="*/ 816 h 816"/>
                    <a:gd name="T2" fmla="*/ 0 w 636"/>
                    <a:gd name="T3" fmla="*/ 660 h 816"/>
                    <a:gd name="T4" fmla="*/ 168 w 636"/>
                    <a:gd name="T5" fmla="*/ 612 h 816"/>
                    <a:gd name="T6" fmla="*/ 240 w 636"/>
                    <a:gd name="T7" fmla="*/ 0 h 816"/>
                    <a:gd name="T8" fmla="*/ 384 w 636"/>
                    <a:gd name="T9" fmla="*/ 0 h 816"/>
                    <a:gd name="T10" fmla="*/ 456 w 636"/>
                    <a:gd name="T11" fmla="*/ 612 h 816"/>
                    <a:gd name="T12" fmla="*/ 612 w 636"/>
                    <a:gd name="T13" fmla="*/ 660 h 816"/>
                    <a:gd name="T14" fmla="*/ 636 w 636"/>
                    <a:gd name="T15" fmla="*/ 816 h 816"/>
                    <a:gd name="T16" fmla="*/ 0 w 636"/>
                    <a:gd name="T17" fmla="*/ 816 h 8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36" h="816">
                      <a:moveTo>
                        <a:pt x="0" y="816"/>
                      </a:moveTo>
                      <a:lnTo>
                        <a:pt x="0" y="660"/>
                      </a:lnTo>
                      <a:lnTo>
                        <a:pt x="168" y="612"/>
                      </a:lnTo>
                      <a:lnTo>
                        <a:pt x="240" y="0"/>
                      </a:lnTo>
                      <a:lnTo>
                        <a:pt x="384" y="0"/>
                      </a:lnTo>
                      <a:lnTo>
                        <a:pt x="456" y="612"/>
                      </a:lnTo>
                      <a:lnTo>
                        <a:pt x="612" y="660"/>
                      </a:lnTo>
                      <a:lnTo>
                        <a:pt x="636" y="816"/>
                      </a:lnTo>
                      <a:lnTo>
                        <a:pt x="0" y="816"/>
                      </a:lnTo>
                      <a:close/>
                    </a:path>
                  </a:pathLst>
                </a:custGeom>
                <a:solidFill>
                  <a:srgbClr val="33CC33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25400" dir="108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80" name="Group 149"/>
              <p:cNvGrpSpPr>
                <a:grpSpLocks/>
              </p:cNvGrpSpPr>
              <p:nvPr/>
            </p:nvGrpSpPr>
            <p:grpSpPr bwMode="auto">
              <a:xfrm>
                <a:off x="4055" y="2141"/>
                <a:ext cx="160" cy="663"/>
                <a:chOff x="3756" y="2076"/>
                <a:chExt cx="160" cy="663"/>
              </a:xfrm>
            </p:grpSpPr>
            <p:sp>
              <p:nvSpPr>
                <p:cNvPr id="381" name="Freeform 150"/>
                <p:cNvSpPr>
                  <a:spLocks/>
                </p:cNvSpPr>
                <p:nvPr/>
              </p:nvSpPr>
              <p:spPr bwMode="auto">
                <a:xfrm>
                  <a:off x="3796" y="2223"/>
                  <a:ext cx="72" cy="516"/>
                </a:xfrm>
                <a:custGeom>
                  <a:avLst/>
                  <a:gdLst>
                    <a:gd name="T0" fmla="*/ 0 w 108"/>
                    <a:gd name="T1" fmla="*/ 516 h 888"/>
                    <a:gd name="T2" fmla="*/ 0 w 108"/>
                    <a:gd name="T3" fmla="*/ 0 h 888"/>
                    <a:gd name="T4" fmla="*/ 72 w 108"/>
                    <a:gd name="T5" fmla="*/ 0 h 888"/>
                    <a:gd name="T6" fmla="*/ 72 w 108"/>
                    <a:gd name="T7" fmla="*/ 516 h 888"/>
                    <a:gd name="T8" fmla="*/ 0 w 108"/>
                    <a:gd name="T9" fmla="*/ 516 h 8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8" h="888">
                      <a:moveTo>
                        <a:pt x="0" y="888"/>
                      </a:moveTo>
                      <a:lnTo>
                        <a:pt x="0" y="0"/>
                      </a:lnTo>
                      <a:lnTo>
                        <a:pt x="108" y="0"/>
                      </a:lnTo>
                      <a:lnTo>
                        <a:pt x="108" y="888"/>
                      </a:lnTo>
                      <a:lnTo>
                        <a:pt x="0" y="888"/>
                      </a:lnTo>
                      <a:close/>
                    </a:path>
                  </a:pathLst>
                </a:custGeom>
                <a:solidFill>
                  <a:srgbClr val="33CC33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25400" dir="108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382" name="Freeform 151"/>
                <p:cNvSpPr>
                  <a:spLocks/>
                </p:cNvSpPr>
                <p:nvPr/>
              </p:nvSpPr>
              <p:spPr bwMode="auto">
                <a:xfrm>
                  <a:off x="3756" y="2076"/>
                  <a:ext cx="160" cy="119"/>
                </a:xfrm>
                <a:custGeom>
                  <a:avLst/>
                  <a:gdLst>
                    <a:gd name="T0" fmla="*/ 0 w 252"/>
                    <a:gd name="T1" fmla="*/ 119 h 264"/>
                    <a:gd name="T2" fmla="*/ 160 w 252"/>
                    <a:gd name="T3" fmla="*/ 119 h 264"/>
                    <a:gd name="T4" fmla="*/ 84 w 252"/>
                    <a:gd name="T5" fmla="*/ 0 h 264"/>
                    <a:gd name="T6" fmla="*/ 0 w 252"/>
                    <a:gd name="T7" fmla="*/ 119 h 26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52" h="264">
                      <a:moveTo>
                        <a:pt x="0" y="264"/>
                      </a:moveTo>
                      <a:lnTo>
                        <a:pt x="252" y="264"/>
                      </a:lnTo>
                      <a:lnTo>
                        <a:pt x="132" y="0"/>
                      </a:ln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rgbClr val="33CC33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81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64" name="Group 152"/>
            <p:cNvGrpSpPr>
              <a:grpSpLocks/>
            </p:cNvGrpSpPr>
            <p:nvPr/>
          </p:nvGrpSpPr>
          <p:grpSpPr bwMode="auto">
            <a:xfrm flipH="1">
              <a:off x="3589" y="3086"/>
              <a:ext cx="1209" cy="549"/>
              <a:chOff x="880" y="2130"/>
              <a:chExt cx="1209" cy="1099"/>
            </a:xfrm>
          </p:grpSpPr>
          <p:grpSp>
            <p:nvGrpSpPr>
              <p:cNvPr id="371" name="Group 153"/>
              <p:cNvGrpSpPr>
                <a:grpSpLocks/>
              </p:cNvGrpSpPr>
              <p:nvPr/>
            </p:nvGrpSpPr>
            <p:grpSpPr bwMode="auto">
              <a:xfrm>
                <a:off x="1467" y="2221"/>
                <a:ext cx="500" cy="741"/>
                <a:chOff x="1549" y="2159"/>
                <a:chExt cx="572" cy="789"/>
              </a:xfrm>
            </p:grpSpPr>
            <p:sp>
              <p:nvSpPr>
                <p:cNvPr id="376" name="Freeform 154"/>
                <p:cNvSpPr>
                  <a:spLocks/>
                </p:cNvSpPr>
                <p:nvPr/>
              </p:nvSpPr>
              <p:spPr bwMode="auto">
                <a:xfrm>
                  <a:off x="1549" y="2348"/>
                  <a:ext cx="572" cy="600"/>
                </a:xfrm>
                <a:custGeom>
                  <a:avLst/>
                  <a:gdLst>
                    <a:gd name="T0" fmla="*/ 0 w 636"/>
                    <a:gd name="T1" fmla="*/ 600 h 816"/>
                    <a:gd name="T2" fmla="*/ 0 w 636"/>
                    <a:gd name="T3" fmla="*/ 485 h 816"/>
                    <a:gd name="T4" fmla="*/ 151 w 636"/>
                    <a:gd name="T5" fmla="*/ 450 h 816"/>
                    <a:gd name="T6" fmla="*/ 216 w 636"/>
                    <a:gd name="T7" fmla="*/ 0 h 816"/>
                    <a:gd name="T8" fmla="*/ 345 w 636"/>
                    <a:gd name="T9" fmla="*/ 0 h 816"/>
                    <a:gd name="T10" fmla="*/ 410 w 636"/>
                    <a:gd name="T11" fmla="*/ 450 h 816"/>
                    <a:gd name="T12" fmla="*/ 550 w 636"/>
                    <a:gd name="T13" fmla="*/ 485 h 816"/>
                    <a:gd name="T14" fmla="*/ 572 w 636"/>
                    <a:gd name="T15" fmla="*/ 600 h 816"/>
                    <a:gd name="T16" fmla="*/ 0 w 636"/>
                    <a:gd name="T17" fmla="*/ 600 h 8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36" h="816">
                      <a:moveTo>
                        <a:pt x="0" y="816"/>
                      </a:moveTo>
                      <a:lnTo>
                        <a:pt x="0" y="660"/>
                      </a:lnTo>
                      <a:lnTo>
                        <a:pt x="168" y="612"/>
                      </a:lnTo>
                      <a:lnTo>
                        <a:pt x="240" y="0"/>
                      </a:lnTo>
                      <a:lnTo>
                        <a:pt x="384" y="0"/>
                      </a:lnTo>
                      <a:lnTo>
                        <a:pt x="456" y="612"/>
                      </a:lnTo>
                      <a:lnTo>
                        <a:pt x="612" y="660"/>
                      </a:lnTo>
                      <a:lnTo>
                        <a:pt x="636" y="816"/>
                      </a:lnTo>
                      <a:lnTo>
                        <a:pt x="0" y="81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53882" dir="189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377" name="Rectangle 155"/>
                <p:cNvSpPr>
                  <a:spLocks noChangeArrowheads="1"/>
                </p:cNvSpPr>
                <p:nvPr/>
              </p:nvSpPr>
              <p:spPr bwMode="auto">
                <a:xfrm>
                  <a:off x="1749" y="2159"/>
                  <a:ext cx="168" cy="150"/>
                </a:xfrm>
                <a:prstGeom prst="rect">
                  <a:avLst/>
                </a:prstGeom>
                <a:solidFill>
                  <a:srgbClr val="FF00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53882" dir="189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72" name="Freeform 156"/>
              <p:cNvSpPr>
                <a:spLocks/>
              </p:cNvSpPr>
              <p:nvPr/>
            </p:nvSpPr>
            <p:spPr bwMode="auto">
              <a:xfrm>
                <a:off x="880" y="2741"/>
                <a:ext cx="540" cy="488"/>
              </a:xfrm>
              <a:custGeom>
                <a:avLst/>
                <a:gdLst>
                  <a:gd name="T0" fmla="*/ 0 w 596"/>
                  <a:gd name="T1" fmla="*/ 488 h 488"/>
                  <a:gd name="T2" fmla="*/ 0 w 596"/>
                  <a:gd name="T3" fmla="*/ 216 h 488"/>
                  <a:gd name="T4" fmla="*/ 7 w 596"/>
                  <a:gd name="T5" fmla="*/ 148 h 488"/>
                  <a:gd name="T6" fmla="*/ 36 w 596"/>
                  <a:gd name="T7" fmla="*/ 56 h 488"/>
                  <a:gd name="T8" fmla="*/ 82 w 596"/>
                  <a:gd name="T9" fmla="*/ 0 h 488"/>
                  <a:gd name="T10" fmla="*/ 453 w 596"/>
                  <a:gd name="T11" fmla="*/ 0 h 488"/>
                  <a:gd name="T12" fmla="*/ 497 w 596"/>
                  <a:gd name="T13" fmla="*/ 40 h 488"/>
                  <a:gd name="T14" fmla="*/ 530 w 596"/>
                  <a:gd name="T15" fmla="*/ 148 h 488"/>
                  <a:gd name="T16" fmla="*/ 540 w 596"/>
                  <a:gd name="T17" fmla="*/ 216 h 488"/>
                  <a:gd name="T18" fmla="*/ 540 w 596"/>
                  <a:gd name="T19" fmla="*/ 488 h 488"/>
                  <a:gd name="T20" fmla="*/ 0 w 596"/>
                  <a:gd name="T21" fmla="*/ 488 h 48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96" h="488">
                    <a:moveTo>
                      <a:pt x="0" y="488"/>
                    </a:moveTo>
                    <a:lnTo>
                      <a:pt x="0" y="216"/>
                    </a:lnTo>
                    <a:lnTo>
                      <a:pt x="8" y="148"/>
                    </a:lnTo>
                    <a:lnTo>
                      <a:pt x="40" y="56"/>
                    </a:lnTo>
                    <a:lnTo>
                      <a:pt x="90" y="0"/>
                    </a:lnTo>
                    <a:lnTo>
                      <a:pt x="500" y="0"/>
                    </a:lnTo>
                    <a:lnTo>
                      <a:pt x="548" y="40"/>
                    </a:lnTo>
                    <a:lnTo>
                      <a:pt x="585" y="148"/>
                    </a:lnTo>
                    <a:lnTo>
                      <a:pt x="596" y="216"/>
                    </a:lnTo>
                    <a:lnTo>
                      <a:pt x="596" y="488"/>
                    </a:lnTo>
                    <a:lnTo>
                      <a:pt x="0" y="488"/>
                    </a:lnTo>
                    <a:close/>
                  </a:path>
                </a:pathLst>
              </a:custGeom>
              <a:solidFill>
                <a:srgbClr val="FF0000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grpSp>
            <p:nvGrpSpPr>
              <p:cNvPr id="373" name="Group 157"/>
              <p:cNvGrpSpPr>
                <a:grpSpLocks/>
              </p:cNvGrpSpPr>
              <p:nvPr/>
            </p:nvGrpSpPr>
            <p:grpSpPr bwMode="auto">
              <a:xfrm>
                <a:off x="1965" y="2130"/>
                <a:ext cx="124" cy="661"/>
                <a:chOff x="3484" y="2074"/>
                <a:chExt cx="124" cy="661"/>
              </a:xfrm>
            </p:grpSpPr>
            <p:sp>
              <p:nvSpPr>
                <p:cNvPr id="374" name="Rectangle 158"/>
                <p:cNvSpPr>
                  <a:spLocks noChangeArrowheads="1"/>
                </p:cNvSpPr>
                <p:nvPr/>
              </p:nvSpPr>
              <p:spPr bwMode="auto">
                <a:xfrm>
                  <a:off x="3484" y="2074"/>
                  <a:ext cx="124" cy="118"/>
                </a:xfrm>
                <a:prstGeom prst="rect">
                  <a:avLst/>
                </a:prstGeom>
                <a:solidFill>
                  <a:srgbClr val="FF00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63500" dir="18412194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75" name="Freeform 159"/>
                <p:cNvSpPr>
                  <a:spLocks/>
                </p:cNvSpPr>
                <p:nvPr/>
              </p:nvSpPr>
              <p:spPr bwMode="auto">
                <a:xfrm>
                  <a:off x="3508" y="2219"/>
                  <a:ext cx="72" cy="516"/>
                </a:xfrm>
                <a:custGeom>
                  <a:avLst/>
                  <a:gdLst>
                    <a:gd name="T0" fmla="*/ 0 w 108"/>
                    <a:gd name="T1" fmla="*/ 516 h 888"/>
                    <a:gd name="T2" fmla="*/ 0 w 108"/>
                    <a:gd name="T3" fmla="*/ 0 h 888"/>
                    <a:gd name="T4" fmla="*/ 72 w 108"/>
                    <a:gd name="T5" fmla="*/ 0 h 888"/>
                    <a:gd name="T6" fmla="*/ 72 w 108"/>
                    <a:gd name="T7" fmla="*/ 516 h 888"/>
                    <a:gd name="T8" fmla="*/ 0 w 108"/>
                    <a:gd name="T9" fmla="*/ 516 h 8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8" h="888">
                      <a:moveTo>
                        <a:pt x="0" y="888"/>
                      </a:moveTo>
                      <a:lnTo>
                        <a:pt x="0" y="0"/>
                      </a:lnTo>
                      <a:lnTo>
                        <a:pt x="108" y="0"/>
                      </a:lnTo>
                      <a:lnTo>
                        <a:pt x="108" y="888"/>
                      </a:lnTo>
                      <a:lnTo>
                        <a:pt x="0" y="88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25400" dir="108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65" name="Group 160"/>
            <p:cNvGrpSpPr>
              <a:grpSpLocks/>
            </p:cNvGrpSpPr>
            <p:nvPr/>
          </p:nvGrpSpPr>
          <p:grpSpPr bwMode="auto">
            <a:xfrm flipH="1">
              <a:off x="1489" y="3216"/>
              <a:ext cx="1147" cy="480"/>
              <a:chOff x="3066" y="2271"/>
              <a:chExt cx="1147" cy="961"/>
            </a:xfrm>
          </p:grpSpPr>
          <p:sp>
            <p:nvSpPr>
              <p:cNvPr id="369" name="Line 161"/>
              <p:cNvSpPr>
                <a:spLocks noChangeShapeType="1"/>
              </p:cNvSpPr>
              <p:nvPr/>
            </p:nvSpPr>
            <p:spPr bwMode="auto">
              <a:xfrm flipH="1" flipV="1">
                <a:off x="3129" y="2330"/>
                <a:ext cx="1084" cy="90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70" name="Freeform 162"/>
              <p:cNvSpPr>
                <a:spLocks/>
              </p:cNvSpPr>
              <p:nvPr/>
            </p:nvSpPr>
            <p:spPr bwMode="auto">
              <a:xfrm>
                <a:off x="3066" y="2271"/>
                <a:ext cx="147" cy="63"/>
              </a:xfrm>
              <a:custGeom>
                <a:avLst/>
                <a:gdLst>
                  <a:gd name="T0" fmla="*/ 0 w 153"/>
                  <a:gd name="T1" fmla="*/ 63 h 69"/>
                  <a:gd name="T2" fmla="*/ 147 w 153"/>
                  <a:gd name="T3" fmla="*/ 63 h 69"/>
                  <a:gd name="T4" fmla="*/ 9 w 153"/>
                  <a:gd name="T5" fmla="*/ 0 h 69"/>
                  <a:gd name="T6" fmla="*/ 0 w 153"/>
                  <a:gd name="T7" fmla="*/ 63 h 6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69">
                    <a:moveTo>
                      <a:pt x="0" y="69"/>
                    </a:moveTo>
                    <a:lnTo>
                      <a:pt x="153" y="69"/>
                    </a:lnTo>
                    <a:lnTo>
                      <a:pt x="9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grpSp>
          <p:nvGrpSpPr>
            <p:cNvPr id="366" name="Group 163"/>
            <p:cNvGrpSpPr>
              <a:grpSpLocks/>
            </p:cNvGrpSpPr>
            <p:nvPr/>
          </p:nvGrpSpPr>
          <p:grpSpPr bwMode="auto">
            <a:xfrm flipH="1" flipV="1">
              <a:off x="2710" y="3186"/>
              <a:ext cx="1201" cy="465"/>
              <a:chOff x="3066" y="2271"/>
              <a:chExt cx="1147" cy="961"/>
            </a:xfrm>
          </p:grpSpPr>
          <p:sp>
            <p:nvSpPr>
              <p:cNvPr id="367" name="Line 164"/>
              <p:cNvSpPr>
                <a:spLocks noChangeShapeType="1"/>
              </p:cNvSpPr>
              <p:nvPr/>
            </p:nvSpPr>
            <p:spPr bwMode="auto">
              <a:xfrm flipH="1" flipV="1">
                <a:off x="3129" y="2330"/>
                <a:ext cx="1084" cy="90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68" name="Freeform 165"/>
              <p:cNvSpPr>
                <a:spLocks/>
              </p:cNvSpPr>
              <p:nvPr/>
            </p:nvSpPr>
            <p:spPr bwMode="auto">
              <a:xfrm>
                <a:off x="3066" y="2271"/>
                <a:ext cx="147" cy="63"/>
              </a:xfrm>
              <a:custGeom>
                <a:avLst/>
                <a:gdLst>
                  <a:gd name="T0" fmla="*/ 0 w 153"/>
                  <a:gd name="T1" fmla="*/ 63 h 69"/>
                  <a:gd name="T2" fmla="*/ 147 w 153"/>
                  <a:gd name="T3" fmla="*/ 63 h 69"/>
                  <a:gd name="T4" fmla="*/ 9 w 153"/>
                  <a:gd name="T5" fmla="*/ 0 h 69"/>
                  <a:gd name="T6" fmla="*/ 0 w 153"/>
                  <a:gd name="T7" fmla="*/ 63 h 6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69">
                    <a:moveTo>
                      <a:pt x="0" y="69"/>
                    </a:moveTo>
                    <a:lnTo>
                      <a:pt x="153" y="69"/>
                    </a:lnTo>
                    <a:lnTo>
                      <a:pt x="9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sp>
        <p:nvSpPr>
          <p:cNvPr id="385" name="Rectangle 167"/>
          <p:cNvSpPr txBox="1">
            <a:spLocks noChangeArrowheads="1"/>
          </p:cNvSpPr>
          <p:nvPr/>
        </p:nvSpPr>
        <p:spPr>
          <a:xfrm>
            <a:off x="1126412" y="1419480"/>
            <a:ext cx="4071485" cy="559383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en-US" dirty="0" smtClean="0">
                <a:solidFill>
                  <a:srgbClr val="FF0000"/>
                </a:solidFill>
              </a:rPr>
              <a:t>red = port</a:t>
            </a:r>
            <a:r>
              <a:rPr lang="en-GB" altLang="en-US" dirty="0" smtClean="0"/>
              <a:t>     </a:t>
            </a:r>
            <a:r>
              <a:rPr lang="en-GB" altLang="en-US" dirty="0" smtClean="0">
                <a:solidFill>
                  <a:srgbClr val="33CC33"/>
                </a:solidFill>
              </a:rPr>
              <a:t>green = starboard</a:t>
            </a:r>
          </a:p>
          <a:p>
            <a:pPr lvl="1"/>
            <a:r>
              <a:rPr lang="en-GB" altLang="en-US" dirty="0" smtClean="0"/>
              <a:t>going in direction of rising tide</a:t>
            </a:r>
          </a:p>
          <a:p>
            <a:pPr lvl="1">
              <a:spcBef>
                <a:spcPct val="600000"/>
              </a:spcBef>
            </a:pPr>
            <a:r>
              <a:rPr lang="en-GB" altLang="en-US" dirty="0" smtClean="0"/>
              <a:t>going in direction of falling tide</a:t>
            </a:r>
          </a:p>
          <a:p>
            <a:pPr lvl="1">
              <a:spcBef>
                <a:spcPct val="500000"/>
              </a:spcBef>
            </a:pPr>
            <a:r>
              <a:rPr lang="en-GB" altLang="en-US" dirty="0" smtClean="0"/>
              <a:t>direction of buoyage symbol used where direction not obvious</a:t>
            </a:r>
            <a:endParaRPr lang="en-GB" altLang="en-US" dirty="0" smtClean="0"/>
          </a:p>
        </p:txBody>
      </p:sp>
      <p:pic>
        <p:nvPicPr>
          <p:cNvPr id="386" name="Picture 16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8" b="16432"/>
          <a:stretch>
            <a:fillRect/>
          </a:stretch>
        </p:blipFill>
        <p:spPr bwMode="auto">
          <a:xfrm>
            <a:off x="5218112" y="5686425"/>
            <a:ext cx="1609725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4485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385" grpId="0" build="p" bldLvl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Buoyage - cardinal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7"/>
          <p:cNvSpPr>
            <a:spLocks noChangeAspect="1" noChangeArrowheads="1"/>
          </p:cNvSpPr>
          <p:nvPr/>
        </p:nvSpPr>
        <p:spPr bwMode="auto">
          <a:xfrm>
            <a:off x="4135438" y="3232150"/>
            <a:ext cx="855662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18FF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1400">
                <a:solidFill>
                  <a:srgbClr val="000000"/>
                </a:solidFill>
              </a:rPr>
              <a:t>VQ or Q</a:t>
            </a:r>
          </a:p>
        </p:txBody>
      </p:sp>
      <p:pic>
        <p:nvPicPr>
          <p:cNvPr id="5" name="Picture 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46"/>
          <a:stretch>
            <a:fillRect/>
          </a:stretch>
        </p:blipFill>
        <p:spPr bwMode="auto">
          <a:xfrm>
            <a:off x="4419600" y="2089150"/>
            <a:ext cx="533400" cy="119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18FF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41"/>
          <p:cNvSpPr>
            <a:spLocks noChangeAspect="1" noChangeArrowheads="1"/>
          </p:cNvSpPr>
          <p:nvPr/>
        </p:nvSpPr>
        <p:spPr bwMode="auto">
          <a:xfrm>
            <a:off x="5392738" y="4389438"/>
            <a:ext cx="1120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18FF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1400">
                <a:solidFill>
                  <a:srgbClr val="000000"/>
                </a:solidFill>
              </a:rPr>
              <a:t>VQ or Q (3)</a:t>
            </a:r>
          </a:p>
        </p:txBody>
      </p:sp>
      <p:pic>
        <p:nvPicPr>
          <p:cNvPr id="7" name="Picture 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46"/>
          <a:stretch>
            <a:fillRect/>
          </a:stretch>
        </p:blipFill>
        <p:spPr bwMode="auto">
          <a:xfrm>
            <a:off x="5708650" y="3217863"/>
            <a:ext cx="530225" cy="119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18FF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45"/>
          <p:cNvSpPr>
            <a:spLocks noChangeAspect="1" noChangeArrowheads="1"/>
          </p:cNvSpPr>
          <p:nvPr/>
        </p:nvSpPr>
        <p:spPr bwMode="auto">
          <a:xfrm>
            <a:off x="3589338" y="5626100"/>
            <a:ext cx="1852612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18FF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1400">
                <a:solidFill>
                  <a:srgbClr val="000000"/>
                </a:solidFill>
              </a:rPr>
              <a:t>VQ or Q (6) + long fl</a:t>
            </a:r>
          </a:p>
        </p:txBody>
      </p:sp>
      <p:pic>
        <p:nvPicPr>
          <p:cNvPr id="10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46"/>
          <a:stretch>
            <a:fillRect/>
          </a:stretch>
        </p:blipFill>
        <p:spPr bwMode="auto">
          <a:xfrm>
            <a:off x="4421188" y="4470400"/>
            <a:ext cx="531812" cy="119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18FF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Line 53"/>
          <p:cNvSpPr>
            <a:spLocks noChangeAspect="1" noChangeShapeType="1"/>
          </p:cNvSpPr>
          <p:nvPr/>
        </p:nvSpPr>
        <p:spPr bwMode="auto">
          <a:xfrm flipH="1">
            <a:off x="3048000" y="2487613"/>
            <a:ext cx="3230563" cy="3090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Line 54"/>
          <p:cNvSpPr>
            <a:spLocks noChangeAspect="1" noChangeShapeType="1"/>
          </p:cNvSpPr>
          <p:nvPr/>
        </p:nvSpPr>
        <p:spPr bwMode="auto">
          <a:xfrm>
            <a:off x="3187700" y="2487613"/>
            <a:ext cx="3090863" cy="3090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" name="Oval 55"/>
          <p:cNvSpPr>
            <a:spLocks noChangeAspect="1" noChangeArrowheads="1"/>
          </p:cNvSpPr>
          <p:nvPr/>
        </p:nvSpPr>
        <p:spPr bwMode="auto">
          <a:xfrm>
            <a:off x="2487613" y="1854200"/>
            <a:ext cx="4418012" cy="4427538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 algn="l" defTabSz="762000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 defTabSz="7620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 defTabSz="762000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 defTabSz="762000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 defTabSz="762000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defTabSz="7620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defTabSz="7620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defTabSz="7620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defTabSz="7620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</a:pPr>
            <a:endParaRPr lang="en-US" altLang="en-US" b="0"/>
          </a:p>
        </p:txBody>
      </p:sp>
      <p:sp>
        <p:nvSpPr>
          <p:cNvPr id="14" name="Oval 56"/>
          <p:cNvSpPr>
            <a:spLocks noChangeAspect="1" noChangeArrowheads="1"/>
          </p:cNvSpPr>
          <p:nvPr/>
        </p:nvSpPr>
        <p:spPr bwMode="auto">
          <a:xfrm>
            <a:off x="4202113" y="3511550"/>
            <a:ext cx="917575" cy="917575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2000">
                <a:solidFill>
                  <a:srgbClr val="000066"/>
                </a:solidFill>
              </a:rPr>
              <a:t>Danger</a:t>
            </a:r>
          </a:p>
        </p:txBody>
      </p:sp>
      <p:sp>
        <p:nvSpPr>
          <p:cNvPr id="15" name="Rectangle 57"/>
          <p:cNvSpPr>
            <a:spLocks noChangeAspect="1" noChangeArrowheads="1"/>
          </p:cNvSpPr>
          <p:nvPr/>
        </p:nvSpPr>
        <p:spPr bwMode="auto">
          <a:xfrm>
            <a:off x="4513263" y="1430338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2000"/>
              <a:t>N</a:t>
            </a:r>
          </a:p>
        </p:txBody>
      </p:sp>
      <p:sp>
        <p:nvSpPr>
          <p:cNvPr id="16" name="Rectangle 58"/>
          <p:cNvSpPr>
            <a:spLocks noChangeAspect="1" noChangeArrowheads="1"/>
          </p:cNvSpPr>
          <p:nvPr/>
        </p:nvSpPr>
        <p:spPr bwMode="auto">
          <a:xfrm>
            <a:off x="4521200" y="634365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2000"/>
              <a:t>S</a:t>
            </a:r>
          </a:p>
        </p:txBody>
      </p:sp>
      <p:sp>
        <p:nvSpPr>
          <p:cNvPr id="17" name="Rectangle 59"/>
          <p:cNvSpPr>
            <a:spLocks noChangeAspect="1" noChangeArrowheads="1"/>
          </p:cNvSpPr>
          <p:nvPr/>
        </p:nvSpPr>
        <p:spPr bwMode="auto">
          <a:xfrm>
            <a:off x="2062163" y="3784600"/>
            <a:ext cx="423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2000"/>
              <a:t>W</a:t>
            </a:r>
          </a:p>
        </p:txBody>
      </p:sp>
      <p:sp>
        <p:nvSpPr>
          <p:cNvPr id="18" name="Rectangle 60"/>
          <p:cNvSpPr>
            <a:spLocks noChangeAspect="1" noChangeArrowheads="1"/>
          </p:cNvSpPr>
          <p:nvPr/>
        </p:nvSpPr>
        <p:spPr bwMode="auto">
          <a:xfrm>
            <a:off x="6875463" y="3784600"/>
            <a:ext cx="354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2000"/>
              <a:t>E</a:t>
            </a:r>
          </a:p>
        </p:txBody>
      </p:sp>
      <p:sp>
        <p:nvSpPr>
          <p:cNvPr id="19" name="Rectangle 49"/>
          <p:cNvSpPr>
            <a:spLocks noChangeAspect="1" noChangeArrowheads="1"/>
          </p:cNvSpPr>
          <p:nvPr/>
        </p:nvSpPr>
        <p:spPr bwMode="auto">
          <a:xfrm>
            <a:off x="2627313" y="4359275"/>
            <a:ext cx="1071562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18FF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571500" indent="-2794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14500" indent="-295275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2860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743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2004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657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4114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US" altLang="en-US" sz="1400">
                <a:solidFill>
                  <a:srgbClr val="000000"/>
                </a:solidFill>
              </a:rPr>
              <a:t>VQ or Q(9)</a:t>
            </a:r>
          </a:p>
        </p:txBody>
      </p:sp>
      <p:sp>
        <p:nvSpPr>
          <p:cNvPr id="20" name="AutoShape 61"/>
          <p:cNvSpPr>
            <a:spLocks noChangeAspect="1" noChangeArrowheads="1" noTextEdit="1"/>
          </p:cNvSpPr>
          <p:nvPr/>
        </p:nvSpPr>
        <p:spPr bwMode="auto">
          <a:xfrm>
            <a:off x="2981325" y="3249613"/>
            <a:ext cx="863600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21" name="Picture 6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69"/>
          <a:stretch>
            <a:fillRect/>
          </a:stretch>
        </p:blipFill>
        <p:spPr bwMode="auto">
          <a:xfrm>
            <a:off x="2981325" y="3249613"/>
            <a:ext cx="520700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98"/>
          <p:cNvSpPr txBox="1">
            <a:spLocks noChangeArrowheads="1"/>
          </p:cNvSpPr>
          <p:nvPr/>
        </p:nvSpPr>
        <p:spPr>
          <a:xfrm>
            <a:off x="685800" y="1600200"/>
            <a:ext cx="4343400" cy="40011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altLang="en-US" dirty="0" smtClean="0"/>
              <a:t>         and </a:t>
            </a:r>
            <a:r>
              <a:rPr lang="en-GB" altLang="en-US" b="1" dirty="0" smtClean="0"/>
              <a:t>black</a:t>
            </a:r>
            <a:endParaRPr lang="en-GB" altLang="en-US" b="1" dirty="0" smtClean="0"/>
          </a:p>
        </p:txBody>
      </p:sp>
      <p:sp>
        <p:nvSpPr>
          <p:cNvPr id="23" name="WordArt 100"/>
          <p:cNvSpPr>
            <a:spLocks noChangeArrowheads="1" noChangeShapeType="1" noTextEdit="1"/>
          </p:cNvSpPr>
          <p:nvPr/>
        </p:nvSpPr>
        <p:spPr bwMode="auto">
          <a:xfrm>
            <a:off x="966788" y="1709738"/>
            <a:ext cx="638175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1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yellow</a:t>
            </a:r>
          </a:p>
        </p:txBody>
      </p:sp>
    </p:spTree>
    <p:extLst>
      <p:ext uri="{BB962C8B-B14F-4D97-AF65-F5344CB8AC3E}">
        <p14:creationId xmlns:p14="http://schemas.microsoft.com/office/powerpoint/2010/main" val="38045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Wrecks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12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83" descr="I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599" y="1241948"/>
            <a:ext cx="3508375" cy="4678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668338" y="4113213"/>
            <a:ext cx="3960812" cy="866775"/>
            <a:chOff x="3001" y="1752"/>
            <a:chExt cx="2495" cy="546"/>
          </a:xfrm>
        </p:grpSpPr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4785" y="1776"/>
              <a:ext cx="635" cy="483"/>
              <a:chOff x="4785" y="1842"/>
              <a:chExt cx="635" cy="483"/>
            </a:xfrm>
          </p:grpSpPr>
          <p:sp>
            <p:nvSpPr>
              <p:cNvPr id="10" name="Rectangle 4"/>
              <p:cNvSpPr>
                <a:spLocks noChangeArrowheads="1"/>
              </p:cNvSpPr>
              <p:nvPr/>
            </p:nvSpPr>
            <p:spPr bwMode="auto">
              <a:xfrm>
                <a:off x="4785" y="1842"/>
                <a:ext cx="635" cy="483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4967" y="2060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2" name="Line 6"/>
              <p:cNvSpPr>
                <a:spLocks noChangeShapeType="1"/>
              </p:cNvSpPr>
              <p:nvPr/>
            </p:nvSpPr>
            <p:spPr bwMode="auto">
              <a:xfrm flipH="1">
                <a:off x="5081" y="1975"/>
                <a:ext cx="0" cy="16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3" name="Line 7"/>
              <p:cNvSpPr>
                <a:spLocks noChangeShapeType="1"/>
              </p:cNvSpPr>
              <p:nvPr/>
            </p:nvSpPr>
            <p:spPr bwMode="auto">
              <a:xfrm>
                <a:off x="4997" y="2024"/>
                <a:ext cx="0" cy="7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4" name="Line 8"/>
              <p:cNvSpPr>
                <a:spLocks noChangeShapeType="1"/>
              </p:cNvSpPr>
              <p:nvPr/>
            </p:nvSpPr>
            <p:spPr bwMode="auto">
              <a:xfrm>
                <a:off x="5171" y="2023"/>
                <a:ext cx="0" cy="7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3014" y="1808"/>
              <a:ext cx="1787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Wreck, depth unknown, not considered dangerous to surface navigation</a:t>
              </a: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3001" y="1752"/>
              <a:ext cx="2495" cy="535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</p:grpSp>
      <p:grpSp>
        <p:nvGrpSpPr>
          <p:cNvPr id="15" name="Group 63"/>
          <p:cNvGrpSpPr>
            <a:grpSpLocks/>
          </p:cNvGrpSpPr>
          <p:nvPr/>
        </p:nvGrpSpPr>
        <p:grpSpPr bwMode="auto">
          <a:xfrm>
            <a:off x="668338" y="2324100"/>
            <a:ext cx="3960812" cy="827088"/>
            <a:chOff x="431" y="1752"/>
            <a:chExt cx="2495" cy="521"/>
          </a:xfrm>
        </p:grpSpPr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444" y="1783"/>
              <a:ext cx="1836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500">
                  <a:cs typeface="Arial" charset="0"/>
                </a:rPr>
                <a:t>Wreck which exact depth is unknown, but is considered safe at depth shown</a:t>
              </a:r>
            </a:p>
          </p:txBody>
        </p:sp>
        <p:sp>
          <p:nvSpPr>
            <p:cNvPr id="17" name="Rectangle 22"/>
            <p:cNvSpPr>
              <a:spLocks noChangeArrowheads="1"/>
            </p:cNvSpPr>
            <p:nvPr/>
          </p:nvSpPr>
          <p:spPr bwMode="auto">
            <a:xfrm>
              <a:off x="431" y="1752"/>
              <a:ext cx="2495" cy="518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grpSp>
          <p:nvGrpSpPr>
            <p:cNvPr id="18" name="Group 60"/>
            <p:cNvGrpSpPr>
              <a:grpSpLocks/>
            </p:cNvGrpSpPr>
            <p:nvPr/>
          </p:nvGrpSpPr>
          <p:grpSpPr bwMode="auto">
            <a:xfrm>
              <a:off x="2245" y="1782"/>
              <a:ext cx="647" cy="456"/>
              <a:chOff x="2245" y="1842"/>
              <a:chExt cx="647" cy="456"/>
            </a:xfrm>
          </p:grpSpPr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2245" y="1842"/>
                <a:ext cx="634" cy="456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grpSp>
            <p:nvGrpSpPr>
              <p:cNvPr id="20" name="Group 24"/>
              <p:cNvGrpSpPr>
                <a:grpSpLocks/>
              </p:cNvGrpSpPr>
              <p:nvPr/>
            </p:nvGrpSpPr>
            <p:grpSpPr bwMode="auto">
              <a:xfrm>
                <a:off x="2245" y="1928"/>
                <a:ext cx="457" cy="290"/>
                <a:chOff x="1833" y="3561"/>
                <a:chExt cx="457" cy="290"/>
              </a:xfrm>
            </p:grpSpPr>
            <p:sp>
              <p:nvSpPr>
                <p:cNvPr id="23" name="Oval 25"/>
                <p:cNvSpPr>
                  <a:spLocks noChangeArrowheads="1"/>
                </p:cNvSpPr>
                <p:nvPr/>
              </p:nvSpPr>
              <p:spPr bwMode="auto">
                <a:xfrm>
                  <a:off x="1896" y="3561"/>
                  <a:ext cx="307" cy="29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2075" tIns="46038" rIns="92075" bIns="46038" anchor="ctr"/>
                <a:lstStyle>
                  <a:lvl1pPr algn="l">
                    <a:lnSpc>
                      <a:spcPct val="90000"/>
                    </a:lnSpc>
                    <a:spcBef>
                      <a:spcPct val="35000"/>
                    </a:spcBef>
                    <a:buClr>
                      <a:schemeClr val="accent2"/>
                    </a:buClr>
                    <a:buSzPct val="100000"/>
                    <a:defRPr sz="24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algn="l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tx1"/>
                    </a:buClr>
                    <a:buFont typeface="Arial" charset="0"/>
                    <a:buChar char="●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2pPr>
                  <a:lvl3pPr marL="11430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Arial" charset="0"/>
                    <a:buChar char="○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3pPr>
                  <a:lvl4pPr marL="16002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Symbol" pitchFamily="18" charset="2"/>
                    <a:buChar char="*"/>
                    <a:defRPr>
                      <a:solidFill>
                        <a:srgbClr val="0033CC"/>
                      </a:solidFill>
                      <a:latin typeface="Arial" charset="0"/>
                    </a:defRPr>
                  </a:lvl4pPr>
                  <a:lvl5pPr marL="2057400" indent="-228600" algn="l">
                    <a:spcBef>
                      <a:spcPct val="10000"/>
                    </a:spcBef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</a:pPr>
                  <a:endParaRPr lang="en-US" altLang="en-US" b="0">
                    <a:cs typeface="Arial" charset="0"/>
                  </a:endParaRPr>
                </a:p>
              </p:txBody>
            </p:sp>
            <p:sp>
              <p:nvSpPr>
                <p:cNvPr id="2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1833" y="3566"/>
                  <a:ext cx="45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algn="l">
                    <a:lnSpc>
                      <a:spcPct val="90000"/>
                    </a:lnSpc>
                    <a:spcBef>
                      <a:spcPct val="35000"/>
                    </a:spcBef>
                    <a:buClr>
                      <a:schemeClr val="accent2"/>
                    </a:buClr>
                    <a:buSzPct val="100000"/>
                    <a:defRPr sz="24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algn="l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tx1"/>
                    </a:buClr>
                    <a:buFont typeface="Arial" charset="0"/>
                    <a:buChar char="●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2pPr>
                  <a:lvl3pPr marL="11430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Arial" charset="0"/>
                    <a:buChar char="○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3pPr>
                  <a:lvl4pPr marL="16002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Symbol" pitchFamily="18" charset="2"/>
                    <a:buChar char="*"/>
                    <a:defRPr>
                      <a:solidFill>
                        <a:srgbClr val="0033CC"/>
                      </a:solidFill>
                      <a:latin typeface="Arial" charset="0"/>
                    </a:defRPr>
                  </a:lvl4pPr>
                  <a:lvl5pPr marL="2057400" indent="-228600" algn="l">
                    <a:spcBef>
                      <a:spcPct val="10000"/>
                    </a:spcBef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40000"/>
                    </a:spcBef>
                    <a:buSzTx/>
                  </a:pPr>
                  <a:r>
                    <a:rPr lang="en-US" altLang="en-US" sz="1800">
                      <a:cs typeface="Arial" charset="0"/>
                    </a:rPr>
                    <a:t>11</a:t>
                  </a:r>
                  <a:r>
                    <a:rPr lang="en-US" altLang="en-US" sz="1800" baseline="-25000">
                      <a:cs typeface="Arial" charset="0"/>
                    </a:rPr>
                    <a:t>8</a:t>
                  </a:r>
                  <a:endParaRPr lang="en-US" altLang="en-US" sz="1800" i="1" baseline="-25000">
                    <a:cs typeface="Arial" charset="0"/>
                  </a:endParaRPr>
                </a:p>
              </p:txBody>
            </p:sp>
          </p:grpSp>
          <p:sp>
            <p:nvSpPr>
              <p:cNvPr id="21" name="Line 27"/>
              <p:cNvSpPr>
                <a:spLocks noChangeShapeType="1"/>
              </p:cNvSpPr>
              <p:nvPr/>
            </p:nvSpPr>
            <p:spPr bwMode="auto">
              <a:xfrm>
                <a:off x="2290" y="1888"/>
                <a:ext cx="31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Rectangle 28"/>
              <p:cNvSpPr>
                <a:spLocks noChangeArrowheads="1"/>
              </p:cNvSpPr>
              <p:nvPr/>
            </p:nvSpPr>
            <p:spPr bwMode="auto">
              <a:xfrm>
                <a:off x="2608" y="1979"/>
                <a:ext cx="28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en-US" sz="1400" i="1">
                    <a:cs typeface="Arial" charset="0"/>
                  </a:rPr>
                  <a:t>Wk</a:t>
                </a:r>
                <a:endParaRPr lang="en-GB" altLang="en-US" sz="1400" i="1">
                  <a:cs typeface="Arial" charset="0"/>
                </a:endParaRPr>
              </a:p>
            </p:txBody>
          </p:sp>
        </p:grpSp>
      </p:grpSp>
      <p:grpSp>
        <p:nvGrpSpPr>
          <p:cNvPr id="25" name="Group 67"/>
          <p:cNvGrpSpPr>
            <a:grpSpLocks/>
          </p:cNvGrpSpPr>
          <p:nvPr/>
        </p:nvGrpSpPr>
        <p:grpSpPr bwMode="auto">
          <a:xfrm>
            <a:off x="668338" y="5003800"/>
            <a:ext cx="3960812" cy="827088"/>
            <a:chOff x="2999" y="1032"/>
            <a:chExt cx="2495" cy="521"/>
          </a:xfrm>
        </p:grpSpPr>
        <p:sp>
          <p:nvSpPr>
            <p:cNvPr id="26" name="Text Box 34"/>
            <p:cNvSpPr txBox="1">
              <a:spLocks noChangeArrowheads="1"/>
            </p:cNvSpPr>
            <p:nvPr/>
          </p:nvSpPr>
          <p:spPr bwMode="auto">
            <a:xfrm>
              <a:off x="3012" y="1063"/>
              <a:ext cx="1695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Wreck over which depth obtained by sounding but not by wire sweep</a:t>
              </a:r>
            </a:p>
          </p:txBody>
        </p:sp>
        <p:sp>
          <p:nvSpPr>
            <p:cNvPr id="27" name="Rectangle 35"/>
            <p:cNvSpPr>
              <a:spLocks noChangeArrowheads="1"/>
            </p:cNvSpPr>
            <p:nvPr/>
          </p:nvSpPr>
          <p:spPr bwMode="auto">
            <a:xfrm>
              <a:off x="2999" y="1032"/>
              <a:ext cx="2495" cy="502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grpSp>
          <p:nvGrpSpPr>
            <p:cNvPr id="28" name="Group 66"/>
            <p:cNvGrpSpPr>
              <a:grpSpLocks/>
            </p:cNvGrpSpPr>
            <p:nvPr/>
          </p:nvGrpSpPr>
          <p:grpSpPr bwMode="auto">
            <a:xfrm>
              <a:off x="4785" y="1051"/>
              <a:ext cx="635" cy="456"/>
              <a:chOff x="4785" y="1117"/>
              <a:chExt cx="635" cy="456"/>
            </a:xfrm>
          </p:grpSpPr>
          <p:sp>
            <p:nvSpPr>
              <p:cNvPr id="29" name="Rectangle 30"/>
              <p:cNvSpPr>
                <a:spLocks noChangeArrowheads="1"/>
              </p:cNvSpPr>
              <p:nvPr/>
            </p:nvSpPr>
            <p:spPr bwMode="auto">
              <a:xfrm>
                <a:off x="4785" y="1117"/>
                <a:ext cx="634" cy="456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4785" y="1203"/>
                <a:ext cx="456" cy="290"/>
                <a:chOff x="4286" y="3561"/>
                <a:chExt cx="456" cy="290"/>
              </a:xfrm>
            </p:grpSpPr>
            <p:sp>
              <p:nvSpPr>
                <p:cNvPr id="32" name="Oval 32"/>
                <p:cNvSpPr>
                  <a:spLocks noChangeArrowheads="1"/>
                </p:cNvSpPr>
                <p:nvPr/>
              </p:nvSpPr>
              <p:spPr bwMode="auto">
                <a:xfrm>
                  <a:off x="4346" y="3561"/>
                  <a:ext cx="307" cy="29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2075" tIns="46038" rIns="92075" bIns="46038" anchor="ctr"/>
                <a:lstStyle>
                  <a:lvl1pPr algn="l">
                    <a:lnSpc>
                      <a:spcPct val="90000"/>
                    </a:lnSpc>
                    <a:spcBef>
                      <a:spcPct val="35000"/>
                    </a:spcBef>
                    <a:buClr>
                      <a:schemeClr val="accent2"/>
                    </a:buClr>
                    <a:buSzPct val="100000"/>
                    <a:defRPr sz="24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algn="l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tx1"/>
                    </a:buClr>
                    <a:buFont typeface="Arial" charset="0"/>
                    <a:buChar char="●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2pPr>
                  <a:lvl3pPr marL="11430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Arial" charset="0"/>
                    <a:buChar char="○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3pPr>
                  <a:lvl4pPr marL="16002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Symbol" pitchFamily="18" charset="2"/>
                    <a:buChar char="*"/>
                    <a:defRPr>
                      <a:solidFill>
                        <a:srgbClr val="0033CC"/>
                      </a:solidFill>
                      <a:latin typeface="Arial" charset="0"/>
                    </a:defRPr>
                  </a:lvl4pPr>
                  <a:lvl5pPr marL="2057400" indent="-228600" algn="l">
                    <a:spcBef>
                      <a:spcPct val="10000"/>
                    </a:spcBef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</a:pPr>
                  <a:endParaRPr lang="en-US" altLang="en-US" b="0">
                    <a:cs typeface="Arial" charset="0"/>
                  </a:endParaRPr>
                </a:p>
              </p:txBody>
            </p:sp>
            <p:sp>
              <p:nvSpPr>
                <p:cNvPr id="33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286" y="3566"/>
                  <a:ext cx="45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algn="l">
                    <a:lnSpc>
                      <a:spcPct val="90000"/>
                    </a:lnSpc>
                    <a:spcBef>
                      <a:spcPct val="35000"/>
                    </a:spcBef>
                    <a:buClr>
                      <a:schemeClr val="accent2"/>
                    </a:buClr>
                    <a:buSzPct val="100000"/>
                    <a:defRPr sz="24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algn="l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tx1"/>
                    </a:buClr>
                    <a:buFont typeface="Arial" charset="0"/>
                    <a:buChar char="●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2pPr>
                  <a:lvl3pPr marL="11430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Arial" charset="0"/>
                    <a:buChar char="○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3pPr>
                  <a:lvl4pPr marL="16002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Symbol" pitchFamily="18" charset="2"/>
                    <a:buChar char="*"/>
                    <a:defRPr>
                      <a:solidFill>
                        <a:srgbClr val="0033CC"/>
                      </a:solidFill>
                      <a:latin typeface="Arial" charset="0"/>
                    </a:defRPr>
                  </a:lvl4pPr>
                  <a:lvl5pPr marL="2057400" indent="-228600" algn="l">
                    <a:spcBef>
                      <a:spcPct val="10000"/>
                    </a:spcBef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40000"/>
                    </a:spcBef>
                    <a:buSzTx/>
                  </a:pPr>
                  <a:r>
                    <a:rPr lang="en-US" altLang="en-US" sz="1800">
                      <a:cs typeface="Arial" charset="0"/>
                    </a:rPr>
                    <a:t>18</a:t>
                  </a:r>
                  <a:r>
                    <a:rPr lang="en-US" altLang="en-US" sz="1800" baseline="-25000">
                      <a:cs typeface="Arial" charset="0"/>
                    </a:rPr>
                    <a:t>2</a:t>
                  </a:r>
                  <a:endParaRPr lang="en-US" altLang="en-US" sz="2800" i="1">
                    <a:cs typeface="Arial" charset="0"/>
                  </a:endParaRPr>
                </a:p>
              </p:txBody>
            </p:sp>
          </p:grpSp>
          <p:sp>
            <p:nvSpPr>
              <p:cNvPr id="31" name="Rectangle 36"/>
              <p:cNvSpPr>
                <a:spLocks noChangeArrowheads="1"/>
              </p:cNvSpPr>
              <p:nvPr/>
            </p:nvSpPr>
            <p:spPr bwMode="auto">
              <a:xfrm>
                <a:off x="5136" y="1253"/>
                <a:ext cx="28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US" altLang="en-US" sz="1400" i="1">
                    <a:cs typeface="Arial" charset="0"/>
                  </a:rPr>
                  <a:t>Wk</a:t>
                </a:r>
                <a:endParaRPr lang="en-GB" altLang="en-US" sz="1400" i="1">
                  <a:cs typeface="Arial" charset="0"/>
                </a:endParaRPr>
              </a:p>
            </p:txBody>
          </p:sp>
        </p:grpSp>
      </p:grpSp>
      <p:grpSp>
        <p:nvGrpSpPr>
          <p:cNvPr id="34" name="Group 64"/>
          <p:cNvGrpSpPr>
            <a:grpSpLocks/>
          </p:cNvGrpSpPr>
          <p:nvPr/>
        </p:nvGrpSpPr>
        <p:grpSpPr bwMode="auto">
          <a:xfrm>
            <a:off x="668338" y="1466850"/>
            <a:ext cx="3960812" cy="839788"/>
            <a:chOff x="439" y="954"/>
            <a:chExt cx="2495" cy="529"/>
          </a:xfrm>
        </p:grpSpPr>
        <p:sp>
          <p:nvSpPr>
            <p:cNvPr id="35" name="Text Box 45"/>
            <p:cNvSpPr txBox="1">
              <a:spLocks noChangeArrowheads="1"/>
            </p:cNvSpPr>
            <p:nvPr/>
          </p:nvSpPr>
          <p:spPr bwMode="auto">
            <a:xfrm>
              <a:off x="447" y="993"/>
              <a:ext cx="1773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Wreck which has been swept by wire to the depth shown</a:t>
              </a:r>
            </a:p>
          </p:txBody>
        </p:sp>
        <p:grpSp>
          <p:nvGrpSpPr>
            <p:cNvPr id="36" name="Group 62"/>
            <p:cNvGrpSpPr>
              <a:grpSpLocks/>
            </p:cNvGrpSpPr>
            <p:nvPr/>
          </p:nvGrpSpPr>
          <p:grpSpPr bwMode="auto">
            <a:xfrm>
              <a:off x="439" y="954"/>
              <a:ext cx="2495" cy="512"/>
              <a:chOff x="439" y="954"/>
              <a:chExt cx="2495" cy="512"/>
            </a:xfrm>
          </p:grpSpPr>
          <p:sp>
            <p:nvSpPr>
              <p:cNvPr id="37" name="Rectangle 46"/>
              <p:cNvSpPr>
                <a:spLocks noChangeArrowheads="1"/>
              </p:cNvSpPr>
              <p:nvPr/>
            </p:nvSpPr>
            <p:spPr bwMode="auto">
              <a:xfrm>
                <a:off x="439" y="954"/>
                <a:ext cx="2495" cy="512"/>
              </a:xfrm>
              <a:prstGeom prst="rect">
                <a:avLst/>
              </a:prstGeom>
              <a:noFill/>
              <a:ln w="9525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grpSp>
            <p:nvGrpSpPr>
              <p:cNvPr id="38" name="Group 59"/>
              <p:cNvGrpSpPr>
                <a:grpSpLocks/>
              </p:cNvGrpSpPr>
              <p:nvPr/>
            </p:nvGrpSpPr>
            <p:grpSpPr bwMode="auto">
              <a:xfrm>
                <a:off x="2245" y="979"/>
                <a:ext cx="647" cy="456"/>
                <a:chOff x="2245" y="1039"/>
                <a:chExt cx="647" cy="456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245" y="1039"/>
                  <a:ext cx="634" cy="456"/>
                </a:xfrm>
                <a:prstGeom prst="rect">
                  <a:avLst/>
                </a:prstGeom>
                <a:solidFill>
                  <a:srgbClr val="CC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 anchor="ctr"/>
                <a:lstStyle>
                  <a:lvl1pPr algn="l">
                    <a:lnSpc>
                      <a:spcPct val="90000"/>
                    </a:lnSpc>
                    <a:spcBef>
                      <a:spcPct val="35000"/>
                    </a:spcBef>
                    <a:buClr>
                      <a:schemeClr val="accent2"/>
                    </a:buClr>
                    <a:buSzPct val="100000"/>
                    <a:defRPr sz="24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algn="l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tx1"/>
                    </a:buClr>
                    <a:buFont typeface="Arial" charset="0"/>
                    <a:buChar char="●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2pPr>
                  <a:lvl3pPr marL="11430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Arial" charset="0"/>
                    <a:buChar char="○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3pPr>
                  <a:lvl4pPr marL="16002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Symbol" pitchFamily="18" charset="2"/>
                    <a:buChar char="*"/>
                    <a:defRPr>
                      <a:solidFill>
                        <a:srgbClr val="0033CC"/>
                      </a:solidFill>
                      <a:latin typeface="Arial" charset="0"/>
                    </a:defRPr>
                  </a:lvl4pPr>
                  <a:lvl5pPr marL="2057400" indent="-228600" algn="l">
                    <a:spcBef>
                      <a:spcPct val="10000"/>
                    </a:spcBef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</a:pPr>
                  <a:endParaRPr lang="en-US" altLang="en-US" b="0">
                    <a:cs typeface="Arial" charset="0"/>
                  </a:endParaRPr>
                </a:p>
              </p:txBody>
            </p:sp>
            <p:grpSp>
              <p:nvGrpSpPr>
                <p:cNvPr id="40" name="Group 39"/>
                <p:cNvGrpSpPr>
                  <a:grpSpLocks/>
                </p:cNvGrpSpPr>
                <p:nvPr/>
              </p:nvGrpSpPr>
              <p:grpSpPr bwMode="auto">
                <a:xfrm>
                  <a:off x="2293" y="1121"/>
                  <a:ext cx="349" cy="290"/>
                  <a:chOff x="3538" y="2306"/>
                  <a:chExt cx="349" cy="290"/>
                </a:xfrm>
              </p:grpSpPr>
              <p:sp>
                <p:nvSpPr>
                  <p:cNvPr id="45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3555" y="2306"/>
                    <a:ext cx="307" cy="29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92075" tIns="46038" rIns="92075" bIns="46038" anchor="ctr"/>
                  <a:lstStyle>
                    <a:lvl1pPr algn="l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chemeClr val="accent2"/>
                      </a:buClr>
                      <a:buSzPct val="100000"/>
                      <a:defRPr sz="2400" b="1"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algn="l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chemeClr val="tx1"/>
                      </a:buClr>
                      <a:buFont typeface="Arial" charset="0"/>
                      <a:buChar char="●"/>
                      <a:defRPr sz="2000" b="1">
                        <a:solidFill>
                          <a:srgbClr val="0033CC"/>
                        </a:solidFill>
                        <a:latin typeface="Arial" charset="0"/>
                      </a:defRPr>
                    </a:lvl2pPr>
                    <a:lvl3pPr marL="1143000" indent="-228600" algn="l">
                      <a:lnSpc>
                        <a:spcPct val="90000"/>
                      </a:lnSpc>
                      <a:spcBef>
                        <a:spcPct val="10000"/>
                      </a:spcBef>
                      <a:buClr>
                        <a:srgbClr val="0033CC"/>
                      </a:buClr>
                      <a:buFont typeface="Arial" charset="0"/>
                      <a:buChar char="○"/>
                      <a:defRPr sz="2000" b="1">
                        <a:solidFill>
                          <a:srgbClr val="0033CC"/>
                        </a:solidFill>
                        <a:latin typeface="Arial" charset="0"/>
                      </a:defRPr>
                    </a:lvl3pPr>
                    <a:lvl4pPr marL="1600200" indent="-228600" algn="l">
                      <a:lnSpc>
                        <a:spcPct val="90000"/>
                      </a:lnSpc>
                      <a:spcBef>
                        <a:spcPct val="10000"/>
                      </a:spcBef>
                      <a:buClr>
                        <a:srgbClr val="0033CC"/>
                      </a:buClr>
                      <a:buFont typeface="Symbol" pitchFamily="18" charset="2"/>
                      <a:buChar char="*"/>
                      <a:defRPr>
                        <a:solidFill>
                          <a:srgbClr val="0033CC"/>
                        </a:solidFill>
                        <a:latin typeface="Arial" charset="0"/>
                      </a:defRPr>
                    </a:lvl4pPr>
                    <a:lvl5pPr marL="2057400" indent="-228600" algn="l">
                      <a:spcBef>
                        <a:spcPct val="10000"/>
                      </a:spcBef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</a:pPr>
                    <a:endParaRPr lang="en-US" altLang="en-US" b="0">
                      <a:cs typeface="Arial" charset="0"/>
                    </a:endParaRPr>
                  </a:p>
                </p:txBody>
              </p:sp>
              <p:sp>
                <p:nvSpPr>
                  <p:cNvPr id="46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38" y="2331"/>
                    <a:ext cx="349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92075" tIns="46038" rIns="92075" bIns="46038">
                    <a:spAutoFit/>
                  </a:bodyPr>
                  <a:lstStyle>
                    <a:lvl1pPr algn="l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chemeClr val="accent2"/>
                      </a:buClr>
                      <a:buSzPct val="100000"/>
                      <a:defRPr sz="2400" b="1"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algn="l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chemeClr val="tx1"/>
                      </a:buClr>
                      <a:buFont typeface="Arial" charset="0"/>
                      <a:buChar char="●"/>
                      <a:defRPr sz="2000" b="1">
                        <a:solidFill>
                          <a:srgbClr val="0033CC"/>
                        </a:solidFill>
                        <a:latin typeface="Arial" charset="0"/>
                      </a:defRPr>
                    </a:lvl2pPr>
                    <a:lvl3pPr marL="1143000" indent="-228600" algn="l">
                      <a:lnSpc>
                        <a:spcPct val="90000"/>
                      </a:lnSpc>
                      <a:spcBef>
                        <a:spcPct val="10000"/>
                      </a:spcBef>
                      <a:buClr>
                        <a:srgbClr val="0033CC"/>
                      </a:buClr>
                      <a:buFont typeface="Arial" charset="0"/>
                      <a:buChar char="○"/>
                      <a:defRPr sz="2000" b="1">
                        <a:solidFill>
                          <a:srgbClr val="0033CC"/>
                        </a:solidFill>
                        <a:latin typeface="Arial" charset="0"/>
                      </a:defRPr>
                    </a:lvl3pPr>
                    <a:lvl4pPr marL="1600200" indent="-228600" algn="l">
                      <a:lnSpc>
                        <a:spcPct val="90000"/>
                      </a:lnSpc>
                      <a:spcBef>
                        <a:spcPct val="10000"/>
                      </a:spcBef>
                      <a:buClr>
                        <a:srgbClr val="0033CC"/>
                      </a:buClr>
                      <a:buFont typeface="Symbol" pitchFamily="18" charset="2"/>
                      <a:buChar char="*"/>
                      <a:defRPr>
                        <a:solidFill>
                          <a:srgbClr val="0033CC"/>
                        </a:solidFill>
                        <a:latin typeface="Arial" charset="0"/>
                      </a:defRPr>
                    </a:lvl4pPr>
                    <a:lvl5pPr marL="2057400" indent="-228600" algn="l">
                      <a:spcBef>
                        <a:spcPct val="10000"/>
                      </a:spcBef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•"/>
                      <a:defRPr sz="1400" b="1"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40000"/>
                      </a:spcBef>
                      <a:buSzTx/>
                    </a:pPr>
                    <a:r>
                      <a:rPr lang="en-US" altLang="en-US" sz="1800">
                        <a:cs typeface="Arial" charset="0"/>
                      </a:rPr>
                      <a:t>15</a:t>
                    </a:r>
                    <a:endParaRPr lang="en-US" altLang="en-US" sz="1800" i="1">
                      <a:cs typeface="Arial" charset="0"/>
                    </a:endParaRPr>
                  </a:p>
                </p:txBody>
              </p:sp>
            </p:grpSp>
            <p:sp>
              <p:nvSpPr>
                <p:cNvPr id="41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2291" y="1386"/>
                  <a:ext cx="0" cy="5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2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2639" y="1387"/>
                  <a:ext cx="0" cy="5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3" name="Line 44"/>
                <p:cNvSpPr>
                  <a:spLocks noChangeShapeType="1"/>
                </p:cNvSpPr>
                <p:nvPr/>
              </p:nvSpPr>
              <p:spPr bwMode="auto">
                <a:xfrm>
                  <a:off x="2290" y="1441"/>
                  <a:ext cx="34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44" name="Rectangle 47"/>
                <p:cNvSpPr>
                  <a:spLocks noChangeArrowheads="1"/>
                </p:cNvSpPr>
                <p:nvPr/>
              </p:nvSpPr>
              <p:spPr bwMode="auto">
                <a:xfrm>
                  <a:off x="2608" y="1175"/>
                  <a:ext cx="284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lnSpc>
                      <a:spcPct val="90000"/>
                    </a:lnSpc>
                    <a:spcBef>
                      <a:spcPct val="35000"/>
                    </a:spcBef>
                    <a:buClr>
                      <a:schemeClr val="accent2"/>
                    </a:buClr>
                    <a:buSzPct val="100000"/>
                    <a:defRPr sz="24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algn="l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tx1"/>
                    </a:buClr>
                    <a:buFont typeface="Arial" charset="0"/>
                    <a:buChar char="●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2pPr>
                  <a:lvl3pPr marL="11430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Arial" charset="0"/>
                    <a:buChar char="○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3pPr>
                  <a:lvl4pPr marL="16002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Symbol" pitchFamily="18" charset="2"/>
                    <a:buChar char="*"/>
                    <a:defRPr>
                      <a:solidFill>
                        <a:srgbClr val="0033CC"/>
                      </a:solidFill>
                      <a:latin typeface="Arial" charset="0"/>
                    </a:defRPr>
                  </a:lvl4pPr>
                  <a:lvl5pPr marL="2057400" indent="-228600" algn="l">
                    <a:spcBef>
                      <a:spcPct val="10000"/>
                    </a:spcBef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</a:pPr>
                  <a:r>
                    <a:rPr lang="en-US" altLang="en-US" sz="1400" i="1">
                      <a:cs typeface="Arial" charset="0"/>
                    </a:rPr>
                    <a:t>Wk</a:t>
                  </a:r>
                  <a:endParaRPr lang="en-GB" altLang="en-US" sz="1400" i="1">
                    <a:cs typeface="Arial" charset="0"/>
                  </a:endParaRPr>
                </a:p>
              </p:txBody>
            </p:sp>
          </p:grpSp>
        </p:grpSp>
      </p:grpSp>
      <p:grpSp>
        <p:nvGrpSpPr>
          <p:cNvPr id="47" name="Group 65"/>
          <p:cNvGrpSpPr>
            <a:grpSpLocks/>
          </p:cNvGrpSpPr>
          <p:nvPr/>
        </p:nvGrpSpPr>
        <p:grpSpPr bwMode="auto">
          <a:xfrm>
            <a:off x="668338" y="3198813"/>
            <a:ext cx="3960812" cy="860425"/>
            <a:chOff x="431" y="2477"/>
            <a:chExt cx="2495" cy="542"/>
          </a:xfrm>
        </p:grpSpPr>
        <p:sp>
          <p:nvSpPr>
            <p:cNvPr id="48" name="Text Box 49"/>
            <p:cNvSpPr txBox="1">
              <a:spLocks noChangeArrowheads="1"/>
            </p:cNvSpPr>
            <p:nvPr/>
          </p:nvSpPr>
          <p:spPr bwMode="auto">
            <a:xfrm>
              <a:off x="447" y="2529"/>
              <a:ext cx="1859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Wreck, depth unknown, but is considered dangerous to surface navigation</a:t>
              </a:r>
            </a:p>
          </p:txBody>
        </p:sp>
        <p:sp>
          <p:nvSpPr>
            <p:cNvPr id="49" name="Rectangle 51"/>
            <p:cNvSpPr>
              <a:spLocks noChangeArrowheads="1"/>
            </p:cNvSpPr>
            <p:nvPr/>
          </p:nvSpPr>
          <p:spPr bwMode="auto">
            <a:xfrm>
              <a:off x="431" y="2477"/>
              <a:ext cx="2495" cy="536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grpSp>
          <p:nvGrpSpPr>
            <p:cNvPr id="50" name="Group 61"/>
            <p:cNvGrpSpPr>
              <a:grpSpLocks/>
            </p:cNvGrpSpPr>
            <p:nvPr/>
          </p:nvGrpSpPr>
          <p:grpSpPr bwMode="auto">
            <a:xfrm>
              <a:off x="2245" y="2508"/>
              <a:ext cx="634" cy="484"/>
              <a:chOff x="2245" y="2568"/>
              <a:chExt cx="634" cy="484"/>
            </a:xfrm>
          </p:grpSpPr>
          <p:sp>
            <p:nvSpPr>
              <p:cNvPr id="51" name="Rectangle 50"/>
              <p:cNvSpPr>
                <a:spLocks noChangeArrowheads="1"/>
              </p:cNvSpPr>
              <p:nvPr/>
            </p:nvSpPr>
            <p:spPr bwMode="auto">
              <a:xfrm>
                <a:off x="2245" y="2568"/>
                <a:ext cx="634" cy="484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52" name="Oval 52"/>
              <p:cNvSpPr>
                <a:spLocks noChangeArrowheads="1"/>
              </p:cNvSpPr>
              <p:nvPr/>
            </p:nvSpPr>
            <p:spPr bwMode="auto">
              <a:xfrm>
                <a:off x="2381" y="2682"/>
                <a:ext cx="348" cy="20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53" name="Line 53"/>
              <p:cNvSpPr>
                <a:spLocks noChangeShapeType="1"/>
              </p:cNvSpPr>
              <p:nvPr/>
            </p:nvSpPr>
            <p:spPr bwMode="auto">
              <a:xfrm>
                <a:off x="2442" y="2773"/>
                <a:ext cx="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4" name="Line 54"/>
              <p:cNvSpPr>
                <a:spLocks noChangeShapeType="1"/>
              </p:cNvSpPr>
              <p:nvPr/>
            </p:nvSpPr>
            <p:spPr bwMode="auto">
              <a:xfrm>
                <a:off x="2434" y="2789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5" name="Line 55"/>
              <p:cNvSpPr>
                <a:spLocks noChangeShapeType="1"/>
              </p:cNvSpPr>
              <p:nvPr/>
            </p:nvSpPr>
            <p:spPr bwMode="auto">
              <a:xfrm flipH="1">
                <a:off x="2548" y="2704"/>
                <a:ext cx="0" cy="16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6" name="Line 56"/>
              <p:cNvSpPr>
                <a:spLocks noChangeShapeType="1"/>
              </p:cNvSpPr>
              <p:nvPr/>
            </p:nvSpPr>
            <p:spPr bwMode="auto">
              <a:xfrm>
                <a:off x="2464" y="2753"/>
                <a:ext cx="0" cy="7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7" name="Line 57"/>
              <p:cNvSpPr>
                <a:spLocks noChangeShapeType="1"/>
              </p:cNvSpPr>
              <p:nvPr/>
            </p:nvSpPr>
            <p:spPr bwMode="auto">
              <a:xfrm>
                <a:off x="2638" y="2752"/>
                <a:ext cx="0" cy="7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sp>
        <p:nvSpPr>
          <p:cNvPr id="58" name="Oval 11"/>
          <p:cNvSpPr>
            <a:spLocks noChangeArrowheads="1"/>
          </p:cNvSpPr>
          <p:nvPr/>
        </p:nvSpPr>
        <p:spPr bwMode="auto">
          <a:xfrm>
            <a:off x="5341937" y="3877198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grpSp>
        <p:nvGrpSpPr>
          <p:cNvPr id="59" name="Group 74"/>
          <p:cNvGrpSpPr>
            <a:grpSpLocks/>
          </p:cNvGrpSpPr>
          <p:nvPr/>
        </p:nvGrpSpPr>
        <p:grpSpPr bwMode="auto">
          <a:xfrm>
            <a:off x="668338" y="5830888"/>
            <a:ext cx="3960812" cy="850900"/>
            <a:chOff x="1856" y="2074"/>
            <a:chExt cx="2495" cy="536"/>
          </a:xfrm>
        </p:grpSpPr>
        <p:sp>
          <p:nvSpPr>
            <p:cNvPr id="60" name="Text Box 12"/>
            <p:cNvSpPr txBox="1">
              <a:spLocks noChangeArrowheads="1"/>
            </p:cNvSpPr>
            <p:nvPr/>
          </p:nvSpPr>
          <p:spPr bwMode="auto">
            <a:xfrm>
              <a:off x="1867" y="2095"/>
              <a:ext cx="1769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GB" altLang="en-US" sz="1500">
                  <a:cs typeface="Arial" charset="0"/>
                </a:rPr>
                <a:t>Wreck showing any portion of hull or superstructure at level of chart datum </a:t>
              </a:r>
              <a:endParaRPr lang="en-US" altLang="en-US" sz="1500">
                <a:cs typeface="Arial" charset="0"/>
              </a:endParaRPr>
            </a:p>
          </p:txBody>
        </p:sp>
        <p:sp>
          <p:nvSpPr>
            <p:cNvPr id="61" name="Rectangle 13"/>
            <p:cNvSpPr>
              <a:spLocks noChangeArrowheads="1"/>
            </p:cNvSpPr>
            <p:nvPr/>
          </p:nvSpPr>
          <p:spPr bwMode="auto">
            <a:xfrm>
              <a:off x="1856" y="2074"/>
              <a:ext cx="2495" cy="536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grpSp>
          <p:nvGrpSpPr>
            <p:cNvPr id="62" name="Group 77"/>
            <p:cNvGrpSpPr>
              <a:grpSpLocks/>
            </p:cNvGrpSpPr>
            <p:nvPr/>
          </p:nvGrpSpPr>
          <p:grpSpPr bwMode="auto">
            <a:xfrm>
              <a:off x="3618" y="2101"/>
              <a:ext cx="680" cy="484"/>
              <a:chOff x="3512" y="3141"/>
              <a:chExt cx="680" cy="484"/>
            </a:xfrm>
          </p:grpSpPr>
          <p:sp>
            <p:nvSpPr>
              <p:cNvPr id="63" name="Rectangle 14"/>
              <p:cNvSpPr>
                <a:spLocks noChangeArrowheads="1"/>
              </p:cNvSpPr>
              <p:nvPr/>
            </p:nvSpPr>
            <p:spPr bwMode="auto">
              <a:xfrm>
                <a:off x="3512" y="3141"/>
                <a:ext cx="680" cy="484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pic>
            <p:nvPicPr>
              <p:cNvPr id="64" name="Picture 79" descr="stranding copy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92" y="3212"/>
                <a:ext cx="517" cy="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5" name="Oval 11"/>
          <p:cNvSpPr>
            <a:spLocks noChangeArrowheads="1"/>
          </p:cNvSpPr>
          <p:nvPr/>
        </p:nvSpPr>
        <p:spPr bwMode="auto">
          <a:xfrm>
            <a:off x="6854824" y="4361386"/>
            <a:ext cx="592138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66" name="Oval 11"/>
          <p:cNvSpPr>
            <a:spLocks noChangeArrowheads="1"/>
          </p:cNvSpPr>
          <p:nvPr/>
        </p:nvSpPr>
        <p:spPr bwMode="auto">
          <a:xfrm>
            <a:off x="7319962" y="5445648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67" name="Oval 11"/>
          <p:cNvSpPr>
            <a:spLocks noChangeArrowheads="1"/>
          </p:cNvSpPr>
          <p:nvPr/>
        </p:nvSpPr>
        <p:spPr bwMode="auto">
          <a:xfrm>
            <a:off x="6918324" y="1434036"/>
            <a:ext cx="592138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566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58" grpId="0" animBg="1"/>
      <p:bldP spid="58" grpId="1" animBg="1"/>
      <p:bldP spid="65" grpId="0" animBg="1"/>
      <p:bldP spid="66" grpId="0" animBg="1"/>
      <p:bldP spid="66" grpId="1" animBg="1"/>
      <p:bldP spid="67" grpId="0" animBg="1"/>
      <p:bldP spid="6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Rocks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13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654050" y="4100513"/>
            <a:ext cx="3960813" cy="798512"/>
            <a:chOff x="3016" y="989"/>
            <a:chExt cx="2495" cy="539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3027" y="989"/>
              <a:ext cx="1695" cy="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Rock which covers &amp; uncovers, height above Chart Datum, where known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016" y="1002"/>
              <a:ext cx="2495" cy="526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grpSp>
          <p:nvGrpSpPr>
            <p:cNvPr id="7" name="Group 97"/>
            <p:cNvGrpSpPr>
              <a:grpSpLocks/>
            </p:cNvGrpSpPr>
            <p:nvPr/>
          </p:nvGrpSpPr>
          <p:grpSpPr bwMode="auto">
            <a:xfrm>
              <a:off x="4763" y="1037"/>
              <a:ext cx="681" cy="456"/>
              <a:chOff x="4763" y="1127"/>
              <a:chExt cx="681" cy="456"/>
            </a:xfrm>
          </p:grpSpPr>
          <p:grpSp>
            <p:nvGrpSpPr>
              <p:cNvPr id="8" name="Group 6"/>
              <p:cNvGrpSpPr>
                <a:grpSpLocks/>
              </p:cNvGrpSpPr>
              <p:nvPr/>
            </p:nvGrpSpPr>
            <p:grpSpPr bwMode="auto">
              <a:xfrm>
                <a:off x="4763" y="1127"/>
                <a:ext cx="662" cy="456"/>
                <a:chOff x="4763" y="1039"/>
                <a:chExt cx="662" cy="456"/>
              </a:xfrm>
            </p:grpSpPr>
            <p:sp>
              <p:nvSpPr>
                <p:cNvPr id="11" name="Rectangle 7"/>
                <p:cNvSpPr>
                  <a:spLocks noChangeArrowheads="1"/>
                </p:cNvSpPr>
                <p:nvPr/>
              </p:nvSpPr>
              <p:spPr bwMode="auto">
                <a:xfrm>
                  <a:off x="4763" y="1039"/>
                  <a:ext cx="662" cy="456"/>
                </a:xfrm>
                <a:prstGeom prst="rect">
                  <a:avLst/>
                </a:prstGeom>
                <a:solidFill>
                  <a:srgbClr val="CC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 anchor="ctr"/>
                <a:lstStyle>
                  <a:lvl1pPr algn="l">
                    <a:lnSpc>
                      <a:spcPct val="90000"/>
                    </a:lnSpc>
                    <a:spcBef>
                      <a:spcPct val="35000"/>
                    </a:spcBef>
                    <a:buClr>
                      <a:schemeClr val="accent2"/>
                    </a:buClr>
                    <a:buSzPct val="100000"/>
                    <a:defRPr sz="24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algn="l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tx1"/>
                    </a:buClr>
                    <a:buFont typeface="Arial" charset="0"/>
                    <a:buChar char="●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2pPr>
                  <a:lvl3pPr marL="11430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Arial" charset="0"/>
                    <a:buChar char="○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3pPr>
                  <a:lvl4pPr marL="16002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Symbol" pitchFamily="18" charset="2"/>
                    <a:buChar char="*"/>
                    <a:defRPr>
                      <a:solidFill>
                        <a:srgbClr val="0033CC"/>
                      </a:solidFill>
                      <a:latin typeface="Arial" charset="0"/>
                    </a:defRPr>
                  </a:lvl4pPr>
                  <a:lvl5pPr marL="2057400" indent="-228600" algn="l">
                    <a:spcBef>
                      <a:spcPct val="10000"/>
                    </a:spcBef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</a:pPr>
                  <a:endParaRPr lang="en-US" altLang="en-US" b="0">
                    <a:cs typeface="Arial" charset="0"/>
                  </a:endParaRPr>
                </a:p>
              </p:txBody>
            </p:sp>
            <p:sp>
              <p:nvSpPr>
                <p:cNvPr id="12" name="Line 8"/>
                <p:cNvSpPr>
                  <a:spLocks noChangeShapeType="1"/>
                </p:cNvSpPr>
                <p:nvPr/>
              </p:nvSpPr>
              <p:spPr bwMode="auto">
                <a:xfrm>
                  <a:off x="4903" y="1264"/>
                  <a:ext cx="181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4993" y="1174"/>
                  <a:ext cx="0" cy="1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4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927" y="1194"/>
                  <a:ext cx="136" cy="1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5" name="Line 11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4924" y="1194"/>
                  <a:ext cx="136" cy="1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" name="Oval 12"/>
                <p:cNvSpPr>
                  <a:spLocks noChangeArrowheads="1"/>
                </p:cNvSpPr>
                <p:nvPr/>
              </p:nvSpPr>
              <p:spPr bwMode="auto">
                <a:xfrm>
                  <a:off x="4837" y="1115"/>
                  <a:ext cx="311" cy="295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2075" tIns="46038" rIns="92075" bIns="46038" anchor="ctr"/>
                <a:lstStyle>
                  <a:lvl1pPr algn="l">
                    <a:lnSpc>
                      <a:spcPct val="90000"/>
                    </a:lnSpc>
                    <a:spcBef>
                      <a:spcPct val="35000"/>
                    </a:spcBef>
                    <a:buClr>
                      <a:schemeClr val="accent2"/>
                    </a:buClr>
                    <a:buSzPct val="100000"/>
                    <a:defRPr sz="24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algn="l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tx1"/>
                    </a:buClr>
                    <a:buFont typeface="Arial" charset="0"/>
                    <a:buChar char="●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2pPr>
                  <a:lvl3pPr marL="11430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Arial" charset="0"/>
                    <a:buChar char="○"/>
                    <a:defRPr sz="2000" b="1">
                      <a:solidFill>
                        <a:srgbClr val="0033CC"/>
                      </a:solidFill>
                      <a:latin typeface="Arial" charset="0"/>
                    </a:defRPr>
                  </a:lvl3pPr>
                  <a:lvl4pPr marL="1600200" indent="-228600" algn="l">
                    <a:lnSpc>
                      <a:spcPct val="90000"/>
                    </a:lnSpc>
                    <a:spcBef>
                      <a:spcPct val="10000"/>
                    </a:spcBef>
                    <a:buClr>
                      <a:srgbClr val="0033CC"/>
                    </a:buClr>
                    <a:buFont typeface="Symbol" pitchFamily="18" charset="2"/>
                    <a:buChar char="*"/>
                    <a:defRPr>
                      <a:solidFill>
                        <a:srgbClr val="0033CC"/>
                      </a:solidFill>
                      <a:latin typeface="Arial" charset="0"/>
                    </a:defRPr>
                  </a:lvl4pPr>
                  <a:lvl5pPr marL="2057400" indent="-228600" algn="l">
                    <a:spcBef>
                      <a:spcPct val="10000"/>
                    </a:spcBef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•"/>
                    <a:defRPr sz="14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</a:pPr>
                  <a:endParaRPr lang="en-US" altLang="en-US" b="0">
                    <a:cs typeface="Arial" charset="0"/>
                  </a:endParaRPr>
                </a:p>
              </p:txBody>
            </p:sp>
          </p:grpSp>
          <p:sp>
            <p:nvSpPr>
              <p:cNvPr id="10" name="Text Box 13"/>
              <p:cNvSpPr txBox="1">
                <a:spLocks noChangeArrowheads="1"/>
              </p:cNvSpPr>
              <p:nvPr/>
            </p:nvSpPr>
            <p:spPr bwMode="auto">
              <a:xfrm>
                <a:off x="5122" y="1150"/>
                <a:ext cx="32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GB" altLang="en-US" sz="1600" i="1">
                    <a:cs typeface="Arial" charset="0"/>
                  </a:rPr>
                  <a:t>(</a:t>
                </a:r>
                <a:r>
                  <a:rPr lang="en-GB" altLang="en-US" sz="1600" i="1" u="sng">
                    <a:cs typeface="Arial" charset="0"/>
                  </a:rPr>
                  <a:t>1</a:t>
                </a:r>
                <a:r>
                  <a:rPr lang="en-GB" altLang="en-US" sz="1600" i="1" baseline="-25000">
                    <a:cs typeface="Arial" charset="0"/>
                  </a:rPr>
                  <a:t>8</a:t>
                </a:r>
                <a:r>
                  <a:rPr lang="en-GB" altLang="en-US" sz="1600" i="1">
                    <a:cs typeface="Arial" charset="0"/>
                  </a:rPr>
                  <a:t>)</a:t>
                </a:r>
              </a:p>
            </p:txBody>
          </p:sp>
        </p:grpSp>
      </p:grpSp>
      <p:grpSp>
        <p:nvGrpSpPr>
          <p:cNvPr id="17" name="Group 102"/>
          <p:cNvGrpSpPr>
            <a:grpSpLocks/>
          </p:cNvGrpSpPr>
          <p:nvPr/>
        </p:nvGrpSpPr>
        <p:grpSpPr bwMode="auto">
          <a:xfrm>
            <a:off x="654050" y="4921250"/>
            <a:ext cx="3960813" cy="1006475"/>
            <a:chOff x="3018" y="1759"/>
            <a:chExt cx="2495" cy="629"/>
          </a:xfrm>
        </p:grpSpPr>
        <p:sp>
          <p:nvSpPr>
            <p:cNvPr id="18" name="Text Box 23"/>
            <p:cNvSpPr txBox="1">
              <a:spLocks noChangeArrowheads="1"/>
            </p:cNvSpPr>
            <p:nvPr/>
          </p:nvSpPr>
          <p:spPr bwMode="auto">
            <a:xfrm>
              <a:off x="3044" y="1759"/>
              <a:ext cx="1851" cy="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Underwater rock depth unknown, but considered dangerous to surface navigation</a:t>
              </a:r>
            </a:p>
          </p:txBody>
        </p:sp>
        <p:grpSp>
          <p:nvGrpSpPr>
            <p:cNvPr id="19" name="Group 24"/>
            <p:cNvGrpSpPr>
              <a:grpSpLocks/>
            </p:cNvGrpSpPr>
            <p:nvPr/>
          </p:nvGrpSpPr>
          <p:grpSpPr bwMode="auto">
            <a:xfrm>
              <a:off x="4763" y="1801"/>
              <a:ext cx="662" cy="456"/>
              <a:chOff x="4795" y="1815"/>
              <a:chExt cx="662" cy="456"/>
            </a:xfrm>
          </p:grpSpPr>
          <p:sp>
            <p:nvSpPr>
              <p:cNvPr id="21" name="Rectangle 25"/>
              <p:cNvSpPr>
                <a:spLocks noChangeArrowheads="1"/>
              </p:cNvSpPr>
              <p:nvPr/>
            </p:nvSpPr>
            <p:spPr bwMode="auto">
              <a:xfrm>
                <a:off x="4795" y="1815"/>
                <a:ext cx="662" cy="456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22" name="Line 26"/>
              <p:cNvSpPr>
                <a:spLocks noChangeShapeType="1"/>
              </p:cNvSpPr>
              <p:nvPr/>
            </p:nvSpPr>
            <p:spPr bwMode="auto">
              <a:xfrm>
                <a:off x="4935" y="2048"/>
                <a:ext cx="18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Line 27"/>
              <p:cNvSpPr>
                <a:spLocks noChangeShapeType="1"/>
              </p:cNvSpPr>
              <p:nvPr/>
            </p:nvSpPr>
            <p:spPr bwMode="auto">
              <a:xfrm flipV="1">
                <a:off x="5025" y="1958"/>
                <a:ext cx="0" cy="1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Oval 28"/>
              <p:cNvSpPr>
                <a:spLocks noChangeArrowheads="1"/>
              </p:cNvSpPr>
              <p:nvPr/>
            </p:nvSpPr>
            <p:spPr bwMode="auto">
              <a:xfrm>
                <a:off x="4869" y="1899"/>
                <a:ext cx="311" cy="295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</p:grpSp>
        <p:sp>
          <p:nvSpPr>
            <p:cNvPr id="20" name="Rectangle 29"/>
            <p:cNvSpPr>
              <a:spLocks noChangeArrowheads="1"/>
            </p:cNvSpPr>
            <p:nvPr/>
          </p:nvSpPr>
          <p:spPr bwMode="auto">
            <a:xfrm>
              <a:off x="3018" y="1770"/>
              <a:ext cx="2495" cy="59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</p:grpSp>
      <p:grpSp>
        <p:nvGrpSpPr>
          <p:cNvPr id="25" name="Group 99"/>
          <p:cNvGrpSpPr>
            <a:grpSpLocks/>
          </p:cNvGrpSpPr>
          <p:nvPr/>
        </p:nvGrpSpPr>
        <p:grpSpPr bwMode="auto">
          <a:xfrm>
            <a:off x="654050" y="2468563"/>
            <a:ext cx="3960813" cy="796925"/>
            <a:chOff x="430" y="1759"/>
            <a:chExt cx="2495" cy="531"/>
          </a:xfrm>
        </p:grpSpPr>
        <p:sp>
          <p:nvSpPr>
            <p:cNvPr id="26" name="Text Box 31"/>
            <p:cNvSpPr txBox="1">
              <a:spLocks noChangeArrowheads="1"/>
            </p:cNvSpPr>
            <p:nvPr/>
          </p:nvSpPr>
          <p:spPr bwMode="auto">
            <a:xfrm>
              <a:off x="443" y="1759"/>
              <a:ext cx="177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Rock awash at the level of Chart Datum</a:t>
              </a:r>
            </a:p>
          </p:txBody>
        </p:sp>
        <p:grpSp>
          <p:nvGrpSpPr>
            <p:cNvPr id="27" name="Group 32"/>
            <p:cNvGrpSpPr>
              <a:grpSpLocks/>
            </p:cNvGrpSpPr>
            <p:nvPr/>
          </p:nvGrpSpPr>
          <p:grpSpPr bwMode="auto">
            <a:xfrm>
              <a:off x="2203" y="1797"/>
              <a:ext cx="662" cy="456"/>
              <a:chOff x="2203" y="1799"/>
              <a:chExt cx="662" cy="456"/>
            </a:xfrm>
          </p:grpSpPr>
          <p:sp>
            <p:nvSpPr>
              <p:cNvPr id="29" name="Rectangle 33"/>
              <p:cNvSpPr>
                <a:spLocks noChangeArrowheads="1"/>
              </p:cNvSpPr>
              <p:nvPr/>
            </p:nvSpPr>
            <p:spPr bwMode="auto">
              <a:xfrm>
                <a:off x="2203" y="1799"/>
                <a:ext cx="662" cy="456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30" name="Oval 34"/>
              <p:cNvSpPr>
                <a:spLocks noChangeArrowheads="1"/>
              </p:cNvSpPr>
              <p:nvPr/>
            </p:nvSpPr>
            <p:spPr bwMode="auto">
              <a:xfrm>
                <a:off x="2285" y="1899"/>
                <a:ext cx="311" cy="295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31" name="Line 35"/>
              <p:cNvSpPr>
                <a:spLocks noChangeShapeType="1"/>
              </p:cNvSpPr>
              <p:nvPr/>
            </p:nvSpPr>
            <p:spPr bwMode="auto">
              <a:xfrm>
                <a:off x="2351" y="2048"/>
                <a:ext cx="18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Line 36"/>
              <p:cNvSpPr>
                <a:spLocks noChangeShapeType="1"/>
              </p:cNvSpPr>
              <p:nvPr/>
            </p:nvSpPr>
            <p:spPr bwMode="auto">
              <a:xfrm flipV="1">
                <a:off x="2441" y="1958"/>
                <a:ext cx="0" cy="1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Line 37"/>
              <p:cNvSpPr>
                <a:spLocks noChangeShapeType="1"/>
              </p:cNvSpPr>
              <p:nvPr/>
            </p:nvSpPr>
            <p:spPr bwMode="auto">
              <a:xfrm>
                <a:off x="2362" y="1969"/>
                <a:ext cx="12" cy="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Line 38"/>
              <p:cNvSpPr>
                <a:spLocks noChangeShapeType="1"/>
              </p:cNvSpPr>
              <p:nvPr/>
            </p:nvSpPr>
            <p:spPr bwMode="auto">
              <a:xfrm>
                <a:off x="2510" y="2114"/>
                <a:ext cx="12" cy="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>
                <a:off x="2513" y="1969"/>
                <a:ext cx="12" cy="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Line 40"/>
              <p:cNvSpPr>
                <a:spLocks noChangeShapeType="1"/>
              </p:cNvSpPr>
              <p:nvPr/>
            </p:nvSpPr>
            <p:spPr bwMode="auto">
              <a:xfrm>
                <a:off x="2360" y="2112"/>
                <a:ext cx="12" cy="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8" name="Rectangle 41"/>
            <p:cNvSpPr>
              <a:spLocks noChangeArrowheads="1"/>
            </p:cNvSpPr>
            <p:nvPr/>
          </p:nvSpPr>
          <p:spPr bwMode="auto">
            <a:xfrm>
              <a:off x="430" y="1770"/>
              <a:ext cx="2495" cy="52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</p:grpSp>
      <p:grpSp>
        <p:nvGrpSpPr>
          <p:cNvPr id="37" name="Group 98"/>
          <p:cNvGrpSpPr>
            <a:grpSpLocks/>
          </p:cNvGrpSpPr>
          <p:nvPr/>
        </p:nvGrpSpPr>
        <p:grpSpPr bwMode="auto">
          <a:xfrm>
            <a:off x="654050" y="1458913"/>
            <a:ext cx="3960813" cy="1012825"/>
            <a:chOff x="430" y="991"/>
            <a:chExt cx="2495" cy="728"/>
          </a:xfrm>
        </p:grpSpPr>
        <p:grpSp>
          <p:nvGrpSpPr>
            <p:cNvPr id="38" name="Group 96"/>
            <p:cNvGrpSpPr>
              <a:grpSpLocks/>
            </p:cNvGrpSpPr>
            <p:nvPr/>
          </p:nvGrpSpPr>
          <p:grpSpPr bwMode="auto">
            <a:xfrm>
              <a:off x="2203" y="1029"/>
              <a:ext cx="662" cy="489"/>
              <a:chOff x="2203" y="1119"/>
              <a:chExt cx="662" cy="489"/>
            </a:xfrm>
          </p:grpSpPr>
          <p:sp>
            <p:nvSpPr>
              <p:cNvPr id="41" name="Rectangle 43"/>
              <p:cNvSpPr>
                <a:spLocks noChangeArrowheads="1"/>
              </p:cNvSpPr>
              <p:nvPr/>
            </p:nvSpPr>
            <p:spPr bwMode="auto">
              <a:xfrm>
                <a:off x="2203" y="1119"/>
                <a:ext cx="662" cy="456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42" name="Freeform 45"/>
              <p:cNvSpPr>
                <a:spLocks/>
              </p:cNvSpPr>
              <p:nvPr/>
            </p:nvSpPr>
            <p:spPr bwMode="auto">
              <a:xfrm>
                <a:off x="2356" y="1164"/>
                <a:ext cx="345" cy="262"/>
              </a:xfrm>
              <a:custGeom>
                <a:avLst/>
                <a:gdLst>
                  <a:gd name="T0" fmla="*/ 1172281421 w 632"/>
                  <a:gd name="T1" fmla="*/ 1308466780 h 430"/>
                  <a:gd name="T2" fmla="*/ 1172281421 w 632"/>
                  <a:gd name="T3" fmla="*/ 1308466780 h 430"/>
                  <a:gd name="T4" fmla="*/ 1172281421 w 632"/>
                  <a:gd name="T5" fmla="*/ 1308466780 h 430"/>
                  <a:gd name="T6" fmla="*/ 1172281421 w 632"/>
                  <a:gd name="T7" fmla="*/ 1308466780 h 430"/>
                  <a:gd name="T8" fmla="*/ 1172281421 w 632"/>
                  <a:gd name="T9" fmla="*/ 1308466780 h 430"/>
                  <a:gd name="T10" fmla="*/ 1172281421 w 632"/>
                  <a:gd name="T11" fmla="*/ 1308466780 h 430"/>
                  <a:gd name="T12" fmla="*/ 1172281421 w 632"/>
                  <a:gd name="T13" fmla="*/ 1308466780 h 430"/>
                  <a:gd name="T14" fmla="*/ 1172281421 w 632"/>
                  <a:gd name="T15" fmla="*/ 1308466780 h 430"/>
                  <a:gd name="T16" fmla="*/ 1172281421 w 632"/>
                  <a:gd name="T17" fmla="*/ 1308466780 h 430"/>
                  <a:gd name="T18" fmla="*/ 1172281421 w 632"/>
                  <a:gd name="T19" fmla="*/ 1308466780 h 430"/>
                  <a:gd name="T20" fmla="*/ 1172281421 w 632"/>
                  <a:gd name="T21" fmla="*/ 1308466780 h 43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2"/>
                  <a:gd name="T34" fmla="*/ 0 h 430"/>
                  <a:gd name="T35" fmla="*/ 632 w 632"/>
                  <a:gd name="T36" fmla="*/ 430 h 43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2" h="430">
                    <a:moveTo>
                      <a:pt x="102" y="60"/>
                    </a:moveTo>
                    <a:cubicBezTo>
                      <a:pt x="129" y="30"/>
                      <a:pt x="240" y="0"/>
                      <a:pt x="284" y="6"/>
                    </a:cubicBezTo>
                    <a:cubicBezTo>
                      <a:pt x="328" y="12"/>
                      <a:pt x="330" y="82"/>
                      <a:pt x="366" y="97"/>
                    </a:cubicBezTo>
                    <a:cubicBezTo>
                      <a:pt x="402" y="112"/>
                      <a:pt x="458" y="73"/>
                      <a:pt x="502" y="97"/>
                    </a:cubicBezTo>
                    <a:cubicBezTo>
                      <a:pt x="546" y="121"/>
                      <a:pt x="632" y="197"/>
                      <a:pt x="629" y="242"/>
                    </a:cubicBezTo>
                    <a:cubicBezTo>
                      <a:pt x="626" y="287"/>
                      <a:pt x="538" y="361"/>
                      <a:pt x="484" y="369"/>
                    </a:cubicBezTo>
                    <a:cubicBezTo>
                      <a:pt x="430" y="377"/>
                      <a:pt x="364" y="279"/>
                      <a:pt x="302" y="288"/>
                    </a:cubicBezTo>
                    <a:cubicBezTo>
                      <a:pt x="240" y="297"/>
                      <a:pt x="161" y="430"/>
                      <a:pt x="111" y="424"/>
                    </a:cubicBezTo>
                    <a:cubicBezTo>
                      <a:pt x="61" y="418"/>
                      <a:pt x="0" y="290"/>
                      <a:pt x="2" y="251"/>
                    </a:cubicBezTo>
                    <a:cubicBezTo>
                      <a:pt x="4" y="212"/>
                      <a:pt x="103" y="217"/>
                      <a:pt x="120" y="188"/>
                    </a:cubicBezTo>
                    <a:cubicBezTo>
                      <a:pt x="137" y="159"/>
                      <a:pt x="75" y="90"/>
                      <a:pt x="102" y="60"/>
                    </a:cubicBezTo>
                    <a:close/>
                  </a:path>
                </a:pathLst>
              </a:custGeom>
              <a:solidFill>
                <a:srgbClr val="00CC66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3" name="Line 46"/>
              <p:cNvSpPr>
                <a:spLocks noChangeShapeType="1"/>
              </p:cNvSpPr>
              <p:nvPr/>
            </p:nvSpPr>
            <p:spPr bwMode="auto">
              <a:xfrm>
                <a:off x="2400" y="1297"/>
                <a:ext cx="1" cy="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4" name="Line 47"/>
              <p:cNvSpPr>
                <a:spLocks noChangeShapeType="1"/>
              </p:cNvSpPr>
              <p:nvPr/>
            </p:nvSpPr>
            <p:spPr bwMode="auto">
              <a:xfrm>
                <a:off x="2362" y="1310"/>
                <a:ext cx="30" cy="1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5" name="Line 48"/>
              <p:cNvSpPr>
                <a:spLocks noChangeShapeType="1"/>
              </p:cNvSpPr>
              <p:nvPr/>
            </p:nvSpPr>
            <p:spPr bwMode="auto">
              <a:xfrm flipV="1">
                <a:off x="2379" y="1373"/>
                <a:ext cx="23" cy="7"/>
              </a:xfrm>
              <a:prstGeom prst="line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777777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6" name="Line 49"/>
              <p:cNvSpPr>
                <a:spLocks noChangeShapeType="1"/>
              </p:cNvSpPr>
              <p:nvPr/>
            </p:nvSpPr>
            <p:spPr bwMode="auto">
              <a:xfrm flipV="1">
                <a:off x="2395" y="1391"/>
                <a:ext cx="13" cy="14"/>
              </a:xfrm>
              <a:prstGeom prst="line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777777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7" name="Line 50"/>
              <p:cNvSpPr>
                <a:spLocks noChangeShapeType="1"/>
              </p:cNvSpPr>
              <p:nvPr/>
            </p:nvSpPr>
            <p:spPr bwMode="auto">
              <a:xfrm flipV="1">
                <a:off x="2422" y="1391"/>
                <a:ext cx="9" cy="25"/>
              </a:xfrm>
              <a:prstGeom prst="line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777777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8" name="Line 51"/>
              <p:cNvSpPr>
                <a:spLocks noChangeShapeType="1"/>
              </p:cNvSpPr>
              <p:nvPr/>
            </p:nvSpPr>
            <p:spPr bwMode="auto">
              <a:xfrm flipH="1">
                <a:off x="2415" y="1255"/>
                <a:ext cx="36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9" name="Line 52"/>
              <p:cNvSpPr>
                <a:spLocks noChangeShapeType="1"/>
              </p:cNvSpPr>
              <p:nvPr/>
            </p:nvSpPr>
            <p:spPr bwMode="auto">
              <a:xfrm>
                <a:off x="2418" y="1274"/>
                <a:ext cx="13" cy="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0" name="Line 53"/>
              <p:cNvSpPr>
                <a:spLocks noChangeShapeType="1"/>
              </p:cNvSpPr>
              <p:nvPr/>
            </p:nvSpPr>
            <p:spPr bwMode="auto">
              <a:xfrm flipH="1">
                <a:off x="2376" y="1358"/>
                <a:ext cx="29" cy="2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1" name="Line 54"/>
              <p:cNvSpPr>
                <a:spLocks noChangeShapeType="1"/>
              </p:cNvSpPr>
              <p:nvPr/>
            </p:nvSpPr>
            <p:spPr bwMode="auto">
              <a:xfrm>
                <a:off x="2428" y="1362"/>
                <a:ext cx="16" cy="4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2" name="Line 55"/>
              <p:cNvSpPr>
                <a:spLocks noChangeShapeType="1"/>
              </p:cNvSpPr>
              <p:nvPr/>
            </p:nvSpPr>
            <p:spPr bwMode="auto">
              <a:xfrm>
                <a:off x="2412" y="1391"/>
                <a:ext cx="0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3" name="Line 56"/>
              <p:cNvSpPr>
                <a:spLocks noChangeShapeType="1"/>
              </p:cNvSpPr>
              <p:nvPr/>
            </p:nvSpPr>
            <p:spPr bwMode="auto">
              <a:xfrm flipH="1">
                <a:off x="2366" y="1340"/>
                <a:ext cx="23" cy="1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4" name="Line 57"/>
              <p:cNvSpPr>
                <a:spLocks noChangeShapeType="1"/>
              </p:cNvSpPr>
              <p:nvPr/>
            </p:nvSpPr>
            <p:spPr bwMode="auto">
              <a:xfrm>
                <a:off x="2448" y="1358"/>
                <a:ext cx="16" cy="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5" name="Line 58"/>
              <p:cNvSpPr>
                <a:spLocks noChangeShapeType="1"/>
              </p:cNvSpPr>
              <p:nvPr/>
            </p:nvSpPr>
            <p:spPr bwMode="auto">
              <a:xfrm>
                <a:off x="2458" y="1329"/>
                <a:ext cx="26" cy="2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6" name="Line 59"/>
              <p:cNvSpPr>
                <a:spLocks noChangeShapeType="1"/>
              </p:cNvSpPr>
              <p:nvPr/>
            </p:nvSpPr>
            <p:spPr bwMode="auto">
              <a:xfrm>
                <a:off x="2494" y="1318"/>
                <a:ext cx="9" cy="2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7" name="Line 60"/>
              <p:cNvSpPr>
                <a:spLocks noChangeShapeType="1"/>
              </p:cNvSpPr>
              <p:nvPr/>
            </p:nvSpPr>
            <p:spPr bwMode="auto">
              <a:xfrm>
                <a:off x="2610" y="1366"/>
                <a:ext cx="0" cy="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8" name="Line 61"/>
              <p:cNvSpPr>
                <a:spLocks noChangeShapeType="1"/>
              </p:cNvSpPr>
              <p:nvPr/>
            </p:nvSpPr>
            <p:spPr bwMode="auto">
              <a:xfrm>
                <a:off x="2647" y="1318"/>
                <a:ext cx="33" cy="2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59" name="Line 62"/>
              <p:cNvSpPr>
                <a:spLocks noChangeShapeType="1"/>
              </p:cNvSpPr>
              <p:nvPr/>
            </p:nvSpPr>
            <p:spPr bwMode="auto">
              <a:xfrm flipV="1">
                <a:off x="2431" y="1431"/>
                <a:ext cx="23" cy="7"/>
              </a:xfrm>
              <a:prstGeom prst="line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777777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0" name="Line 63"/>
              <p:cNvSpPr>
                <a:spLocks noChangeShapeType="1"/>
              </p:cNvSpPr>
              <p:nvPr/>
            </p:nvSpPr>
            <p:spPr bwMode="auto">
              <a:xfrm flipV="1">
                <a:off x="2448" y="1450"/>
                <a:ext cx="13" cy="15"/>
              </a:xfrm>
              <a:prstGeom prst="line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777777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1" name="Line 64"/>
              <p:cNvSpPr>
                <a:spLocks noChangeShapeType="1"/>
              </p:cNvSpPr>
              <p:nvPr/>
            </p:nvSpPr>
            <p:spPr bwMode="auto">
              <a:xfrm flipV="1">
                <a:off x="2474" y="1450"/>
                <a:ext cx="10" cy="25"/>
              </a:xfrm>
              <a:prstGeom prst="line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777777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2" name="Line 65"/>
              <p:cNvSpPr>
                <a:spLocks noChangeShapeType="1"/>
              </p:cNvSpPr>
              <p:nvPr/>
            </p:nvSpPr>
            <p:spPr bwMode="auto">
              <a:xfrm>
                <a:off x="2621" y="1332"/>
                <a:ext cx="13" cy="4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3" name="Line 66"/>
              <p:cNvSpPr>
                <a:spLocks noChangeShapeType="1"/>
              </p:cNvSpPr>
              <p:nvPr/>
            </p:nvSpPr>
            <p:spPr bwMode="auto">
              <a:xfrm>
                <a:off x="2474" y="1171"/>
                <a:ext cx="16" cy="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4" name="Line 67"/>
              <p:cNvSpPr>
                <a:spLocks noChangeShapeType="1"/>
              </p:cNvSpPr>
              <p:nvPr/>
            </p:nvSpPr>
            <p:spPr bwMode="auto">
              <a:xfrm>
                <a:off x="2562" y="1223"/>
                <a:ext cx="0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5" name="Line 68"/>
              <p:cNvSpPr>
                <a:spLocks noChangeShapeType="1"/>
              </p:cNvSpPr>
              <p:nvPr/>
            </p:nvSpPr>
            <p:spPr bwMode="auto">
              <a:xfrm>
                <a:off x="2441" y="1186"/>
                <a:ext cx="17" cy="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6" name="Line 69"/>
              <p:cNvSpPr>
                <a:spLocks noChangeShapeType="1"/>
              </p:cNvSpPr>
              <p:nvPr/>
            </p:nvSpPr>
            <p:spPr bwMode="auto">
              <a:xfrm>
                <a:off x="2415" y="1204"/>
                <a:ext cx="26" cy="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7" name="Line 70"/>
              <p:cNvSpPr>
                <a:spLocks noChangeShapeType="1"/>
              </p:cNvSpPr>
              <p:nvPr/>
            </p:nvSpPr>
            <p:spPr bwMode="auto">
              <a:xfrm flipH="1">
                <a:off x="2510" y="1168"/>
                <a:ext cx="3" cy="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8" name="Line 71"/>
              <p:cNvSpPr>
                <a:spLocks noChangeShapeType="1"/>
              </p:cNvSpPr>
              <p:nvPr/>
            </p:nvSpPr>
            <p:spPr bwMode="auto">
              <a:xfrm>
                <a:off x="2652" y="1345"/>
                <a:ext cx="1" cy="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9" name="Line 73"/>
              <p:cNvSpPr>
                <a:spLocks noChangeShapeType="1"/>
              </p:cNvSpPr>
              <p:nvPr/>
            </p:nvSpPr>
            <p:spPr bwMode="auto">
              <a:xfrm flipH="1" flipV="1">
                <a:off x="2667" y="1307"/>
                <a:ext cx="23" cy="1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0" name="Line 74"/>
              <p:cNvSpPr>
                <a:spLocks noChangeShapeType="1"/>
              </p:cNvSpPr>
              <p:nvPr/>
            </p:nvSpPr>
            <p:spPr bwMode="auto">
              <a:xfrm flipH="1">
                <a:off x="2618" y="1252"/>
                <a:ext cx="36" cy="2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1" name="Line 75"/>
              <p:cNvSpPr>
                <a:spLocks noChangeShapeType="1"/>
              </p:cNvSpPr>
              <p:nvPr/>
            </p:nvSpPr>
            <p:spPr bwMode="auto">
              <a:xfrm flipH="1">
                <a:off x="2647" y="1274"/>
                <a:ext cx="23" cy="1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2" name="Line 76"/>
              <p:cNvSpPr>
                <a:spLocks noChangeShapeType="1"/>
              </p:cNvSpPr>
              <p:nvPr/>
            </p:nvSpPr>
            <p:spPr bwMode="auto">
              <a:xfrm flipH="1">
                <a:off x="2618" y="1234"/>
                <a:ext cx="16" cy="2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3" name="Line 77"/>
              <p:cNvSpPr>
                <a:spLocks noChangeShapeType="1"/>
              </p:cNvSpPr>
              <p:nvPr/>
            </p:nvSpPr>
            <p:spPr bwMode="auto">
              <a:xfrm rot="17184727" flipH="1">
                <a:off x="2564" y="1241"/>
                <a:ext cx="41" cy="2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4" name="Line 78"/>
              <p:cNvSpPr>
                <a:spLocks noChangeShapeType="1"/>
              </p:cNvSpPr>
              <p:nvPr/>
            </p:nvSpPr>
            <p:spPr bwMode="auto">
              <a:xfrm rot="17184727" flipH="1">
                <a:off x="2590" y="1237"/>
                <a:ext cx="26" cy="1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5" name="Line 79"/>
              <p:cNvSpPr>
                <a:spLocks noChangeShapeType="1"/>
              </p:cNvSpPr>
              <p:nvPr/>
            </p:nvSpPr>
            <p:spPr bwMode="auto">
              <a:xfrm rot="-4415273" flipH="1" flipV="1">
                <a:off x="2513" y="1206"/>
                <a:ext cx="34" cy="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6" name="Line 80"/>
              <p:cNvSpPr>
                <a:spLocks noChangeShapeType="1"/>
              </p:cNvSpPr>
              <p:nvPr/>
            </p:nvSpPr>
            <p:spPr bwMode="auto">
              <a:xfrm>
                <a:off x="2510" y="1296"/>
                <a:ext cx="6" cy="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7" name="Line 81"/>
              <p:cNvSpPr>
                <a:spLocks noChangeShapeType="1"/>
              </p:cNvSpPr>
              <p:nvPr/>
            </p:nvSpPr>
            <p:spPr bwMode="auto">
              <a:xfrm flipH="1">
                <a:off x="2533" y="1299"/>
                <a:ext cx="13" cy="4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8" name="Line 82"/>
              <p:cNvSpPr>
                <a:spLocks noChangeShapeType="1"/>
              </p:cNvSpPr>
              <p:nvPr/>
            </p:nvSpPr>
            <p:spPr bwMode="auto">
              <a:xfrm flipH="1">
                <a:off x="2553" y="1325"/>
                <a:ext cx="6" cy="2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79" name="Line 83"/>
              <p:cNvSpPr>
                <a:spLocks noChangeShapeType="1"/>
              </p:cNvSpPr>
              <p:nvPr/>
            </p:nvSpPr>
            <p:spPr bwMode="auto">
              <a:xfrm flipH="1">
                <a:off x="2572" y="1329"/>
                <a:ext cx="13" cy="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80" name="Text Box 84"/>
              <p:cNvSpPr txBox="1">
                <a:spLocks noChangeArrowheads="1"/>
              </p:cNvSpPr>
              <p:nvPr/>
            </p:nvSpPr>
            <p:spPr bwMode="auto">
              <a:xfrm>
                <a:off x="2461" y="1377"/>
                <a:ext cx="33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40000"/>
                  </a:spcBef>
                  <a:buSzTx/>
                </a:pPr>
                <a:r>
                  <a:rPr lang="en-US" altLang="en-US" sz="1500" i="1">
                    <a:cs typeface="Arial" charset="0"/>
                  </a:rPr>
                  <a:t>(</a:t>
                </a:r>
                <a:r>
                  <a:rPr lang="en-US" altLang="en-US" sz="1500" i="1" u="sng">
                    <a:cs typeface="Arial" charset="0"/>
                  </a:rPr>
                  <a:t>4</a:t>
                </a:r>
                <a:r>
                  <a:rPr lang="en-US" altLang="en-US" sz="1500" i="1" baseline="-25000">
                    <a:cs typeface="Arial" charset="0"/>
                  </a:rPr>
                  <a:t>6</a:t>
                </a:r>
                <a:r>
                  <a:rPr lang="en-US" altLang="en-US" sz="1500" i="1">
                    <a:cs typeface="Arial" charset="0"/>
                  </a:rPr>
                  <a:t>)</a:t>
                </a:r>
              </a:p>
            </p:txBody>
          </p:sp>
        </p:grpSp>
        <p:sp>
          <p:nvSpPr>
            <p:cNvPr id="39" name="Text Box 85"/>
            <p:cNvSpPr txBox="1">
              <a:spLocks noChangeArrowheads="1"/>
            </p:cNvSpPr>
            <p:nvPr/>
          </p:nvSpPr>
          <p:spPr bwMode="auto">
            <a:xfrm>
              <a:off x="444" y="991"/>
              <a:ext cx="1710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Rock which covers &amp; uncovers, height above chart datum where known</a:t>
              </a:r>
            </a:p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100">
                  <a:cs typeface="Arial" charset="0"/>
                </a:rPr>
                <a:t>Note () show depth is out of position</a:t>
              </a:r>
            </a:p>
          </p:txBody>
        </p:sp>
        <p:sp>
          <p:nvSpPr>
            <p:cNvPr id="40" name="Rectangle 86"/>
            <p:cNvSpPr>
              <a:spLocks noChangeArrowheads="1"/>
            </p:cNvSpPr>
            <p:nvPr/>
          </p:nvSpPr>
          <p:spPr bwMode="auto">
            <a:xfrm>
              <a:off x="430" y="1006"/>
              <a:ext cx="2495" cy="696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</p:grpSp>
      <p:grpSp>
        <p:nvGrpSpPr>
          <p:cNvPr id="81" name="Group 100"/>
          <p:cNvGrpSpPr>
            <a:grpSpLocks/>
          </p:cNvGrpSpPr>
          <p:nvPr/>
        </p:nvGrpSpPr>
        <p:grpSpPr bwMode="auto">
          <a:xfrm>
            <a:off x="654050" y="3282950"/>
            <a:ext cx="3960813" cy="869950"/>
            <a:chOff x="430" y="2524"/>
            <a:chExt cx="2495" cy="587"/>
          </a:xfrm>
        </p:grpSpPr>
        <p:sp>
          <p:nvSpPr>
            <p:cNvPr id="82" name="Text Box 88"/>
            <p:cNvSpPr txBox="1">
              <a:spLocks noChangeArrowheads="1"/>
            </p:cNvSpPr>
            <p:nvPr/>
          </p:nvSpPr>
          <p:spPr bwMode="auto">
            <a:xfrm>
              <a:off x="446" y="2524"/>
              <a:ext cx="1747" cy="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500">
                  <a:cs typeface="Arial" charset="0"/>
                </a:rPr>
                <a:t>Dangerous underwater rock of known depth</a:t>
              </a:r>
            </a:p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endParaRPr lang="en-US" altLang="en-US" sz="1500">
                <a:cs typeface="Arial" charset="0"/>
              </a:endParaRPr>
            </a:p>
          </p:txBody>
        </p:sp>
        <p:grpSp>
          <p:nvGrpSpPr>
            <p:cNvPr id="83" name="Group 89"/>
            <p:cNvGrpSpPr>
              <a:grpSpLocks/>
            </p:cNvGrpSpPr>
            <p:nvPr/>
          </p:nvGrpSpPr>
          <p:grpSpPr bwMode="auto">
            <a:xfrm>
              <a:off x="2190" y="2567"/>
              <a:ext cx="668" cy="456"/>
              <a:chOff x="2187" y="2631"/>
              <a:chExt cx="668" cy="456"/>
            </a:xfrm>
          </p:grpSpPr>
          <p:sp>
            <p:nvSpPr>
              <p:cNvPr id="85" name="Line 90"/>
              <p:cNvSpPr>
                <a:spLocks noChangeShapeType="1"/>
              </p:cNvSpPr>
              <p:nvPr/>
            </p:nvSpPr>
            <p:spPr bwMode="auto">
              <a:xfrm>
                <a:off x="2476" y="2823"/>
                <a:ext cx="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86" name="Rectangle 91"/>
              <p:cNvSpPr>
                <a:spLocks noChangeArrowheads="1"/>
              </p:cNvSpPr>
              <p:nvPr/>
            </p:nvSpPr>
            <p:spPr bwMode="auto">
              <a:xfrm>
                <a:off x="2187" y="2631"/>
                <a:ext cx="662" cy="456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87" name="Line 92"/>
              <p:cNvSpPr>
                <a:spLocks noChangeShapeType="1"/>
              </p:cNvSpPr>
              <p:nvPr/>
            </p:nvSpPr>
            <p:spPr bwMode="auto">
              <a:xfrm>
                <a:off x="2337" y="2868"/>
                <a:ext cx="18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8" name="Line 93"/>
              <p:cNvSpPr>
                <a:spLocks noChangeShapeType="1"/>
              </p:cNvSpPr>
              <p:nvPr/>
            </p:nvSpPr>
            <p:spPr bwMode="auto">
              <a:xfrm flipV="1">
                <a:off x="2427" y="2778"/>
                <a:ext cx="0" cy="1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9" name="Oval 94"/>
              <p:cNvSpPr>
                <a:spLocks noChangeArrowheads="1"/>
              </p:cNvSpPr>
              <p:nvPr/>
            </p:nvSpPr>
            <p:spPr bwMode="auto">
              <a:xfrm>
                <a:off x="2269" y="2715"/>
                <a:ext cx="311" cy="295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90" name="Text Box 95"/>
              <p:cNvSpPr txBox="1">
                <a:spLocks noChangeArrowheads="1"/>
              </p:cNvSpPr>
              <p:nvPr/>
            </p:nvSpPr>
            <p:spPr bwMode="auto">
              <a:xfrm>
                <a:off x="2548" y="2774"/>
                <a:ext cx="307" cy="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r>
                  <a:rPr lang="en-GB" altLang="en-US" sz="1500" i="1">
                    <a:cs typeface="Arial" charset="0"/>
                  </a:rPr>
                  <a:t>(5</a:t>
                </a:r>
                <a:r>
                  <a:rPr lang="en-GB" altLang="en-US" sz="1500" i="1" baseline="-25000">
                    <a:cs typeface="Arial" charset="0"/>
                  </a:rPr>
                  <a:t>7</a:t>
                </a:r>
                <a:r>
                  <a:rPr lang="en-GB" altLang="en-US" sz="1500" i="1">
                    <a:cs typeface="Arial" charset="0"/>
                  </a:rPr>
                  <a:t>)</a:t>
                </a:r>
              </a:p>
            </p:txBody>
          </p:sp>
        </p:grpSp>
        <p:sp>
          <p:nvSpPr>
            <p:cNvPr id="84" name="Rectangle 96"/>
            <p:cNvSpPr>
              <a:spLocks noChangeArrowheads="1"/>
            </p:cNvSpPr>
            <p:nvPr/>
          </p:nvSpPr>
          <p:spPr bwMode="auto">
            <a:xfrm>
              <a:off x="430" y="2534"/>
              <a:ext cx="2495" cy="531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</p:grpSp>
      <p:pic>
        <p:nvPicPr>
          <p:cNvPr id="91" name="Picture 105" descr="L_Nev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1630363"/>
            <a:ext cx="3816350" cy="4265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Oval 11"/>
          <p:cNvSpPr>
            <a:spLocks noChangeArrowheads="1"/>
          </p:cNvSpPr>
          <p:nvPr/>
        </p:nvSpPr>
        <p:spPr bwMode="auto">
          <a:xfrm>
            <a:off x="8104188" y="4198938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7518400" y="4862513"/>
            <a:ext cx="592138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94" name="Oval 11"/>
          <p:cNvSpPr>
            <a:spLocks noChangeArrowheads="1"/>
          </p:cNvSpPr>
          <p:nvPr/>
        </p:nvSpPr>
        <p:spPr bwMode="auto">
          <a:xfrm>
            <a:off x="8358188" y="3400425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7446963" y="3086100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901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Landmarks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14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84213" y="2781300"/>
            <a:ext cx="3960812" cy="990600"/>
            <a:chOff x="431" y="1752"/>
            <a:chExt cx="2495" cy="62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444" y="1783"/>
              <a:ext cx="2028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r>
                <a:rPr lang="en-US" altLang="en-US" sz="1600">
                  <a:cs typeface="Arial" charset="0"/>
                </a:rPr>
                <a:t>Fort with flagstaff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31" y="1752"/>
              <a:ext cx="2495" cy="62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237" y="1836"/>
              <a:ext cx="634" cy="456"/>
              <a:chOff x="2237" y="1868"/>
              <a:chExt cx="634" cy="456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2237" y="1868"/>
                <a:ext cx="634" cy="456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10" name="Line 8"/>
              <p:cNvSpPr>
                <a:spLocks noChangeShapeType="1"/>
              </p:cNvSpPr>
              <p:nvPr/>
            </p:nvSpPr>
            <p:spPr bwMode="auto">
              <a:xfrm flipV="1">
                <a:off x="2379" y="1966"/>
                <a:ext cx="241" cy="13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Line 9"/>
              <p:cNvSpPr>
                <a:spLocks noChangeShapeType="1"/>
              </p:cNvSpPr>
              <p:nvPr/>
            </p:nvSpPr>
            <p:spPr bwMode="auto">
              <a:xfrm>
                <a:off x="2610" y="1965"/>
                <a:ext cx="13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2382" y="2088"/>
                <a:ext cx="20" cy="12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H="1">
                <a:off x="2636" y="2123"/>
                <a:ext cx="102" cy="1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2395" y="2208"/>
                <a:ext cx="246" cy="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 flipH="1" flipV="1">
                <a:off x="2486" y="2079"/>
                <a:ext cx="27" cy="27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 flipV="1">
                <a:off x="2498" y="1916"/>
                <a:ext cx="0" cy="1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2498" y="1926"/>
                <a:ext cx="56" cy="56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18" name="Line 16"/>
              <p:cNvSpPr>
                <a:spLocks noChangeShapeType="1"/>
              </p:cNvSpPr>
              <p:nvPr/>
            </p:nvSpPr>
            <p:spPr bwMode="auto">
              <a:xfrm>
                <a:off x="2514" y="2093"/>
                <a:ext cx="1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>
                <a:off x="2470" y="2092"/>
                <a:ext cx="1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20" name="Group 66"/>
          <p:cNvGrpSpPr>
            <a:grpSpLocks/>
          </p:cNvGrpSpPr>
          <p:nvPr/>
        </p:nvGrpSpPr>
        <p:grpSpPr bwMode="auto">
          <a:xfrm>
            <a:off x="684213" y="3900488"/>
            <a:ext cx="3960812" cy="1041400"/>
            <a:chOff x="431" y="2457"/>
            <a:chExt cx="2495" cy="656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431" y="2457"/>
              <a:ext cx="2495" cy="656"/>
              <a:chOff x="431" y="2457"/>
              <a:chExt cx="2495" cy="656"/>
            </a:xfrm>
          </p:grpSpPr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447" y="2457"/>
                <a:ext cx="18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40000"/>
                  </a:spcBef>
                  <a:buSzTx/>
                </a:pPr>
                <a:r>
                  <a:rPr lang="en-US" altLang="en-US" sz="1600">
                    <a:cs typeface="Arial" charset="0"/>
                  </a:rPr>
                  <a:t>Tanks</a:t>
                </a:r>
              </a:p>
            </p:txBody>
          </p:sp>
          <p:sp>
            <p:nvSpPr>
              <p:cNvPr id="24" name="Rectangle 21"/>
              <p:cNvSpPr>
                <a:spLocks noChangeArrowheads="1"/>
              </p:cNvSpPr>
              <p:nvPr/>
            </p:nvSpPr>
            <p:spPr bwMode="auto">
              <a:xfrm>
                <a:off x="431" y="2477"/>
                <a:ext cx="2495" cy="636"/>
              </a:xfrm>
              <a:prstGeom prst="rect">
                <a:avLst/>
              </a:prstGeom>
              <a:noFill/>
              <a:ln w="9525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25" name="Line 22"/>
              <p:cNvSpPr>
                <a:spLocks noChangeShapeType="1"/>
              </p:cNvSpPr>
              <p:nvPr/>
            </p:nvSpPr>
            <p:spPr bwMode="auto">
              <a:xfrm>
                <a:off x="2442" y="2773"/>
                <a:ext cx="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pic>
          <p:nvPicPr>
            <p:cNvPr id="22" name="Picture 2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7" y="2516"/>
              <a:ext cx="519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4"/>
          <p:cNvGrpSpPr>
            <a:grpSpLocks/>
          </p:cNvGrpSpPr>
          <p:nvPr/>
        </p:nvGrpSpPr>
        <p:grpSpPr bwMode="auto">
          <a:xfrm>
            <a:off x="4764088" y="2781300"/>
            <a:ext cx="3960812" cy="1008063"/>
            <a:chOff x="3001" y="1752"/>
            <a:chExt cx="2495" cy="635"/>
          </a:xfrm>
        </p:grpSpPr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001" y="1752"/>
              <a:ext cx="2495" cy="635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733" y="1805"/>
              <a:ext cx="690" cy="52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3036" y="1823"/>
              <a:ext cx="1695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600">
                  <a:cs typeface="Arial" charset="0"/>
                </a:rPr>
                <a:t>Chimney</a:t>
              </a:r>
            </a:p>
          </p:txBody>
        </p:sp>
        <p:pic>
          <p:nvPicPr>
            <p:cNvPr id="30" name="Picture 2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7" y="1811"/>
              <a:ext cx="31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Group 29"/>
          <p:cNvGrpSpPr>
            <a:grpSpLocks/>
          </p:cNvGrpSpPr>
          <p:nvPr/>
        </p:nvGrpSpPr>
        <p:grpSpPr bwMode="auto">
          <a:xfrm>
            <a:off x="4760913" y="1638300"/>
            <a:ext cx="3960812" cy="990600"/>
            <a:chOff x="2999" y="1032"/>
            <a:chExt cx="2495" cy="624"/>
          </a:xfrm>
        </p:grpSpPr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3012" y="1063"/>
              <a:ext cx="1695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600">
                  <a:cs typeface="Arial" charset="0"/>
                </a:rPr>
                <a:t>Tower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999" y="1032"/>
              <a:ext cx="2495" cy="62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4709" y="1085"/>
              <a:ext cx="714" cy="52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pic>
          <p:nvPicPr>
            <p:cNvPr id="35" name="Picture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5" y="1106"/>
              <a:ext cx="465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4"/>
          <p:cNvGrpSpPr>
            <a:grpSpLocks/>
          </p:cNvGrpSpPr>
          <p:nvPr/>
        </p:nvGrpSpPr>
        <p:grpSpPr bwMode="auto">
          <a:xfrm>
            <a:off x="4787900" y="3933825"/>
            <a:ext cx="3960813" cy="1009650"/>
            <a:chOff x="3016" y="2478"/>
            <a:chExt cx="2495" cy="636"/>
          </a:xfrm>
        </p:grpSpPr>
        <p:sp>
          <p:nvSpPr>
            <p:cNvPr id="37" name="Text Box 35"/>
            <p:cNvSpPr txBox="1">
              <a:spLocks noChangeArrowheads="1"/>
            </p:cNvSpPr>
            <p:nvPr/>
          </p:nvSpPr>
          <p:spPr bwMode="auto">
            <a:xfrm>
              <a:off x="3016" y="2546"/>
              <a:ext cx="1763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600">
                  <a:cs typeface="Arial" charset="0"/>
                </a:rPr>
                <a:t>Water tower, Water tank on a tower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3016" y="2478"/>
              <a:ext cx="2495" cy="636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5077" y="2742"/>
              <a:ext cx="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4749" y="2501"/>
              <a:ext cx="690" cy="52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pic>
          <p:nvPicPr>
            <p:cNvPr id="41" name="Picture 3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4" y="2514"/>
              <a:ext cx="313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2" name="Group 40"/>
          <p:cNvGrpSpPr>
            <a:grpSpLocks/>
          </p:cNvGrpSpPr>
          <p:nvPr/>
        </p:nvGrpSpPr>
        <p:grpSpPr bwMode="auto">
          <a:xfrm>
            <a:off x="684213" y="1638300"/>
            <a:ext cx="3973512" cy="990600"/>
            <a:chOff x="431" y="1032"/>
            <a:chExt cx="2503" cy="624"/>
          </a:xfrm>
        </p:grpSpPr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008" y="1117"/>
              <a:ext cx="634" cy="456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272" y="1117"/>
              <a:ext cx="634" cy="456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sp>
          <p:nvSpPr>
            <p:cNvPr id="45" name="Text Box 43"/>
            <p:cNvSpPr txBox="1">
              <a:spLocks noChangeArrowheads="1"/>
            </p:cNvSpPr>
            <p:nvPr/>
          </p:nvSpPr>
          <p:spPr bwMode="auto">
            <a:xfrm>
              <a:off x="2383" y="1167"/>
              <a:ext cx="45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2800" b="0">
                  <a:cs typeface="Arial" charset="0"/>
                </a:rPr>
                <a:t>Ch</a:t>
              </a:r>
            </a:p>
          </p:txBody>
        </p:sp>
        <p:sp>
          <p:nvSpPr>
            <p:cNvPr id="46" name="Text Box 44"/>
            <p:cNvSpPr txBox="1">
              <a:spLocks noChangeArrowheads="1"/>
            </p:cNvSpPr>
            <p:nvPr/>
          </p:nvSpPr>
          <p:spPr bwMode="auto">
            <a:xfrm>
              <a:off x="431" y="1071"/>
              <a:ext cx="1773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1600">
                  <a:cs typeface="Arial" charset="0"/>
                </a:rPr>
                <a:t>Church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439" y="1032"/>
              <a:ext cx="2495" cy="62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640" y="1117"/>
              <a:ext cx="634" cy="456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b="0">
                <a:cs typeface="Arial" charset="0"/>
              </a:endParaRPr>
            </a:p>
          </p:txBody>
        </p:sp>
        <p:grpSp>
          <p:nvGrpSpPr>
            <p:cNvPr id="49" name="Group 47"/>
            <p:cNvGrpSpPr>
              <a:grpSpLocks/>
            </p:cNvGrpSpPr>
            <p:nvPr/>
          </p:nvGrpSpPr>
          <p:grpSpPr bwMode="auto">
            <a:xfrm rot="10800000">
              <a:off x="1132" y="1233"/>
              <a:ext cx="192" cy="192"/>
              <a:chOff x="2445" y="1216"/>
              <a:chExt cx="192" cy="192"/>
            </a:xfrm>
          </p:grpSpPr>
          <p:sp>
            <p:nvSpPr>
              <p:cNvPr id="58" name="Line 48"/>
              <p:cNvSpPr>
                <a:spLocks noChangeShapeType="1"/>
              </p:cNvSpPr>
              <p:nvPr/>
            </p:nvSpPr>
            <p:spPr bwMode="auto">
              <a:xfrm>
                <a:off x="2542" y="1216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Line 49"/>
              <p:cNvSpPr>
                <a:spLocks noChangeShapeType="1"/>
              </p:cNvSpPr>
              <p:nvPr/>
            </p:nvSpPr>
            <p:spPr bwMode="auto">
              <a:xfrm rot="-5400000">
                <a:off x="2541" y="1218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Line 50"/>
              <p:cNvSpPr>
                <a:spLocks noChangeShapeType="1"/>
              </p:cNvSpPr>
              <p:nvPr/>
            </p:nvSpPr>
            <p:spPr bwMode="auto">
              <a:xfrm>
                <a:off x="2495" y="1223"/>
                <a:ext cx="9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" name="Line 51"/>
              <p:cNvSpPr>
                <a:spLocks noChangeShapeType="1"/>
              </p:cNvSpPr>
              <p:nvPr/>
            </p:nvSpPr>
            <p:spPr bwMode="auto">
              <a:xfrm>
                <a:off x="2495" y="1401"/>
                <a:ext cx="9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Line 52"/>
              <p:cNvSpPr>
                <a:spLocks noChangeShapeType="1"/>
              </p:cNvSpPr>
              <p:nvPr/>
            </p:nvSpPr>
            <p:spPr bwMode="auto">
              <a:xfrm rot="-5400000">
                <a:off x="2582" y="1313"/>
                <a:ext cx="9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 rot="-5400000">
                <a:off x="2405" y="1313"/>
                <a:ext cx="9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50" name="Text Box 54"/>
            <p:cNvSpPr txBox="1">
              <a:spLocks noChangeArrowheads="1"/>
            </p:cNvSpPr>
            <p:nvPr/>
          </p:nvSpPr>
          <p:spPr bwMode="auto">
            <a:xfrm>
              <a:off x="1335" y="1271"/>
              <a:ext cx="33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40000"/>
                </a:spcBef>
                <a:buSzTx/>
              </a:pPr>
              <a:r>
                <a:rPr lang="en-US" altLang="en-US" sz="2000" b="0">
                  <a:cs typeface="Arial" charset="0"/>
                </a:rPr>
                <a:t>Sp</a:t>
              </a:r>
            </a:p>
          </p:txBody>
        </p:sp>
        <p:grpSp>
          <p:nvGrpSpPr>
            <p:cNvPr id="51" name="Group 55"/>
            <p:cNvGrpSpPr>
              <a:grpSpLocks/>
            </p:cNvGrpSpPr>
            <p:nvPr/>
          </p:nvGrpSpPr>
          <p:grpSpPr bwMode="auto">
            <a:xfrm rot="10800000">
              <a:off x="1860" y="1233"/>
              <a:ext cx="192" cy="192"/>
              <a:chOff x="2445" y="1216"/>
              <a:chExt cx="192" cy="192"/>
            </a:xfrm>
          </p:grpSpPr>
          <p:sp>
            <p:nvSpPr>
              <p:cNvPr id="52" name="Line 56"/>
              <p:cNvSpPr>
                <a:spLocks noChangeShapeType="1"/>
              </p:cNvSpPr>
              <p:nvPr/>
            </p:nvSpPr>
            <p:spPr bwMode="auto">
              <a:xfrm>
                <a:off x="2542" y="1216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Line 57"/>
              <p:cNvSpPr>
                <a:spLocks noChangeShapeType="1"/>
              </p:cNvSpPr>
              <p:nvPr/>
            </p:nvSpPr>
            <p:spPr bwMode="auto">
              <a:xfrm rot="-5400000">
                <a:off x="2541" y="1218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Line 58"/>
              <p:cNvSpPr>
                <a:spLocks noChangeShapeType="1"/>
              </p:cNvSpPr>
              <p:nvPr/>
            </p:nvSpPr>
            <p:spPr bwMode="auto">
              <a:xfrm>
                <a:off x="2495" y="1223"/>
                <a:ext cx="9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" name="Line 59"/>
              <p:cNvSpPr>
                <a:spLocks noChangeShapeType="1"/>
              </p:cNvSpPr>
              <p:nvPr/>
            </p:nvSpPr>
            <p:spPr bwMode="auto">
              <a:xfrm>
                <a:off x="2495" y="1401"/>
                <a:ext cx="9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" name="Line 60"/>
              <p:cNvSpPr>
                <a:spLocks noChangeShapeType="1"/>
              </p:cNvSpPr>
              <p:nvPr/>
            </p:nvSpPr>
            <p:spPr bwMode="auto">
              <a:xfrm rot="-5400000">
                <a:off x="2582" y="1313"/>
                <a:ext cx="9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Line 61"/>
              <p:cNvSpPr>
                <a:spLocks noChangeShapeType="1"/>
              </p:cNvSpPr>
              <p:nvPr/>
            </p:nvSpPr>
            <p:spPr bwMode="auto">
              <a:xfrm rot="-5400000">
                <a:off x="2405" y="1313"/>
                <a:ext cx="9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64" name="Group 83"/>
          <p:cNvGrpSpPr>
            <a:grpSpLocks/>
          </p:cNvGrpSpPr>
          <p:nvPr/>
        </p:nvGrpSpPr>
        <p:grpSpPr bwMode="auto">
          <a:xfrm>
            <a:off x="669925" y="5053013"/>
            <a:ext cx="3960813" cy="1041400"/>
            <a:chOff x="440" y="3397"/>
            <a:chExt cx="2495" cy="656"/>
          </a:xfrm>
        </p:grpSpPr>
        <p:pic>
          <p:nvPicPr>
            <p:cNvPr id="65" name="Picture 69" descr="contours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0" y="3445"/>
              <a:ext cx="521" cy="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6" name="Group 19"/>
            <p:cNvGrpSpPr>
              <a:grpSpLocks/>
            </p:cNvGrpSpPr>
            <p:nvPr/>
          </p:nvGrpSpPr>
          <p:grpSpPr bwMode="auto">
            <a:xfrm>
              <a:off x="440" y="3397"/>
              <a:ext cx="2495" cy="656"/>
              <a:chOff x="431" y="2457"/>
              <a:chExt cx="2495" cy="656"/>
            </a:xfrm>
          </p:grpSpPr>
          <p:sp>
            <p:nvSpPr>
              <p:cNvPr id="67" name="Text Box 20"/>
              <p:cNvSpPr txBox="1">
                <a:spLocks noChangeArrowheads="1"/>
              </p:cNvSpPr>
              <p:nvPr/>
            </p:nvSpPr>
            <p:spPr bwMode="auto">
              <a:xfrm>
                <a:off x="447" y="2457"/>
                <a:ext cx="18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40000"/>
                  </a:spcBef>
                  <a:buSzTx/>
                </a:pPr>
                <a:r>
                  <a:rPr lang="en-US" altLang="en-US" sz="1600">
                    <a:cs typeface="Arial" charset="0"/>
                  </a:rPr>
                  <a:t>Contours</a:t>
                </a:r>
              </a:p>
            </p:txBody>
          </p:sp>
          <p:sp>
            <p:nvSpPr>
              <p:cNvPr id="68" name="Rectangle 21"/>
              <p:cNvSpPr>
                <a:spLocks noChangeArrowheads="1"/>
              </p:cNvSpPr>
              <p:nvPr/>
            </p:nvSpPr>
            <p:spPr bwMode="auto">
              <a:xfrm>
                <a:off x="431" y="2477"/>
                <a:ext cx="2495" cy="636"/>
              </a:xfrm>
              <a:prstGeom prst="rect">
                <a:avLst/>
              </a:prstGeom>
              <a:noFill/>
              <a:ln w="9525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69" name="Line 22"/>
              <p:cNvSpPr>
                <a:spLocks noChangeShapeType="1"/>
              </p:cNvSpPr>
              <p:nvPr/>
            </p:nvSpPr>
            <p:spPr bwMode="auto">
              <a:xfrm>
                <a:off x="2442" y="2773"/>
                <a:ext cx="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grpSp>
        <p:nvGrpSpPr>
          <p:cNvPr id="70" name="Group 84"/>
          <p:cNvGrpSpPr>
            <a:grpSpLocks/>
          </p:cNvGrpSpPr>
          <p:nvPr/>
        </p:nvGrpSpPr>
        <p:grpSpPr bwMode="auto">
          <a:xfrm>
            <a:off x="4783138" y="5053013"/>
            <a:ext cx="3960812" cy="1041400"/>
            <a:chOff x="3160" y="3238"/>
            <a:chExt cx="2495" cy="656"/>
          </a:xfrm>
        </p:grpSpPr>
        <p:pic>
          <p:nvPicPr>
            <p:cNvPr id="71" name="Picture 70" descr="spotheight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4" y="3299"/>
              <a:ext cx="970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2" name="Group 19"/>
            <p:cNvGrpSpPr>
              <a:grpSpLocks/>
            </p:cNvGrpSpPr>
            <p:nvPr/>
          </p:nvGrpSpPr>
          <p:grpSpPr bwMode="auto">
            <a:xfrm>
              <a:off x="3160" y="3238"/>
              <a:ext cx="2495" cy="656"/>
              <a:chOff x="431" y="2457"/>
              <a:chExt cx="2495" cy="656"/>
            </a:xfrm>
          </p:grpSpPr>
          <p:sp>
            <p:nvSpPr>
              <p:cNvPr id="73" name="Text Box 20"/>
              <p:cNvSpPr txBox="1">
                <a:spLocks noChangeArrowheads="1"/>
              </p:cNvSpPr>
              <p:nvPr/>
            </p:nvSpPr>
            <p:spPr bwMode="auto">
              <a:xfrm>
                <a:off x="447" y="2457"/>
                <a:ext cx="18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40000"/>
                  </a:spcBef>
                  <a:buSzTx/>
                </a:pPr>
                <a:r>
                  <a:rPr lang="en-US" altLang="en-US" sz="1600">
                    <a:cs typeface="Arial" charset="0"/>
                  </a:rPr>
                  <a:t>Spot heights</a:t>
                </a:r>
              </a:p>
            </p:txBody>
          </p:sp>
          <p:sp>
            <p:nvSpPr>
              <p:cNvPr id="74" name="Rectangle 21"/>
              <p:cNvSpPr>
                <a:spLocks noChangeArrowheads="1"/>
              </p:cNvSpPr>
              <p:nvPr/>
            </p:nvSpPr>
            <p:spPr bwMode="auto">
              <a:xfrm>
                <a:off x="431" y="2477"/>
                <a:ext cx="2495" cy="636"/>
              </a:xfrm>
              <a:prstGeom prst="rect">
                <a:avLst/>
              </a:prstGeom>
              <a:noFill/>
              <a:ln w="9525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2075" tIns="46038" rIns="92075" bIns="46038" anchor="ctr"/>
              <a:lstStyle>
                <a:lvl1pPr algn="l">
                  <a:lnSpc>
                    <a:spcPct val="90000"/>
                  </a:lnSpc>
                  <a:spcBef>
                    <a:spcPct val="35000"/>
                  </a:spcBef>
                  <a:buClr>
                    <a:schemeClr val="accent2"/>
                  </a:buClr>
                  <a:buSzPct val="100000"/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lnSpc>
                    <a:spcPct val="90000"/>
                  </a:lnSpc>
                  <a:spcBef>
                    <a:spcPct val="20000"/>
                  </a:spcBef>
                  <a:buClr>
                    <a:schemeClr val="tx1"/>
                  </a:buClr>
                  <a:buFont typeface="Arial" charset="0"/>
                  <a:buChar char="●"/>
                  <a:defRPr sz="2000" b="1">
                    <a:solidFill>
                      <a:srgbClr val="0033CC"/>
                    </a:solidFill>
                    <a:latin typeface="Arial" charset="0"/>
                  </a:defRPr>
                </a:lvl2pPr>
                <a:lvl3pPr marL="11430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Arial" charset="0"/>
                  <a:buChar char="○"/>
                  <a:defRPr sz="2000" b="1">
                    <a:solidFill>
                      <a:srgbClr val="0033CC"/>
                    </a:solidFill>
                    <a:latin typeface="Arial" charset="0"/>
                  </a:defRPr>
                </a:lvl3pPr>
                <a:lvl4pPr marL="1600200" indent="-228600" algn="l">
                  <a:lnSpc>
                    <a:spcPct val="90000"/>
                  </a:lnSpc>
                  <a:spcBef>
                    <a:spcPct val="10000"/>
                  </a:spcBef>
                  <a:buClr>
                    <a:srgbClr val="0033CC"/>
                  </a:buClr>
                  <a:buFont typeface="Symbol" pitchFamily="18" charset="2"/>
                  <a:buChar char="*"/>
                  <a:defRPr>
                    <a:solidFill>
                      <a:srgbClr val="0033CC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10000"/>
                  </a:spcBef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accent2"/>
                  </a:buClr>
                  <a:buChar char="•"/>
                  <a:defRPr sz="1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</a:pPr>
                <a:endParaRPr lang="en-US" altLang="en-US" b="0">
                  <a:cs typeface="Arial" charset="0"/>
                </a:endParaRPr>
              </a:p>
            </p:txBody>
          </p:sp>
          <p:sp>
            <p:nvSpPr>
              <p:cNvPr id="75" name="Line 22"/>
              <p:cNvSpPr>
                <a:spLocks noChangeShapeType="1"/>
              </p:cNvSpPr>
              <p:nvPr/>
            </p:nvSpPr>
            <p:spPr bwMode="auto">
              <a:xfrm>
                <a:off x="2442" y="2773"/>
                <a:ext cx="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91697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Nature of seabed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15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3"/>
          <p:cNvSpPr txBox="1">
            <a:spLocks noChangeArrowheads="1"/>
          </p:cNvSpPr>
          <p:nvPr/>
        </p:nvSpPr>
        <p:spPr>
          <a:xfrm>
            <a:off x="642582" y="1600200"/>
            <a:ext cx="3327400" cy="527067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dirty="0" smtClean="0"/>
              <a:t>Abbreviations for material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R = rock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G = gravel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S = sand</a:t>
            </a:r>
          </a:p>
          <a:p>
            <a:pPr lvl="1">
              <a:lnSpc>
                <a:spcPct val="80000"/>
              </a:lnSpc>
            </a:pPr>
            <a:r>
              <a:rPr lang="en-GB" altLang="en-US" dirty="0" err="1" smtClean="0"/>
              <a:t>Sh</a:t>
            </a:r>
            <a:r>
              <a:rPr lang="en-GB" altLang="en-US" dirty="0" smtClean="0"/>
              <a:t> = shells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Sn = shingle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M = mud, </a:t>
            </a:r>
            <a:r>
              <a:rPr lang="en-GB" altLang="en-US" dirty="0" err="1" smtClean="0"/>
              <a:t>etc</a:t>
            </a:r>
            <a:endParaRPr lang="en-GB" altLang="en-US" dirty="0" smtClean="0"/>
          </a:p>
          <a:p>
            <a:pPr>
              <a:lnSpc>
                <a:spcPct val="80000"/>
              </a:lnSpc>
            </a:pPr>
            <a:r>
              <a:rPr lang="en-GB" altLang="en-US" dirty="0" smtClean="0"/>
              <a:t>Qualifying terms</a:t>
            </a:r>
          </a:p>
          <a:p>
            <a:pPr lvl="1">
              <a:lnSpc>
                <a:spcPct val="80000"/>
              </a:lnSpc>
            </a:pPr>
            <a:r>
              <a:rPr lang="en-GB" altLang="en-US" dirty="0" err="1" smtClean="0"/>
              <a:t>bk</a:t>
            </a:r>
            <a:r>
              <a:rPr lang="en-GB" altLang="en-US" dirty="0" smtClean="0"/>
              <a:t> = broken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f = fine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m = medium, </a:t>
            </a:r>
            <a:r>
              <a:rPr lang="en-GB" altLang="en-US" dirty="0" err="1" smtClean="0"/>
              <a:t>etc</a:t>
            </a:r>
            <a:endParaRPr lang="en-GB" altLang="en-US" dirty="0" smtClean="0"/>
          </a:p>
          <a:p>
            <a:pPr>
              <a:lnSpc>
                <a:spcPct val="80000"/>
              </a:lnSpc>
            </a:pPr>
            <a:r>
              <a:rPr lang="en-GB" altLang="en-US" dirty="0" smtClean="0"/>
              <a:t>Used in combination</a:t>
            </a:r>
          </a:p>
          <a:p>
            <a:pPr lvl="1">
              <a:lnSpc>
                <a:spcPct val="80000"/>
              </a:lnSpc>
            </a:pPr>
            <a:r>
              <a:rPr lang="en-GB" altLang="en-US" dirty="0" err="1" smtClean="0">
                <a:solidFill>
                  <a:srgbClr val="FF0000"/>
                </a:solidFill>
              </a:rPr>
              <a:t>fS.M.Sh</a:t>
            </a:r>
            <a:r>
              <a:rPr lang="en-GB" altLang="en-US" dirty="0" smtClean="0">
                <a:solidFill>
                  <a:srgbClr val="FF0000"/>
                </a:solidFill>
              </a:rPr>
              <a:t>?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fine </a:t>
            </a:r>
            <a:r>
              <a:rPr lang="en-GB" altLang="en-US" dirty="0" err="1" smtClean="0"/>
              <a:t>sand.mud.shells</a:t>
            </a:r>
            <a:endParaRPr lang="en-GB" altLang="en-US" dirty="0" smtClean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950" y="2171700"/>
            <a:ext cx="5773738" cy="31051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8129588" y="2187575"/>
            <a:ext cx="592137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5946775" y="4843463"/>
            <a:ext cx="592138" cy="546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902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autoUpdateAnimBg="0"/>
      <p:bldP spid="6" grpId="0" animBg="1"/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Grid reference system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16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327650" y="1724025"/>
            <a:ext cx="1711325" cy="1714500"/>
            <a:chOff x="3356" y="1086"/>
            <a:chExt cx="1078" cy="1080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3360" y="1092"/>
              <a:ext cx="1068" cy="1074"/>
            </a:xfrm>
            <a:prstGeom prst="ellipse">
              <a:avLst/>
            </a:prstGeom>
            <a:solidFill>
              <a:srgbClr val="99CC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6" y="1086"/>
              <a:ext cx="1078" cy="9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282950" y="3608388"/>
            <a:ext cx="3603625" cy="2762250"/>
            <a:chOff x="2879" y="2291"/>
            <a:chExt cx="2270" cy="1740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032" y="2373"/>
              <a:ext cx="1999" cy="1486"/>
            </a:xfrm>
            <a:prstGeom prst="rect">
              <a:avLst/>
            </a:prstGeom>
            <a:solidFill>
              <a:srgbClr val="99CC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879" y="2291"/>
              <a:ext cx="2270" cy="17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002" y="2328"/>
              <a:ext cx="2073" cy="15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004" y="3877"/>
              <a:ext cx="58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Chart No. 45</a:t>
              </a:r>
              <a:endParaRPr lang="en-US" altLang="en-US" sz="1400" b="1">
                <a:solidFill>
                  <a:schemeClr val="tx1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030" y="2376"/>
              <a:ext cx="629" cy="1482"/>
            </a:xfrm>
            <a:custGeom>
              <a:avLst/>
              <a:gdLst>
                <a:gd name="T0" fmla="*/ 0 w 629"/>
                <a:gd name="T1" fmla="*/ 0 h 1482"/>
                <a:gd name="T2" fmla="*/ 261 w 629"/>
                <a:gd name="T3" fmla="*/ 70 h 1482"/>
                <a:gd name="T4" fmla="*/ 470 w 629"/>
                <a:gd name="T5" fmla="*/ 61 h 1482"/>
                <a:gd name="T6" fmla="*/ 515 w 629"/>
                <a:gd name="T7" fmla="*/ 97 h 1482"/>
                <a:gd name="T8" fmla="*/ 561 w 629"/>
                <a:gd name="T9" fmla="*/ 170 h 1482"/>
                <a:gd name="T10" fmla="*/ 588 w 629"/>
                <a:gd name="T11" fmla="*/ 224 h 1482"/>
                <a:gd name="T12" fmla="*/ 606 w 629"/>
                <a:gd name="T13" fmla="*/ 379 h 1482"/>
                <a:gd name="T14" fmla="*/ 588 w 629"/>
                <a:gd name="T15" fmla="*/ 542 h 1482"/>
                <a:gd name="T16" fmla="*/ 524 w 629"/>
                <a:gd name="T17" fmla="*/ 570 h 1482"/>
                <a:gd name="T18" fmla="*/ 504 w 629"/>
                <a:gd name="T19" fmla="*/ 570 h 1482"/>
                <a:gd name="T20" fmla="*/ 450 w 629"/>
                <a:gd name="T21" fmla="*/ 612 h 1482"/>
                <a:gd name="T22" fmla="*/ 498 w 629"/>
                <a:gd name="T23" fmla="*/ 630 h 1482"/>
                <a:gd name="T24" fmla="*/ 510 w 629"/>
                <a:gd name="T25" fmla="*/ 690 h 1482"/>
                <a:gd name="T26" fmla="*/ 288 w 629"/>
                <a:gd name="T27" fmla="*/ 858 h 1482"/>
                <a:gd name="T28" fmla="*/ 447 w 629"/>
                <a:gd name="T29" fmla="*/ 1032 h 1482"/>
                <a:gd name="T30" fmla="*/ 564 w 629"/>
                <a:gd name="T31" fmla="*/ 960 h 1482"/>
                <a:gd name="T32" fmla="*/ 585 w 629"/>
                <a:gd name="T33" fmla="*/ 1119 h 1482"/>
                <a:gd name="T34" fmla="*/ 510 w 629"/>
                <a:gd name="T35" fmla="*/ 1224 h 1482"/>
                <a:gd name="T36" fmla="*/ 552 w 629"/>
                <a:gd name="T37" fmla="*/ 1356 h 1482"/>
                <a:gd name="T38" fmla="*/ 515 w 629"/>
                <a:gd name="T39" fmla="*/ 1361 h 1482"/>
                <a:gd name="T40" fmla="*/ 462 w 629"/>
                <a:gd name="T41" fmla="*/ 1482 h 1482"/>
                <a:gd name="T42" fmla="*/ 0 w 629"/>
                <a:gd name="T43" fmla="*/ 1482 h 1482"/>
                <a:gd name="T44" fmla="*/ 0 w 629"/>
                <a:gd name="T45" fmla="*/ 0 h 14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29" h="1482">
                  <a:moveTo>
                    <a:pt x="0" y="0"/>
                  </a:moveTo>
                  <a:cubicBezTo>
                    <a:pt x="134" y="5"/>
                    <a:pt x="152" y="52"/>
                    <a:pt x="261" y="70"/>
                  </a:cubicBezTo>
                  <a:cubicBezTo>
                    <a:pt x="297" y="134"/>
                    <a:pt x="426" y="31"/>
                    <a:pt x="470" y="61"/>
                  </a:cubicBezTo>
                  <a:cubicBezTo>
                    <a:pt x="522" y="138"/>
                    <a:pt x="453" y="47"/>
                    <a:pt x="515" y="97"/>
                  </a:cubicBezTo>
                  <a:cubicBezTo>
                    <a:pt x="538" y="116"/>
                    <a:pt x="539" y="148"/>
                    <a:pt x="561" y="170"/>
                  </a:cubicBezTo>
                  <a:cubicBezTo>
                    <a:pt x="567" y="189"/>
                    <a:pt x="585" y="204"/>
                    <a:pt x="588" y="224"/>
                  </a:cubicBezTo>
                  <a:cubicBezTo>
                    <a:pt x="629" y="459"/>
                    <a:pt x="577" y="288"/>
                    <a:pt x="606" y="379"/>
                  </a:cubicBezTo>
                  <a:cubicBezTo>
                    <a:pt x="602" y="434"/>
                    <a:pt x="622" y="499"/>
                    <a:pt x="588" y="542"/>
                  </a:cubicBezTo>
                  <a:cubicBezTo>
                    <a:pt x="570" y="565"/>
                    <a:pt x="549" y="563"/>
                    <a:pt x="524" y="570"/>
                  </a:cubicBezTo>
                  <a:cubicBezTo>
                    <a:pt x="506" y="575"/>
                    <a:pt x="504" y="570"/>
                    <a:pt x="504" y="570"/>
                  </a:cubicBezTo>
                  <a:cubicBezTo>
                    <a:pt x="450" y="622"/>
                    <a:pt x="420" y="564"/>
                    <a:pt x="450" y="612"/>
                  </a:cubicBezTo>
                  <a:cubicBezTo>
                    <a:pt x="449" y="635"/>
                    <a:pt x="488" y="617"/>
                    <a:pt x="498" y="630"/>
                  </a:cubicBezTo>
                  <a:cubicBezTo>
                    <a:pt x="508" y="643"/>
                    <a:pt x="545" y="652"/>
                    <a:pt x="510" y="690"/>
                  </a:cubicBezTo>
                  <a:cubicBezTo>
                    <a:pt x="513" y="726"/>
                    <a:pt x="375" y="582"/>
                    <a:pt x="288" y="858"/>
                  </a:cubicBezTo>
                  <a:cubicBezTo>
                    <a:pt x="246" y="1044"/>
                    <a:pt x="396" y="1027"/>
                    <a:pt x="447" y="1032"/>
                  </a:cubicBezTo>
                  <a:cubicBezTo>
                    <a:pt x="456" y="1038"/>
                    <a:pt x="558" y="951"/>
                    <a:pt x="564" y="960"/>
                  </a:cubicBezTo>
                  <a:cubicBezTo>
                    <a:pt x="585" y="993"/>
                    <a:pt x="577" y="1087"/>
                    <a:pt x="585" y="1119"/>
                  </a:cubicBezTo>
                  <a:cubicBezTo>
                    <a:pt x="589" y="1137"/>
                    <a:pt x="501" y="1208"/>
                    <a:pt x="510" y="1224"/>
                  </a:cubicBezTo>
                  <a:cubicBezTo>
                    <a:pt x="543" y="1286"/>
                    <a:pt x="489" y="1343"/>
                    <a:pt x="552" y="1356"/>
                  </a:cubicBezTo>
                  <a:cubicBezTo>
                    <a:pt x="574" y="1377"/>
                    <a:pt x="515" y="1361"/>
                    <a:pt x="515" y="1361"/>
                  </a:cubicBezTo>
                  <a:cubicBezTo>
                    <a:pt x="518" y="1391"/>
                    <a:pt x="547" y="1462"/>
                    <a:pt x="462" y="1482"/>
                  </a:cubicBezTo>
                  <a:lnTo>
                    <a:pt x="0" y="1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682626" y="4967288"/>
            <a:ext cx="2774950" cy="11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47650" indent="-1905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457200" indent="-17145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55775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98675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Meridians of longitude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173538" y="1833563"/>
            <a:ext cx="13541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1600" b="1">
                <a:solidFill>
                  <a:srgbClr val="CC0099"/>
                </a:solidFill>
              </a:rPr>
              <a:t>Parallels of Latitude</a:t>
            </a:r>
            <a:endParaRPr lang="en-US" altLang="en-US" sz="1600" b="1">
              <a:solidFill>
                <a:schemeClr val="accent1"/>
              </a:solidFill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7038975" y="1838325"/>
            <a:ext cx="16843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1600" b="1" dirty="0">
                <a:solidFill>
                  <a:srgbClr val="0033CC"/>
                </a:solidFill>
              </a:rPr>
              <a:t>Meridians of Longitude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87388" y="1816100"/>
            <a:ext cx="3089275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47650" indent="-1905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457200" indent="-17145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55775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98675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endParaRPr lang="en-GB" altLang="en-US"/>
          </a:p>
          <a:p>
            <a:pPr>
              <a:spcBef>
                <a:spcPct val="25000"/>
              </a:spcBef>
            </a:pPr>
            <a:endParaRPr lang="en-GB" altLang="en-US">
              <a:solidFill>
                <a:schemeClr val="accent2"/>
              </a:solidFill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8813" y="3571875"/>
            <a:ext cx="2335212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47650" indent="-1905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457200" indent="-17145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55775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98675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Parallels of latitude</a:t>
            </a:r>
          </a:p>
        </p:txBody>
      </p: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3457575" y="4211638"/>
            <a:ext cx="3311525" cy="1604962"/>
            <a:chOff x="3004" y="2626"/>
            <a:chExt cx="2086" cy="1011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3004" y="2626"/>
              <a:ext cx="2068" cy="0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004" y="2981"/>
              <a:ext cx="2086" cy="0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3004" y="3318"/>
              <a:ext cx="2068" cy="1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3004" y="3636"/>
              <a:ext cx="2068" cy="1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5327650" y="1924050"/>
            <a:ext cx="1717675" cy="1277938"/>
            <a:chOff x="3356" y="1212"/>
            <a:chExt cx="1082" cy="805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3356" y="1615"/>
              <a:ext cx="1082" cy="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 flipV="1">
              <a:off x="3385" y="1466"/>
              <a:ext cx="1016" cy="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V="1">
              <a:off x="3381" y="1771"/>
              <a:ext cx="1038" cy="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3447" y="1334"/>
              <a:ext cx="910" cy="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3431" y="1891"/>
              <a:ext cx="925" cy="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3546" y="1212"/>
              <a:ext cx="698" cy="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3530" y="2017"/>
              <a:ext cx="734" cy="0"/>
            </a:xfrm>
            <a:prstGeom prst="line">
              <a:avLst/>
            </a:prstGeom>
            <a:noFill/>
            <a:ln w="127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32" name="Group 30"/>
          <p:cNvGrpSpPr>
            <a:grpSpLocks/>
          </p:cNvGrpSpPr>
          <p:nvPr/>
        </p:nvGrpSpPr>
        <p:grpSpPr bwMode="auto">
          <a:xfrm>
            <a:off x="5327650" y="1704975"/>
            <a:ext cx="1708150" cy="1747838"/>
            <a:chOff x="3359" y="1074"/>
            <a:chExt cx="1073" cy="1092"/>
          </a:xfrm>
        </p:grpSpPr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3744" y="1074"/>
              <a:ext cx="255" cy="1082"/>
            </a:xfrm>
            <a:prstGeom prst="ellips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3613" y="1079"/>
              <a:ext cx="555" cy="1082"/>
            </a:xfrm>
            <a:prstGeom prst="ellips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3870" y="1092"/>
              <a:ext cx="0" cy="1073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3462" y="1084"/>
              <a:ext cx="865" cy="1082"/>
            </a:xfrm>
            <a:prstGeom prst="ellips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3359" y="1089"/>
              <a:ext cx="1073" cy="1064"/>
            </a:xfrm>
            <a:prstGeom prst="ellips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8" name="Group 36"/>
          <p:cNvGrpSpPr>
            <a:grpSpLocks/>
          </p:cNvGrpSpPr>
          <p:nvPr/>
        </p:nvGrpSpPr>
        <p:grpSpPr bwMode="auto">
          <a:xfrm>
            <a:off x="3932238" y="3667125"/>
            <a:ext cx="2286000" cy="2486025"/>
            <a:chOff x="3156" y="2310"/>
            <a:chExt cx="1440" cy="1566"/>
          </a:xfrm>
        </p:grpSpPr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3156" y="2310"/>
              <a:ext cx="0" cy="156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3516" y="2316"/>
              <a:ext cx="0" cy="156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3876" y="2316"/>
              <a:ext cx="0" cy="156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4236" y="2316"/>
              <a:ext cx="0" cy="156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596" y="2316"/>
              <a:ext cx="0" cy="156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70308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8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14" grpId="0" autoUpdateAnimBg="0"/>
      <p:bldP spid="15" grpId="0" autoUpdateAnimBg="0"/>
      <p:bldP spid="16" grpId="0" autoUpdateAnimBg="0"/>
      <p:bldP spid="17" grpId="0" build="p" bldLvl="3" autoUpdateAnimBg="0"/>
      <p:bldP spid="18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Latitude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17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64300" y="1574800"/>
            <a:ext cx="2157413" cy="2597150"/>
            <a:chOff x="3804" y="963"/>
            <a:chExt cx="1359" cy="1636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3804" y="1100"/>
              <a:ext cx="1359" cy="1499"/>
              <a:chOff x="2089" y="1393"/>
              <a:chExt cx="1484" cy="1637"/>
            </a:xfrm>
          </p:grpSpPr>
          <p:pic>
            <p:nvPicPr>
              <p:cNvPr id="7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9" y="1393"/>
                <a:ext cx="1484" cy="14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Line 6"/>
              <p:cNvSpPr>
                <a:spLocks noChangeShapeType="1"/>
              </p:cNvSpPr>
              <p:nvPr/>
            </p:nvSpPr>
            <p:spPr bwMode="auto">
              <a:xfrm flipV="1">
                <a:off x="2793" y="2118"/>
                <a:ext cx="693" cy="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2685" y="2798"/>
                <a:ext cx="220" cy="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sz="1600" b="1">
                    <a:solidFill>
                      <a:srgbClr val="0033CC"/>
                    </a:solidFill>
                  </a:rPr>
                  <a:t>S</a:t>
                </a: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2904" y="1842"/>
                <a:ext cx="252" cy="1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4341" y="963"/>
              <a:ext cx="2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600" b="1">
                  <a:solidFill>
                    <a:srgbClr val="0033CC"/>
                  </a:solidFill>
                </a:rPr>
                <a:t>N</a:t>
              </a:r>
            </a:p>
          </p:txBody>
        </p:sp>
      </p:grpSp>
      <p:grpSp>
        <p:nvGrpSpPr>
          <p:cNvPr id="12" name="Group 10"/>
          <p:cNvGrpSpPr>
            <a:grpSpLocks/>
          </p:cNvGrpSpPr>
          <p:nvPr/>
        </p:nvGrpSpPr>
        <p:grpSpPr bwMode="auto">
          <a:xfrm>
            <a:off x="4041775" y="1574800"/>
            <a:ext cx="2187575" cy="2578100"/>
            <a:chOff x="2238" y="975"/>
            <a:chExt cx="1359" cy="1624"/>
          </a:xfrm>
        </p:grpSpPr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2238" y="1100"/>
              <a:ext cx="1359" cy="1499"/>
              <a:chOff x="2089" y="1393"/>
              <a:chExt cx="1484" cy="1637"/>
            </a:xfrm>
          </p:grpSpPr>
          <p:pic>
            <p:nvPicPr>
              <p:cNvPr id="15" name="Picture 1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9" y="1393"/>
                <a:ext cx="1484" cy="14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V="1">
                <a:off x="2793" y="2118"/>
                <a:ext cx="693" cy="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7" name="Text Box 14"/>
              <p:cNvSpPr txBox="1">
                <a:spLocks noChangeArrowheads="1"/>
              </p:cNvSpPr>
              <p:nvPr/>
            </p:nvSpPr>
            <p:spPr bwMode="auto">
              <a:xfrm>
                <a:off x="2686" y="2798"/>
                <a:ext cx="218" cy="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sz="1600" b="1">
                    <a:solidFill>
                      <a:srgbClr val="0033CC"/>
                    </a:solidFill>
                  </a:rPr>
                  <a:t>S</a:t>
                </a:r>
              </a:p>
            </p:txBody>
          </p:sp>
          <p:sp>
            <p:nvSpPr>
              <p:cNvPr id="18" name="Rectangle 15"/>
              <p:cNvSpPr>
                <a:spLocks noChangeArrowheads="1"/>
              </p:cNvSpPr>
              <p:nvPr/>
            </p:nvSpPr>
            <p:spPr bwMode="auto">
              <a:xfrm>
                <a:off x="2904" y="1842"/>
                <a:ext cx="252" cy="1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2792" y="975"/>
              <a:ext cx="20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600" b="1">
                  <a:solidFill>
                    <a:srgbClr val="0033CC"/>
                  </a:solidFill>
                </a:rPr>
                <a:t>N</a:t>
              </a:r>
            </a:p>
          </p:txBody>
        </p:sp>
      </p:grp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85800" y="2332038"/>
            <a:ext cx="3181350" cy="85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304800" indent="-1905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798513" indent="-287338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55775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98675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Equator to Pole angle = 90°</a:t>
            </a:r>
          </a:p>
          <a:p>
            <a:pPr>
              <a:spcBef>
                <a:spcPct val="25000"/>
              </a:spcBef>
            </a:pPr>
            <a:endParaRPr lang="en-GB" altLang="en-US" baseline="30000" dirty="0">
              <a:solidFill>
                <a:srgbClr val="0033CC"/>
              </a:solidFill>
            </a:endParaRPr>
          </a:p>
          <a:p>
            <a:pPr lvl="1"/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20" name="Freeform 18"/>
          <p:cNvSpPr>
            <a:spLocks/>
          </p:cNvSpPr>
          <p:nvPr/>
        </p:nvSpPr>
        <p:spPr bwMode="auto">
          <a:xfrm>
            <a:off x="5083175" y="2370138"/>
            <a:ext cx="531813" cy="476250"/>
          </a:xfrm>
          <a:custGeom>
            <a:avLst/>
            <a:gdLst>
              <a:gd name="T0" fmla="*/ 0 w 506"/>
              <a:gd name="T1" fmla="*/ 5412 h 528"/>
              <a:gd name="T2" fmla="*/ 119816 w 506"/>
              <a:gd name="T3" fmla="*/ 5412 h 528"/>
              <a:gd name="T4" fmla="*/ 227019 w 506"/>
              <a:gd name="T5" fmla="*/ 37884 h 528"/>
              <a:gd name="T6" fmla="*/ 302692 w 506"/>
              <a:gd name="T7" fmla="*/ 75767 h 528"/>
              <a:gd name="T8" fmla="*/ 384671 w 506"/>
              <a:gd name="T9" fmla="*/ 124474 h 528"/>
              <a:gd name="T10" fmla="*/ 466650 w 506"/>
              <a:gd name="T11" fmla="*/ 216477 h 528"/>
              <a:gd name="T12" fmla="*/ 517099 w 506"/>
              <a:gd name="T13" fmla="*/ 308480 h 528"/>
              <a:gd name="T14" fmla="*/ 529711 w 506"/>
              <a:gd name="T15" fmla="*/ 416719 h 528"/>
              <a:gd name="T16" fmla="*/ 529711 w 506"/>
              <a:gd name="T17" fmla="*/ 476250 h 5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06" h="528">
                <a:moveTo>
                  <a:pt x="0" y="6"/>
                </a:moveTo>
                <a:cubicBezTo>
                  <a:pt x="38" y="2"/>
                  <a:pt x="78" y="0"/>
                  <a:pt x="114" y="6"/>
                </a:cubicBezTo>
                <a:cubicBezTo>
                  <a:pt x="150" y="12"/>
                  <a:pt x="187" y="29"/>
                  <a:pt x="216" y="42"/>
                </a:cubicBezTo>
                <a:cubicBezTo>
                  <a:pt x="245" y="55"/>
                  <a:pt x="263" y="68"/>
                  <a:pt x="288" y="84"/>
                </a:cubicBezTo>
                <a:cubicBezTo>
                  <a:pt x="313" y="100"/>
                  <a:pt x="340" y="112"/>
                  <a:pt x="366" y="138"/>
                </a:cubicBezTo>
                <a:cubicBezTo>
                  <a:pt x="392" y="164"/>
                  <a:pt x="423" y="206"/>
                  <a:pt x="444" y="240"/>
                </a:cubicBezTo>
                <a:cubicBezTo>
                  <a:pt x="465" y="274"/>
                  <a:pt x="482" y="305"/>
                  <a:pt x="492" y="342"/>
                </a:cubicBezTo>
                <a:cubicBezTo>
                  <a:pt x="502" y="379"/>
                  <a:pt x="502" y="431"/>
                  <a:pt x="504" y="462"/>
                </a:cubicBezTo>
                <a:cubicBezTo>
                  <a:pt x="506" y="493"/>
                  <a:pt x="505" y="510"/>
                  <a:pt x="504" y="528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ysDot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5100638" y="2438400"/>
            <a:ext cx="450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1400" b="1">
                <a:solidFill>
                  <a:schemeClr val="tx2"/>
                </a:solidFill>
              </a:rPr>
              <a:t>90</a:t>
            </a:r>
            <a:r>
              <a:rPr lang="en-US" altLang="en-US" sz="1400" b="1" baseline="30000">
                <a:solidFill>
                  <a:schemeClr val="tx2"/>
                </a:solidFill>
              </a:rPr>
              <a:t>o</a:t>
            </a:r>
            <a:endParaRPr lang="en-US" altLang="en-US" sz="1400" b="1">
              <a:solidFill>
                <a:schemeClr val="tx2"/>
              </a:solidFill>
            </a:endParaRPr>
          </a:p>
        </p:txBody>
      </p:sp>
      <p:grpSp>
        <p:nvGrpSpPr>
          <p:cNvPr id="22" name="Group 20"/>
          <p:cNvGrpSpPr>
            <a:grpSpLocks/>
          </p:cNvGrpSpPr>
          <p:nvPr/>
        </p:nvGrpSpPr>
        <p:grpSpPr bwMode="auto">
          <a:xfrm>
            <a:off x="6600825" y="1879600"/>
            <a:ext cx="1898650" cy="812800"/>
            <a:chOff x="3798" y="1416"/>
            <a:chExt cx="1332" cy="594"/>
          </a:xfrm>
        </p:grpSpPr>
        <p:pic>
          <p:nvPicPr>
            <p:cNvPr id="23" name="Picture 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8" y="1509"/>
              <a:ext cx="1332" cy="3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4622" y="1788"/>
              <a:ext cx="292" cy="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4571" y="1764"/>
              <a:ext cx="258" cy="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524" y="1842"/>
              <a:ext cx="222" cy="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4369" y="1416"/>
              <a:ext cx="47" cy="1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326" y="1764"/>
              <a:ext cx="71" cy="24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9" name="Group 27"/>
          <p:cNvGrpSpPr>
            <a:grpSpLocks/>
          </p:cNvGrpSpPr>
          <p:nvPr/>
        </p:nvGrpSpPr>
        <p:grpSpPr bwMode="auto">
          <a:xfrm>
            <a:off x="7761288" y="2406650"/>
            <a:ext cx="481012" cy="428625"/>
            <a:chOff x="5076" y="2670"/>
            <a:chExt cx="303" cy="270"/>
          </a:xfrm>
        </p:grpSpPr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5076" y="2731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50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5251" y="2670"/>
              <a:ext cx="128" cy="270"/>
            </a:xfrm>
            <a:custGeom>
              <a:avLst/>
              <a:gdLst>
                <a:gd name="T0" fmla="*/ 0 w 506"/>
                <a:gd name="T1" fmla="*/ 3 h 528"/>
                <a:gd name="T2" fmla="*/ 29 w 506"/>
                <a:gd name="T3" fmla="*/ 3 h 528"/>
                <a:gd name="T4" fmla="*/ 55 w 506"/>
                <a:gd name="T5" fmla="*/ 21 h 528"/>
                <a:gd name="T6" fmla="*/ 73 w 506"/>
                <a:gd name="T7" fmla="*/ 43 h 528"/>
                <a:gd name="T8" fmla="*/ 93 w 506"/>
                <a:gd name="T9" fmla="*/ 71 h 528"/>
                <a:gd name="T10" fmla="*/ 112 w 506"/>
                <a:gd name="T11" fmla="*/ 123 h 528"/>
                <a:gd name="T12" fmla="*/ 124 w 506"/>
                <a:gd name="T13" fmla="*/ 175 h 528"/>
                <a:gd name="T14" fmla="*/ 127 w 506"/>
                <a:gd name="T15" fmla="*/ 236 h 528"/>
                <a:gd name="T16" fmla="*/ 127 w 506"/>
                <a:gd name="T17" fmla="*/ 270 h 5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6" h="528">
                  <a:moveTo>
                    <a:pt x="0" y="6"/>
                  </a:moveTo>
                  <a:cubicBezTo>
                    <a:pt x="38" y="2"/>
                    <a:pt x="78" y="0"/>
                    <a:pt x="114" y="6"/>
                  </a:cubicBezTo>
                  <a:cubicBezTo>
                    <a:pt x="150" y="12"/>
                    <a:pt x="187" y="29"/>
                    <a:pt x="216" y="42"/>
                  </a:cubicBezTo>
                  <a:cubicBezTo>
                    <a:pt x="245" y="55"/>
                    <a:pt x="263" y="68"/>
                    <a:pt x="288" y="84"/>
                  </a:cubicBezTo>
                  <a:cubicBezTo>
                    <a:pt x="313" y="100"/>
                    <a:pt x="340" y="112"/>
                    <a:pt x="366" y="138"/>
                  </a:cubicBezTo>
                  <a:cubicBezTo>
                    <a:pt x="392" y="164"/>
                    <a:pt x="423" y="206"/>
                    <a:pt x="444" y="240"/>
                  </a:cubicBezTo>
                  <a:cubicBezTo>
                    <a:pt x="465" y="274"/>
                    <a:pt x="482" y="305"/>
                    <a:pt x="492" y="342"/>
                  </a:cubicBezTo>
                  <a:cubicBezTo>
                    <a:pt x="502" y="379"/>
                    <a:pt x="502" y="431"/>
                    <a:pt x="504" y="462"/>
                  </a:cubicBezTo>
                  <a:cubicBezTo>
                    <a:pt x="506" y="493"/>
                    <a:pt x="505" y="510"/>
                    <a:pt x="504" y="528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ysDot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32" name="Group 30"/>
          <p:cNvGrpSpPr>
            <a:grpSpLocks/>
          </p:cNvGrpSpPr>
          <p:nvPr/>
        </p:nvGrpSpPr>
        <p:grpSpPr bwMode="auto">
          <a:xfrm>
            <a:off x="6769100" y="2447925"/>
            <a:ext cx="560388" cy="406400"/>
            <a:chOff x="4787" y="2678"/>
            <a:chExt cx="353" cy="256"/>
          </a:xfrm>
        </p:grpSpPr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906" y="2678"/>
              <a:ext cx="234" cy="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4" name="Group 32"/>
            <p:cNvGrpSpPr>
              <a:grpSpLocks/>
            </p:cNvGrpSpPr>
            <p:nvPr/>
          </p:nvGrpSpPr>
          <p:grpSpPr bwMode="auto">
            <a:xfrm>
              <a:off x="4787" y="2682"/>
              <a:ext cx="290" cy="252"/>
              <a:chOff x="4024" y="1526"/>
              <a:chExt cx="290" cy="252"/>
            </a:xfrm>
          </p:grpSpPr>
          <p:sp>
            <p:nvSpPr>
              <p:cNvPr id="35" name="Text Box 33"/>
              <p:cNvSpPr txBox="1">
                <a:spLocks noChangeArrowheads="1"/>
              </p:cNvSpPr>
              <p:nvPr/>
            </p:nvSpPr>
            <p:spPr bwMode="auto">
              <a:xfrm>
                <a:off x="4030" y="1559"/>
                <a:ext cx="28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sz="1400" b="1">
                    <a:solidFill>
                      <a:schemeClr val="tx2"/>
                    </a:solidFill>
                  </a:rPr>
                  <a:t>50</a:t>
                </a:r>
                <a:r>
                  <a:rPr lang="en-US" altLang="en-US" sz="1400" b="1" baseline="30000">
                    <a:solidFill>
                      <a:schemeClr val="tx2"/>
                    </a:solidFill>
                  </a:rPr>
                  <a:t>o</a:t>
                </a:r>
                <a:endParaRPr lang="en-US" altLang="en-US" sz="1400" b="1">
                  <a:solidFill>
                    <a:schemeClr val="tx2"/>
                  </a:solidFill>
                </a:endParaRPr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auto">
              <a:xfrm flipH="1">
                <a:off x="4024" y="1526"/>
                <a:ext cx="142" cy="252"/>
              </a:xfrm>
              <a:custGeom>
                <a:avLst/>
                <a:gdLst>
                  <a:gd name="T0" fmla="*/ 0 w 506"/>
                  <a:gd name="T1" fmla="*/ 3 h 528"/>
                  <a:gd name="T2" fmla="*/ 32 w 506"/>
                  <a:gd name="T3" fmla="*/ 3 h 528"/>
                  <a:gd name="T4" fmla="*/ 61 w 506"/>
                  <a:gd name="T5" fmla="*/ 20 h 528"/>
                  <a:gd name="T6" fmla="*/ 81 w 506"/>
                  <a:gd name="T7" fmla="*/ 40 h 528"/>
                  <a:gd name="T8" fmla="*/ 103 w 506"/>
                  <a:gd name="T9" fmla="*/ 66 h 528"/>
                  <a:gd name="T10" fmla="*/ 125 w 506"/>
                  <a:gd name="T11" fmla="*/ 115 h 528"/>
                  <a:gd name="T12" fmla="*/ 138 w 506"/>
                  <a:gd name="T13" fmla="*/ 163 h 528"/>
                  <a:gd name="T14" fmla="*/ 141 w 506"/>
                  <a:gd name="T15" fmla="*/ 221 h 528"/>
                  <a:gd name="T16" fmla="*/ 141 w 506"/>
                  <a:gd name="T17" fmla="*/ 252 h 5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06" h="528">
                    <a:moveTo>
                      <a:pt x="0" y="6"/>
                    </a:moveTo>
                    <a:cubicBezTo>
                      <a:pt x="38" y="2"/>
                      <a:pt x="78" y="0"/>
                      <a:pt x="114" y="6"/>
                    </a:cubicBezTo>
                    <a:cubicBezTo>
                      <a:pt x="150" y="12"/>
                      <a:pt x="187" y="29"/>
                      <a:pt x="216" y="42"/>
                    </a:cubicBezTo>
                    <a:cubicBezTo>
                      <a:pt x="245" y="55"/>
                      <a:pt x="263" y="68"/>
                      <a:pt x="288" y="84"/>
                    </a:cubicBezTo>
                    <a:cubicBezTo>
                      <a:pt x="313" y="100"/>
                      <a:pt x="340" y="112"/>
                      <a:pt x="366" y="138"/>
                    </a:cubicBezTo>
                    <a:cubicBezTo>
                      <a:pt x="392" y="164"/>
                      <a:pt x="423" y="206"/>
                      <a:pt x="444" y="240"/>
                    </a:cubicBezTo>
                    <a:cubicBezTo>
                      <a:pt x="465" y="274"/>
                      <a:pt x="482" y="305"/>
                      <a:pt x="492" y="342"/>
                    </a:cubicBezTo>
                    <a:cubicBezTo>
                      <a:pt x="502" y="379"/>
                      <a:pt x="502" y="431"/>
                      <a:pt x="504" y="462"/>
                    </a:cubicBezTo>
                    <a:cubicBezTo>
                      <a:pt x="506" y="493"/>
                      <a:pt x="505" y="510"/>
                      <a:pt x="504" y="528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ysDot"/>
                <a:round/>
                <a:headEnd type="triangl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685800" y="3783013"/>
            <a:ext cx="31813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304800" indent="-1905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798513" indent="-287338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55775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98675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Parallels of latitude</a:t>
            </a:r>
          </a:p>
          <a:p>
            <a:pPr lvl="1"/>
            <a:endParaRPr lang="en-GB" altLang="en-US" baseline="30000" dirty="0">
              <a:solidFill>
                <a:schemeClr val="accent2"/>
              </a:solidFill>
            </a:endParaRPr>
          </a:p>
          <a:p>
            <a:pPr lvl="1"/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685800" y="4965700"/>
            <a:ext cx="3448050" cy="80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304800" indent="-1905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798513" indent="-287338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755775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98675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Equator divides earth into north &amp; south</a:t>
            </a:r>
          </a:p>
          <a:p>
            <a:pPr lvl="1"/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 flipV="1">
            <a:off x="7510463" y="2219325"/>
            <a:ext cx="766762" cy="62388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 flipH="1" flipV="1">
            <a:off x="6742113" y="2251075"/>
            <a:ext cx="725487" cy="5794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41" name="Group 39"/>
          <p:cNvGrpSpPr>
            <a:grpSpLocks/>
          </p:cNvGrpSpPr>
          <p:nvPr/>
        </p:nvGrpSpPr>
        <p:grpSpPr bwMode="auto">
          <a:xfrm>
            <a:off x="5453063" y="4076700"/>
            <a:ext cx="2652712" cy="1981200"/>
            <a:chOff x="3430" y="2568"/>
            <a:chExt cx="1671" cy="1248"/>
          </a:xfrm>
        </p:grpSpPr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3810" y="3599"/>
              <a:ext cx="946" cy="0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 flipV="1">
              <a:off x="3689" y="3000"/>
              <a:ext cx="1175" cy="0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 flipV="1">
              <a:off x="3692" y="3400"/>
              <a:ext cx="1153" cy="3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5" name="Text Box 43"/>
            <p:cNvSpPr txBox="1">
              <a:spLocks noChangeArrowheads="1"/>
            </p:cNvSpPr>
            <p:nvPr/>
          </p:nvSpPr>
          <p:spPr bwMode="auto">
            <a:xfrm>
              <a:off x="3435" y="2895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30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46" name="Text Box 44"/>
            <p:cNvSpPr txBox="1">
              <a:spLocks noChangeArrowheads="1"/>
            </p:cNvSpPr>
            <p:nvPr/>
          </p:nvSpPr>
          <p:spPr bwMode="auto">
            <a:xfrm>
              <a:off x="3530" y="2691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50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47" name="Text Box 45"/>
            <p:cNvSpPr txBox="1">
              <a:spLocks noChangeArrowheads="1"/>
            </p:cNvSpPr>
            <p:nvPr/>
          </p:nvSpPr>
          <p:spPr bwMode="auto">
            <a:xfrm>
              <a:off x="3430" y="3310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30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48" name="Text Box 46"/>
            <p:cNvSpPr txBox="1">
              <a:spLocks noChangeArrowheads="1"/>
            </p:cNvSpPr>
            <p:nvPr/>
          </p:nvSpPr>
          <p:spPr bwMode="auto">
            <a:xfrm>
              <a:off x="3535" y="3524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50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49" name="Text Box 47"/>
            <p:cNvSpPr txBox="1">
              <a:spLocks noChangeArrowheads="1"/>
            </p:cNvSpPr>
            <p:nvPr/>
          </p:nvSpPr>
          <p:spPr bwMode="auto">
            <a:xfrm>
              <a:off x="4736" y="2697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50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50" name="Text Box 48"/>
            <p:cNvSpPr txBox="1">
              <a:spLocks noChangeArrowheads="1"/>
            </p:cNvSpPr>
            <p:nvPr/>
          </p:nvSpPr>
          <p:spPr bwMode="auto">
            <a:xfrm>
              <a:off x="4813" y="2891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30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51" name="Text Box 49"/>
            <p:cNvSpPr txBox="1">
              <a:spLocks noChangeArrowheads="1"/>
            </p:cNvSpPr>
            <p:nvPr/>
          </p:nvSpPr>
          <p:spPr bwMode="auto">
            <a:xfrm>
              <a:off x="4817" y="3307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30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52" name="Text Box 50"/>
            <p:cNvSpPr txBox="1">
              <a:spLocks noChangeArrowheads="1"/>
            </p:cNvSpPr>
            <p:nvPr/>
          </p:nvSpPr>
          <p:spPr bwMode="auto">
            <a:xfrm>
              <a:off x="4713" y="3530"/>
              <a:ext cx="2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2"/>
                  </a:solidFill>
                </a:rPr>
                <a:t>50</a:t>
              </a:r>
              <a:r>
                <a:rPr lang="en-US" altLang="en-US" sz="1400" b="1" baseline="30000">
                  <a:solidFill>
                    <a:schemeClr val="tx2"/>
                  </a:solidFill>
                </a:rPr>
                <a:t>o</a:t>
              </a:r>
              <a:endParaRPr lang="en-US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 flipV="1">
              <a:off x="3969" y="2642"/>
              <a:ext cx="619" cy="9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 flipV="1">
              <a:off x="3956" y="3729"/>
              <a:ext cx="619" cy="9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3800" y="2791"/>
              <a:ext cx="936" cy="0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3664" y="3191"/>
              <a:ext cx="1232" cy="1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auto">
            <a:xfrm>
              <a:off x="3648" y="2568"/>
              <a:ext cx="1248" cy="12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8" name="Group 56"/>
          <p:cNvGrpSpPr>
            <a:grpSpLocks/>
          </p:cNvGrpSpPr>
          <p:nvPr/>
        </p:nvGrpSpPr>
        <p:grpSpPr bwMode="auto">
          <a:xfrm>
            <a:off x="5837238" y="4456113"/>
            <a:ext cx="1916112" cy="1239837"/>
            <a:chOff x="1960" y="2631"/>
            <a:chExt cx="1207" cy="781"/>
          </a:xfrm>
        </p:grpSpPr>
        <p:sp>
          <p:nvSpPr>
            <p:cNvPr id="59" name="Text Box 57"/>
            <p:cNvSpPr txBox="1">
              <a:spLocks noChangeArrowheads="1"/>
            </p:cNvSpPr>
            <p:nvPr/>
          </p:nvSpPr>
          <p:spPr bwMode="auto">
            <a:xfrm>
              <a:off x="2279" y="2912"/>
              <a:ext cx="538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rgbClr val="FF0000"/>
                  </a:solidFill>
                </a:rPr>
                <a:t>Equator</a:t>
              </a:r>
            </a:p>
          </p:txBody>
        </p:sp>
        <p:sp>
          <p:nvSpPr>
            <p:cNvPr id="60" name="Text Box 58"/>
            <p:cNvSpPr txBox="1">
              <a:spLocks noChangeArrowheads="1"/>
            </p:cNvSpPr>
            <p:nvPr/>
          </p:nvSpPr>
          <p:spPr bwMode="auto">
            <a:xfrm>
              <a:off x="2415" y="2631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2400" b="1">
                  <a:solidFill>
                    <a:srgbClr val="FF0000"/>
                  </a:solidFill>
                </a:rPr>
                <a:t>N</a:t>
              </a:r>
              <a:endParaRPr lang="en-US" altLang="en-US" sz="2400" b="1">
                <a:solidFill>
                  <a:schemeClr val="tx2"/>
                </a:solidFill>
              </a:endParaRPr>
            </a:p>
          </p:txBody>
        </p:sp>
        <p:sp>
          <p:nvSpPr>
            <p:cNvPr id="61" name="Text Box 59"/>
            <p:cNvSpPr txBox="1">
              <a:spLocks noChangeArrowheads="1"/>
            </p:cNvSpPr>
            <p:nvPr/>
          </p:nvSpPr>
          <p:spPr bwMode="auto">
            <a:xfrm>
              <a:off x="2423" y="3124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2400" b="1">
                  <a:solidFill>
                    <a:srgbClr val="FF0000"/>
                  </a:solidFill>
                </a:rPr>
                <a:t>S</a:t>
              </a:r>
              <a:endParaRPr lang="en-US" altLang="en-US" sz="2400" b="1">
                <a:solidFill>
                  <a:schemeClr val="tx2"/>
                </a:solidFill>
              </a:endParaRPr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 flipV="1">
              <a:off x="1960" y="3016"/>
              <a:ext cx="339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 flipV="1">
              <a:off x="2812" y="3016"/>
              <a:ext cx="35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44323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" presetClass="entr" presetSubtype="32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19" grpId="0" build="p" bldLvl="2" autoUpdateAnimBg="0"/>
      <p:bldP spid="20" grpId="0" animBg="1"/>
      <p:bldP spid="21" grpId="0" autoUpdateAnimBg="0"/>
      <p:bldP spid="37" grpId="0" build="p" bldLvl="2" autoUpdateAnimBg="0"/>
      <p:bldP spid="38" grpId="0" build="p" bldLvl="2" autoUpdateAnimBg="0"/>
      <p:bldP spid="39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Longitude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18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161213" y="1793875"/>
            <a:ext cx="993775" cy="1173163"/>
            <a:chOff x="4673" y="1058"/>
            <a:chExt cx="626" cy="739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4673" y="1216"/>
              <a:ext cx="626" cy="581"/>
              <a:chOff x="3397" y="1045"/>
              <a:chExt cx="1378" cy="1366"/>
            </a:xfrm>
          </p:grpSpPr>
          <p:pic>
            <p:nvPicPr>
              <p:cNvPr id="7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7" y="1045"/>
                <a:ext cx="1378" cy="1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136" y="1472"/>
                <a:ext cx="256" cy="1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4870" y="1058"/>
              <a:ext cx="19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rgbClr val="0033CC"/>
                  </a:solidFill>
                </a:rPr>
                <a:t>N</a:t>
              </a:r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4576763" y="1917700"/>
            <a:ext cx="1738312" cy="1647825"/>
            <a:chOff x="2914" y="2002"/>
            <a:chExt cx="1036" cy="982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2914" y="2002"/>
              <a:ext cx="1036" cy="982"/>
            </a:xfrm>
            <a:prstGeom prst="ellipse">
              <a:avLst/>
            </a:prstGeom>
            <a:noFill/>
            <a:ln w="285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392" y="2468"/>
              <a:ext cx="47" cy="4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" name="Group 11"/>
          <p:cNvGrpSpPr>
            <a:grpSpLocks/>
          </p:cNvGrpSpPr>
          <p:nvPr/>
        </p:nvGrpSpPr>
        <p:grpSpPr bwMode="auto">
          <a:xfrm>
            <a:off x="4235450" y="1692275"/>
            <a:ext cx="1463675" cy="2103438"/>
            <a:chOff x="1653" y="1028"/>
            <a:chExt cx="922" cy="1325"/>
          </a:xfrm>
        </p:grpSpPr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653" y="1611"/>
              <a:ext cx="28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90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800" b="1">
                <a:solidFill>
                  <a:schemeClr val="tx1"/>
                </a:solidFill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2004" y="2144"/>
              <a:ext cx="25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30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1733" y="1891"/>
              <a:ext cx="25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60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800" b="1">
                <a:solidFill>
                  <a:schemeClr val="tx1"/>
                </a:solidFill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1700" y="1345"/>
              <a:ext cx="32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120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800" b="1">
                <a:solidFill>
                  <a:schemeClr val="tx1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1911" y="1134"/>
              <a:ext cx="32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150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2275" y="1028"/>
              <a:ext cx="30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180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800" b="1">
                <a:solidFill>
                  <a:schemeClr val="tx1"/>
                </a:solidFill>
              </a:endParaRP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2296" y="2199"/>
              <a:ext cx="24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19"/>
          <p:cNvGrpSpPr>
            <a:grpSpLocks/>
          </p:cNvGrpSpPr>
          <p:nvPr/>
        </p:nvGrpSpPr>
        <p:grpSpPr bwMode="auto">
          <a:xfrm>
            <a:off x="4583113" y="1930400"/>
            <a:ext cx="1735137" cy="1651000"/>
            <a:chOff x="2975" y="1280"/>
            <a:chExt cx="1093" cy="1040"/>
          </a:xfrm>
        </p:grpSpPr>
        <p:grpSp>
          <p:nvGrpSpPr>
            <p:cNvPr id="22" name="Group 20"/>
            <p:cNvGrpSpPr>
              <a:grpSpLocks/>
            </p:cNvGrpSpPr>
            <p:nvPr/>
          </p:nvGrpSpPr>
          <p:grpSpPr bwMode="auto">
            <a:xfrm>
              <a:off x="3505" y="1280"/>
              <a:ext cx="563" cy="1040"/>
              <a:chOff x="2120" y="1136"/>
              <a:chExt cx="563" cy="1040"/>
            </a:xfrm>
          </p:grpSpPr>
          <p:sp>
            <p:nvSpPr>
              <p:cNvPr id="28" name="Line 21"/>
              <p:cNvSpPr>
                <a:spLocks noChangeShapeType="1"/>
              </p:cNvSpPr>
              <p:nvPr/>
            </p:nvSpPr>
            <p:spPr bwMode="auto">
              <a:xfrm>
                <a:off x="2124" y="1136"/>
                <a:ext cx="0" cy="104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9" name="Line 22"/>
              <p:cNvSpPr>
                <a:spLocks noChangeShapeType="1"/>
              </p:cNvSpPr>
              <p:nvPr/>
            </p:nvSpPr>
            <p:spPr bwMode="auto">
              <a:xfrm>
                <a:off x="2120" y="1643"/>
                <a:ext cx="563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0" name="Line 23"/>
              <p:cNvSpPr>
                <a:spLocks noChangeShapeType="1"/>
              </p:cNvSpPr>
              <p:nvPr/>
            </p:nvSpPr>
            <p:spPr bwMode="auto">
              <a:xfrm flipV="1">
                <a:off x="2124" y="1187"/>
                <a:ext cx="258" cy="456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1" name="Line 24"/>
              <p:cNvSpPr>
                <a:spLocks noChangeShapeType="1"/>
              </p:cNvSpPr>
              <p:nvPr/>
            </p:nvSpPr>
            <p:spPr bwMode="auto">
              <a:xfrm flipV="1">
                <a:off x="2120" y="1390"/>
                <a:ext cx="491" cy="253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2" name="Line 25"/>
              <p:cNvSpPr>
                <a:spLocks noChangeShapeType="1"/>
              </p:cNvSpPr>
              <p:nvPr/>
            </p:nvSpPr>
            <p:spPr bwMode="auto">
              <a:xfrm flipH="1" flipV="1">
                <a:off x="2128" y="1648"/>
                <a:ext cx="267" cy="448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33" name="Line 26"/>
              <p:cNvSpPr>
                <a:spLocks noChangeShapeType="1"/>
              </p:cNvSpPr>
              <p:nvPr/>
            </p:nvSpPr>
            <p:spPr bwMode="auto">
              <a:xfrm flipH="1" flipV="1">
                <a:off x="2124" y="1648"/>
                <a:ext cx="478" cy="27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>
              <a:off x="2975" y="1781"/>
              <a:ext cx="537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 flipV="1">
              <a:off x="3249" y="1784"/>
              <a:ext cx="258" cy="46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 flipV="1">
              <a:off x="3025" y="1781"/>
              <a:ext cx="487" cy="25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 flipH="1" flipV="1">
              <a:off x="3249" y="1349"/>
              <a:ext cx="258" cy="43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7" name="Line 31"/>
            <p:cNvSpPr>
              <a:spLocks noChangeShapeType="1"/>
            </p:cNvSpPr>
            <p:nvPr/>
          </p:nvSpPr>
          <p:spPr bwMode="auto">
            <a:xfrm flipH="1" flipV="1">
              <a:off x="3046" y="1530"/>
              <a:ext cx="466" cy="26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34" name="Group 32"/>
          <p:cNvGrpSpPr>
            <a:grpSpLocks/>
          </p:cNvGrpSpPr>
          <p:nvPr/>
        </p:nvGrpSpPr>
        <p:grpSpPr bwMode="auto">
          <a:xfrm>
            <a:off x="5721350" y="1828800"/>
            <a:ext cx="933450" cy="1855788"/>
            <a:chOff x="2325" y="1060"/>
            <a:chExt cx="588" cy="1169"/>
          </a:xfrm>
        </p:grpSpPr>
        <p:sp>
          <p:nvSpPr>
            <p:cNvPr id="35" name="Text Box 33"/>
            <p:cNvSpPr txBox="1">
              <a:spLocks noChangeArrowheads="1"/>
            </p:cNvSpPr>
            <p:nvPr/>
          </p:nvSpPr>
          <p:spPr bwMode="auto">
            <a:xfrm>
              <a:off x="2325" y="2075"/>
              <a:ext cx="25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30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800" b="1">
                <a:solidFill>
                  <a:schemeClr val="tx1"/>
                </a:solidFill>
              </a:endParaRPr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2575" y="1847"/>
              <a:ext cx="25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60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37" name="Text Box 35"/>
            <p:cNvSpPr txBox="1">
              <a:spLocks noChangeArrowheads="1"/>
            </p:cNvSpPr>
            <p:nvPr/>
          </p:nvSpPr>
          <p:spPr bwMode="auto">
            <a:xfrm>
              <a:off x="2647" y="1546"/>
              <a:ext cx="26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90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800" b="1">
                <a:solidFill>
                  <a:schemeClr val="tx1"/>
                </a:solidFill>
              </a:endParaRPr>
            </a:p>
          </p:txBody>
        </p:sp>
        <p:sp>
          <p:nvSpPr>
            <p:cNvPr id="38" name="Text Box 36"/>
            <p:cNvSpPr txBox="1">
              <a:spLocks noChangeArrowheads="1"/>
            </p:cNvSpPr>
            <p:nvPr/>
          </p:nvSpPr>
          <p:spPr bwMode="auto">
            <a:xfrm>
              <a:off x="2566" y="1284"/>
              <a:ext cx="32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120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39" name="Text Box 37"/>
            <p:cNvSpPr txBox="1">
              <a:spLocks noChangeArrowheads="1"/>
            </p:cNvSpPr>
            <p:nvPr/>
          </p:nvSpPr>
          <p:spPr bwMode="auto">
            <a:xfrm>
              <a:off x="2350" y="1060"/>
              <a:ext cx="31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150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</p:grpSp>
      <p:sp>
        <p:nvSpPr>
          <p:cNvPr id="40" name="Freeform 38"/>
          <p:cNvSpPr>
            <a:spLocks/>
          </p:cNvSpPr>
          <p:nvPr/>
        </p:nvSpPr>
        <p:spPr bwMode="auto">
          <a:xfrm>
            <a:off x="5154613" y="2501900"/>
            <a:ext cx="255587" cy="514350"/>
          </a:xfrm>
          <a:custGeom>
            <a:avLst/>
            <a:gdLst>
              <a:gd name="T0" fmla="*/ 242887 w 161"/>
              <a:gd name="T1" fmla="*/ 514350 h 324"/>
              <a:gd name="T2" fmla="*/ 58737 w 161"/>
              <a:gd name="T3" fmla="*/ 431800 h 324"/>
              <a:gd name="T4" fmla="*/ 1587 w 161"/>
              <a:gd name="T5" fmla="*/ 254000 h 324"/>
              <a:gd name="T6" fmla="*/ 52387 w 161"/>
              <a:gd name="T7" fmla="*/ 82550 h 324"/>
              <a:gd name="T8" fmla="*/ 255587 w 161"/>
              <a:gd name="T9" fmla="*/ 0 h 3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" h="324">
                <a:moveTo>
                  <a:pt x="153" y="324"/>
                </a:moveTo>
                <a:cubicBezTo>
                  <a:pt x="134" y="315"/>
                  <a:pt x="62" y="299"/>
                  <a:pt x="37" y="272"/>
                </a:cubicBezTo>
                <a:cubicBezTo>
                  <a:pt x="12" y="245"/>
                  <a:pt x="2" y="197"/>
                  <a:pt x="1" y="160"/>
                </a:cubicBezTo>
                <a:cubicBezTo>
                  <a:pt x="0" y="123"/>
                  <a:pt x="6" y="79"/>
                  <a:pt x="33" y="52"/>
                </a:cubicBezTo>
                <a:cubicBezTo>
                  <a:pt x="60" y="25"/>
                  <a:pt x="134" y="11"/>
                  <a:pt x="161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1" name="Freeform 39"/>
          <p:cNvSpPr>
            <a:spLocks/>
          </p:cNvSpPr>
          <p:nvPr/>
        </p:nvSpPr>
        <p:spPr bwMode="auto">
          <a:xfrm flipH="1">
            <a:off x="5467350" y="2508250"/>
            <a:ext cx="239713" cy="514350"/>
          </a:xfrm>
          <a:custGeom>
            <a:avLst/>
            <a:gdLst>
              <a:gd name="T0" fmla="*/ 227802 w 161"/>
              <a:gd name="T1" fmla="*/ 514350 h 324"/>
              <a:gd name="T2" fmla="*/ 55089 w 161"/>
              <a:gd name="T3" fmla="*/ 431800 h 324"/>
              <a:gd name="T4" fmla="*/ 1489 w 161"/>
              <a:gd name="T5" fmla="*/ 254000 h 324"/>
              <a:gd name="T6" fmla="*/ 49134 w 161"/>
              <a:gd name="T7" fmla="*/ 82550 h 324"/>
              <a:gd name="T8" fmla="*/ 239713 w 161"/>
              <a:gd name="T9" fmla="*/ 0 h 3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" h="324">
                <a:moveTo>
                  <a:pt x="153" y="324"/>
                </a:moveTo>
                <a:cubicBezTo>
                  <a:pt x="134" y="315"/>
                  <a:pt x="62" y="299"/>
                  <a:pt x="37" y="272"/>
                </a:cubicBezTo>
                <a:cubicBezTo>
                  <a:pt x="12" y="245"/>
                  <a:pt x="2" y="197"/>
                  <a:pt x="1" y="160"/>
                </a:cubicBezTo>
                <a:cubicBezTo>
                  <a:pt x="0" y="123"/>
                  <a:pt x="6" y="79"/>
                  <a:pt x="33" y="52"/>
                </a:cubicBezTo>
                <a:cubicBezTo>
                  <a:pt x="60" y="25"/>
                  <a:pt x="134" y="11"/>
                  <a:pt x="161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685800" y="1992313"/>
            <a:ext cx="3425825" cy="70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down on equator plan from North Pole</a:t>
            </a:r>
          </a:p>
        </p:txBody>
      </p:sp>
      <p:grpSp>
        <p:nvGrpSpPr>
          <p:cNvPr id="43" name="Group 41"/>
          <p:cNvGrpSpPr>
            <a:grpSpLocks/>
          </p:cNvGrpSpPr>
          <p:nvPr/>
        </p:nvGrpSpPr>
        <p:grpSpPr bwMode="auto">
          <a:xfrm>
            <a:off x="7210425" y="2066925"/>
            <a:ext cx="876300" cy="428625"/>
            <a:chOff x="4704" y="1218"/>
            <a:chExt cx="552" cy="270"/>
          </a:xfrm>
        </p:grpSpPr>
        <p:sp>
          <p:nvSpPr>
            <p:cNvPr id="44" name="Line 42"/>
            <p:cNvSpPr>
              <a:spLocks noChangeShapeType="1"/>
            </p:cNvSpPr>
            <p:nvPr/>
          </p:nvSpPr>
          <p:spPr bwMode="auto">
            <a:xfrm flipH="1">
              <a:off x="4704" y="1224"/>
              <a:ext cx="276" cy="26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962" y="1218"/>
              <a:ext cx="294" cy="27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46" name="Text Box 44"/>
          <p:cNvSpPr txBox="1">
            <a:spLocks noChangeArrowheads="1"/>
          </p:cNvSpPr>
          <p:nvPr/>
        </p:nvSpPr>
        <p:spPr bwMode="auto">
          <a:xfrm>
            <a:off x="4445000" y="4100513"/>
            <a:ext cx="1860550" cy="70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accent2"/>
              </a:buClr>
            </a:pP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Greenwich Meridian</a:t>
            </a:r>
          </a:p>
        </p:txBody>
      </p:sp>
      <p:grpSp>
        <p:nvGrpSpPr>
          <p:cNvPr id="47" name="Group 45"/>
          <p:cNvGrpSpPr>
            <a:grpSpLocks/>
          </p:cNvGrpSpPr>
          <p:nvPr/>
        </p:nvGrpSpPr>
        <p:grpSpPr bwMode="auto">
          <a:xfrm>
            <a:off x="6469063" y="4600575"/>
            <a:ext cx="1524000" cy="465138"/>
            <a:chOff x="4069" y="2899"/>
            <a:chExt cx="960" cy="293"/>
          </a:xfrm>
        </p:grpSpPr>
        <p:sp>
          <p:nvSpPr>
            <p:cNvPr id="48" name="Text Box 46"/>
            <p:cNvSpPr txBox="1">
              <a:spLocks noChangeArrowheads="1"/>
            </p:cNvSpPr>
            <p:nvPr/>
          </p:nvSpPr>
          <p:spPr bwMode="auto">
            <a:xfrm>
              <a:off x="4069" y="2904"/>
              <a:ext cx="2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2400" b="1">
                  <a:solidFill>
                    <a:srgbClr val="FF0000"/>
                  </a:solidFill>
                </a:rPr>
                <a:t>W</a:t>
              </a:r>
            </a:p>
          </p:txBody>
        </p:sp>
        <p:sp>
          <p:nvSpPr>
            <p:cNvPr id="49" name="Text Box 47"/>
            <p:cNvSpPr txBox="1">
              <a:spLocks noChangeArrowheads="1"/>
            </p:cNvSpPr>
            <p:nvPr/>
          </p:nvSpPr>
          <p:spPr bwMode="auto">
            <a:xfrm>
              <a:off x="4785" y="2899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2400" b="1">
                  <a:solidFill>
                    <a:srgbClr val="FF0000"/>
                  </a:solidFill>
                </a:rPr>
                <a:t>E</a:t>
              </a:r>
            </a:p>
          </p:txBody>
        </p:sp>
      </p:grpSp>
      <p:grpSp>
        <p:nvGrpSpPr>
          <p:cNvPr id="50" name="Group 48"/>
          <p:cNvGrpSpPr>
            <a:grpSpLocks/>
          </p:cNvGrpSpPr>
          <p:nvPr/>
        </p:nvGrpSpPr>
        <p:grpSpPr bwMode="auto">
          <a:xfrm>
            <a:off x="6219825" y="3640138"/>
            <a:ext cx="2166938" cy="2549525"/>
            <a:chOff x="3924" y="2293"/>
            <a:chExt cx="1365" cy="1606"/>
          </a:xfrm>
        </p:grpSpPr>
        <p:sp>
          <p:nvSpPr>
            <p:cNvPr id="51" name="Oval 49"/>
            <p:cNvSpPr>
              <a:spLocks noChangeArrowheads="1"/>
            </p:cNvSpPr>
            <p:nvPr/>
          </p:nvSpPr>
          <p:spPr bwMode="auto">
            <a:xfrm>
              <a:off x="3929" y="2446"/>
              <a:ext cx="1296" cy="129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auto">
            <a:xfrm>
              <a:off x="4345" y="2454"/>
              <a:ext cx="448" cy="128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auto">
            <a:xfrm>
              <a:off x="4113" y="2446"/>
              <a:ext cx="920" cy="1304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 flipH="1">
              <a:off x="4561" y="2456"/>
              <a:ext cx="0" cy="12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 rot="-480115">
              <a:off x="5229" y="2966"/>
              <a:ext cx="60" cy="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" name="Text Box 54"/>
            <p:cNvSpPr txBox="1">
              <a:spLocks noChangeArrowheads="1"/>
            </p:cNvSpPr>
            <p:nvPr/>
          </p:nvSpPr>
          <p:spPr bwMode="auto">
            <a:xfrm>
              <a:off x="4479" y="2293"/>
              <a:ext cx="19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57" name="Text Box 55"/>
            <p:cNvSpPr txBox="1">
              <a:spLocks noChangeArrowheads="1"/>
            </p:cNvSpPr>
            <p:nvPr/>
          </p:nvSpPr>
          <p:spPr bwMode="auto">
            <a:xfrm>
              <a:off x="4478" y="3707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1"/>
                  </a:solidFill>
                </a:rPr>
                <a:t>S</a:t>
              </a:r>
            </a:p>
          </p:txBody>
        </p:sp>
        <p:grpSp>
          <p:nvGrpSpPr>
            <p:cNvPr id="58" name="Group 56"/>
            <p:cNvGrpSpPr>
              <a:grpSpLocks/>
            </p:cNvGrpSpPr>
            <p:nvPr/>
          </p:nvGrpSpPr>
          <p:grpSpPr bwMode="auto">
            <a:xfrm>
              <a:off x="3924" y="3101"/>
              <a:ext cx="1302" cy="156"/>
              <a:chOff x="2784" y="3757"/>
              <a:chExt cx="1302" cy="156"/>
            </a:xfrm>
          </p:grpSpPr>
          <p:sp>
            <p:nvSpPr>
              <p:cNvPr id="59" name="Text Box 57"/>
              <p:cNvSpPr txBox="1">
                <a:spLocks noChangeArrowheads="1"/>
              </p:cNvSpPr>
              <p:nvPr/>
            </p:nvSpPr>
            <p:spPr bwMode="auto">
              <a:xfrm>
                <a:off x="3018" y="3759"/>
                <a:ext cx="23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sz="1000" b="1">
                    <a:solidFill>
                      <a:schemeClr val="tx1"/>
                    </a:solidFill>
                  </a:rPr>
                  <a:t>30</a:t>
                </a:r>
                <a:r>
                  <a:rPr lang="en-US" altLang="en-US" sz="1000" b="1" baseline="30000">
                    <a:solidFill>
                      <a:schemeClr val="tx1"/>
                    </a:solidFill>
                  </a:rPr>
                  <a:t>o</a:t>
                </a:r>
                <a:endParaRPr lang="en-US" alt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Text Box 58"/>
              <p:cNvSpPr txBox="1">
                <a:spLocks noChangeArrowheads="1"/>
              </p:cNvSpPr>
              <p:nvPr/>
            </p:nvSpPr>
            <p:spPr bwMode="auto">
              <a:xfrm>
                <a:off x="2799" y="3757"/>
                <a:ext cx="23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sz="1000" b="1">
                    <a:solidFill>
                      <a:schemeClr val="tx1"/>
                    </a:solidFill>
                  </a:rPr>
                  <a:t>60</a:t>
                </a:r>
                <a:r>
                  <a:rPr lang="en-US" altLang="en-US" sz="1000" b="1" baseline="30000">
                    <a:solidFill>
                      <a:schemeClr val="tx1"/>
                    </a:solidFill>
                  </a:rPr>
                  <a:t>o</a:t>
                </a:r>
                <a:endParaRPr lang="en-US" alt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ext Box 59"/>
              <p:cNvSpPr txBox="1">
                <a:spLocks noChangeArrowheads="1"/>
              </p:cNvSpPr>
              <p:nvPr/>
            </p:nvSpPr>
            <p:spPr bwMode="auto">
              <a:xfrm>
                <a:off x="3707" y="3758"/>
                <a:ext cx="23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sz="1000" b="1">
                    <a:solidFill>
                      <a:schemeClr val="tx1"/>
                    </a:solidFill>
                  </a:rPr>
                  <a:t>60</a:t>
                </a:r>
                <a:r>
                  <a:rPr lang="en-US" altLang="en-US" sz="1000" b="1" baseline="30000">
                    <a:solidFill>
                      <a:schemeClr val="tx1"/>
                    </a:solidFill>
                  </a:rPr>
                  <a:t>o</a:t>
                </a:r>
                <a:endParaRPr lang="en-US" alt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Text Box 60"/>
              <p:cNvSpPr txBox="1">
                <a:spLocks noChangeArrowheads="1"/>
              </p:cNvSpPr>
              <p:nvPr/>
            </p:nvSpPr>
            <p:spPr bwMode="auto">
              <a:xfrm>
                <a:off x="3476" y="3758"/>
                <a:ext cx="23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sz="1000" b="1">
                    <a:solidFill>
                      <a:schemeClr val="tx1"/>
                    </a:solidFill>
                  </a:rPr>
                  <a:t>30</a:t>
                </a:r>
                <a:r>
                  <a:rPr lang="en-US" altLang="en-US" sz="1000" b="1" baseline="30000">
                    <a:solidFill>
                      <a:schemeClr val="tx1"/>
                    </a:solidFill>
                  </a:rPr>
                  <a:t>o</a:t>
                </a:r>
                <a:endParaRPr lang="en-US" alt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Line 61"/>
              <p:cNvSpPr>
                <a:spLocks noChangeShapeType="1"/>
              </p:cNvSpPr>
              <p:nvPr/>
            </p:nvSpPr>
            <p:spPr bwMode="auto">
              <a:xfrm flipH="1">
                <a:off x="2784" y="3786"/>
                <a:ext cx="130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64" name="Text Box 62"/>
              <p:cNvSpPr txBox="1">
                <a:spLocks noChangeArrowheads="1"/>
              </p:cNvSpPr>
              <p:nvPr/>
            </p:nvSpPr>
            <p:spPr bwMode="auto">
              <a:xfrm>
                <a:off x="3257" y="3758"/>
                <a:ext cx="23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2"/>
                  </a:buClr>
                </a:pPr>
                <a:r>
                  <a:rPr lang="en-US" altLang="en-US" sz="1000" b="1">
                    <a:solidFill>
                      <a:schemeClr val="tx1"/>
                    </a:solidFill>
                  </a:rPr>
                  <a:t>0</a:t>
                </a:r>
                <a:r>
                  <a:rPr lang="en-US" altLang="en-US" sz="1000" b="1" baseline="30000">
                    <a:solidFill>
                      <a:schemeClr val="tx1"/>
                    </a:solidFill>
                  </a:rPr>
                  <a:t>o</a:t>
                </a:r>
                <a:endParaRPr lang="en-US" altLang="en-US" sz="1000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5" name="Line 63"/>
          <p:cNvSpPr>
            <a:spLocks noChangeShapeType="1"/>
          </p:cNvSpPr>
          <p:nvPr/>
        </p:nvSpPr>
        <p:spPr bwMode="auto">
          <a:xfrm>
            <a:off x="7239000" y="3914775"/>
            <a:ext cx="0" cy="2057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 flipV="1">
            <a:off x="5429250" y="2717800"/>
            <a:ext cx="0" cy="8509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67" name="Group 65"/>
          <p:cNvGrpSpPr>
            <a:grpSpLocks/>
          </p:cNvGrpSpPr>
          <p:nvPr/>
        </p:nvGrpSpPr>
        <p:grpSpPr bwMode="auto">
          <a:xfrm>
            <a:off x="2295525" y="3656013"/>
            <a:ext cx="2166938" cy="2549525"/>
            <a:chOff x="1446" y="2303"/>
            <a:chExt cx="1365" cy="1606"/>
          </a:xfrm>
        </p:grpSpPr>
        <p:sp>
          <p:nvSpPr>
            <p:cNvPr id="68" name="AutoShape 66"/>
            <p:cNvSpPr>
              <a:spLocks noChangeArrowheads="1"/>
            </p:cNvSpPr>
            <p:nvPr/>
          </p:nvSpPr>
          <p:spPr bwMode="auto">
            <a:xfrm flipH="1">
              <a:off x="1860" y="3044"/>
              <a:ext cx="292" cy="80"/>
            </a:xfrm>
            <a:prstGeom prst="rtTriangle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auto">
            <a:xfrm>
              <a:off x="1451" y="2456"/>
              <a:ext cx="1296" cy="129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0" name="Freeform 68"/>
            <p:cNvSpPr>
              <a:spLocks/>
            </p:cNvSpPr>
            <p:nvPr/>
          </p:nvSpPr>
          <p:spPr bwMode="auto">
            <a:xfrm>
              <a:off x="1451" y="2941"/>
              <a:ext cx="1345" cy="902"/>
            </a:xfrm>
            <a:custGeom>
              <a:avLst/>
              <a:gdLst>
                <a:gd name="T0" fmla="*/ 0 w 1345"/>
                <a:gd name="T1" fmla="*/ 115 h 902"/>
                <a:gd name="T2" fmla="*/ 640 w 1345"/>
                <a:gd name="T3" fmla="*/ 227 h 902"/>
                <a:gd name="T4" fmla="*/ 1288 w 1345"/>
                <a:gd name="T5" fmla="*/ 83 h 902"/>
                <a:gd name="T6" fmla="*/ 984 w 1345"/>
                <a:gd name="T7" fmla="*/ 723 h 902"/>
                <a:gd name="T8" fmla="*/ 984 w 1345"/>
                <a:gd name="T9" fmla="*/ 875 h 902"/>
                <a:gd name="T10" fmla="*/ 1064 w 1345"/>
                <a:gd name="T11" fmla="*/ 883 h 9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45" h="902">
                  <a:moveTo>
                    <a:pt x="0" y="115"/>
                  </a:moveTo>
                  <a:cubicBezTo>
                    <a:pt x="212" y="173"/>
                    <a:pt x="425" y="232"/>
                    <a:pt x="640" y="227"/>
                  </a:cubicBezTo>
                  <a:cubicBezTo>
                    <a:pt x="855" y="222"/>
                    <a:pt x="1231" y="0"/>
                    <a:pt x="1288" y="83"/>
                  </a:cubicBezTo>
                  <a:cubicBezTo>
                    <a:pt x="1345" y="166"/>
                    <a:pt x="1035" y="591"/>
                    <a:pt x="984" y="723"/>
                  </a:cubicBezTo>
                  <a:cubicBezTo>
                    <a:pt x="933" y="855"/>
                    <a:pt x="971" y="848"/>
                    <a:pt x="984" y="875"/>
                  </a:cubicBezTo>
                  <a:cubicBezTo>
                    <a:pt x="997" y="902"/>
                    <a:pt x="1041" y="882"/>
                    <a:pt x="1064" y="883"/>
                  </a:cubicBezTo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777777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 rot="-480115">
              <a:off x="2751" y="2976"/>
              <a:ext cx="60" cy="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" name="Text Box 70"/>
            <p:cNvSpPr txBox="1">
              <a:spLocks noChangeArrowheads="1"/>
            </p:cNvSpPr>
            <p:nvPr/>
          </p:nvSpPr>
          <p:spPr bwMode="auto">
            <a:xfrm>
              <a:off x="2001" y="2303"/>
              <a:ext cx="19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73" name="Text Box 71"/>
            <p:cNvSpPr txBox="1">
              <a:spLocks noChangeArrowheads="1"/>
            </p:cNvSpPr>
            <p:nvPr/>
          </p:nvSpPr>
          <p:spPr bwMode="auto">
            <a:xfrm>
              <a:off x="2000" y="3717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400" b="1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74" name="Text Box 72"/>
            <p:cNvSpPr txBox="1">
              <a:spLocks noChangeArrowheads="1"/>
            </p:cNvSpPr>
            <p:nvPr/>
          </p:nvSpPr>
          <p:spPr bwMode="auto">
            <a:xfrm>
              <a:off x="1680" y="3105"/>
              <a:ext cx="23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30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75" name="Text Box 73"/>
            <p:cNvSpPr txBox="1">
              <a:spLocks noChangeArrowheads="1"/>
            </p:cNvSpPr>
            <p:nvPr/>
          </p:nvSpPr>
          <p:spPr bwMode="auto">
            <a:xfrm>
              <a:off x="1461" y="3103"/>
              <a:ext cx="23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60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76" name="Text Box 74"/>
            <p:cNvSpPr txBox="1">
              <a:spLocks noChangeArrowheads="1"/>
            </p:cNvSpPr>
            <p:nvPr/>
          </p:nvSpPr>
          <p:spPr bwMode="auto">
            <a:xfrm>
              <a:off x="2369" y="3104"/>
              <a:ext cx="23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60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77" name="Text Box 75"/>
            <p:cNvSpPr txBox="1">
              <a:spLocks noChangeArrowheads="1"/>
            </p:cNvSpPr>
            <p:nvPr/>
          </p:nvSpPr>
          <p:spPr bwMode="auto">
            <a:xfrm>
              <a:off x="2138" y="3104"/>
              <a:ext cx="23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30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 flipH="1">
              <a:off x="1446" y="3132"/>
              <a:ext cx="13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79" name="Text Box 77"/>
            <p:cNvSpPr txBox="1">
              <a:spLocks noChangeArrowheads="1"/>
            </p:cNvSpPr>
            <p:nvPr/>
          </p:nvSpPr>
          <p:spPr bwMode="auto">
            <a:xfrm>
              <a:off x="1919" y="3104"/>
              <a:ext cx="23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1000" b="1">
                  <a:solidFill>
                    <a:schemeClr val="tx1"/>
                  </a:solidFill>
                </a:rPr>
                <a:t>0</a:t>
              </a:r>
              <a:r>
                <a:rPr lang="en-US" altLang="en-US" sz="1000" b="1" baseline="30000">
                  <a:solidFill>
                    <a:schemeClr val="tx1"/>
                  </a:solidFill>
                </a:rPr>
                <a:t>o</a:t>
              </a:r>
              <a:endParaRPr lang="en-US" altLang="en-US" sz="1000" b="1">
                <a:solidFill>
                  <a:schemeClr val="tx1"/>
                </a:solidFill>
              </a:endParaRPr>
            </a:p>
          </p:txBody>
        </p:sp>
        <p:sp>
          <p:nvSpPr>
            <p:cNvPr id="80" name="Freeform 78"/>
            <p:cNvSpPr>
              <a:spLocks/>
            </p:cNvSpPr>
            <p:nvPr/>
          </p:nvSpPr>
          <p:spPr bwMode="auto">
            <a:xfrm>
              <a:off x="1628" y="2464"/>
              <a:ext cx="444" cy="664"/>
            </a:xfrm>
            <a:custGeom>
              <a:avLst/>
              <a:gdLst>
                <a:gd name="T0" fmla="*/ 0 w 444"/>
                <a:gd name="T1" fmla="*/ 664 h 664"/>
                <a:gd name="T2" fmla="*/ 260 w 444"/>
                <a:gd name="T3" fmla="*/ 608 h 664"/>
                <a:gd name="T4" fmla="*/ 444 w 444"/>
                <a:gd name="T5" fmla="*/ 0 h 664"/>
                <a:gd name="T6" fmla="*/ 376 w 444"/>
                <a:gd name="T7" fmla="*/ 8 h 664"/>
                <a:gd name="T8" fmla="*/ 324 w 444"/>
                <a:gd name="T9" fmla="*/ 24 h 664"/>
                <a:gd name="T10" fmla="*/ 284 w 444"/>
                <a:gd name="T11" fmla="*/ 48 h 664"/>
                <a:gd name="T12" fmla="*/ 232 w 444"/>
                <a:gd name="T13" fmla="*/ 80 h 664"/>
                <a:gd name="T14" fmla="*/ 184 w 444"/>
                <a:gd name="T15" fmla="*/ 128 h 664"/>
                <a:gd name="T16" fmla="*/ 152 w 444"/>
                <a:gd name="T17" fmla="*/ 176 h 664"/>
                <a:gd name="T18" fmla="*/ 104 w 444"/>
                <a:gd name="T19" fmla="*/ 256 h 664"/>
                <a:gd name="T20" fmla="*/ 60 w 444"/>
                <a:gd name="T21" fmla="*/ 352 h 664"/>
                <a:gd name="T22" fmla="*/ 40 w 444"/>
                <a:gd name="T23" fmla="*/ 412 h 664"/>
                <a:gd name="T24" fmla="*/ 28 w 444"/>
                <a:gd name="T25" fmla="*/ 476 h 664"/>
                <a:gd name="T26" fmla="*/ 12 w 444"/>
                <a:gd name="T27" fmla="*/ 532 h 664"/>
                <a:gd name="T28" fmla="*/ 8 w 444"/>
                <a:gd name="T29" fmla="*/ 596 h 664"/>
                <a:gd name="T30" fmla="*/ 0 w 444"/>
                <a:gd name="T31" fmla="*/ 664 h 6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44" h="664">
                  <a:moveTo>
                    <a:pt x="0" y="664"/>
                  </a:moveTo>
                  <a:lnTo>
                    <a:pt x="260" y="608"/>
                  </a:lnTo>
                  <a:lnTo>
                    <a:pt x="444" y="0"/>
                  </a:lnTo>
                  <a:lnTo>
                    <a:pt x="376" y="8"/>
                  </a:lnTo>
                  <a:lnTo>
                    <a:pt x="324" y="24"/>
                  </a:lnTo>
                  <a:lnTo>
                    <a:pt x="284" y="48"/>
                  </a:lnTo>
                  <a:lnTo>
                    <a:pt x="232" y="80"/>
                  </a:lnTo>
                  <a:lnTo>
                    <a:pt x="184" y="128"/>
                  </a:lnTo>
                  <a:lnTo>
                    <a:pt x="152" y="176"/>
                  </a:lnTo>
                  <a:lnTo>
                    <a:pt x="104" y="256"/>
                  </a:lnTo>
                  <a:lnTo>
                    <a:pt x="60" y="352"/>
                  </a:lnTo>
                  <a:lnTo>
                    <a:pt x="40" y="412"/>
                  </a:lnTo>
                  <a:lnTo>
                    <a:pt x="28" y="476"/>
                  </a:lnTo>
                  <a:lnTo>
                    <a:pt x="12" y="532"/>
                  </a:lnTo>
                  <a:lnTo>
                    <a:pt x="8" y="596"/>
                  </a:lnTo>
                  <a:lnTo>
                    <a:pt x="0" y="66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1635" y="2456"/>
              <a:ext cx="920" cy="1304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" name="Freeform 80"/>
            <p:cNvSpPr>
              <a:spLocks/>
            </p:cNvSpPr>
            <p:nvPr/>
          </p:nvSpPr>
          <p:spPr bwMode="auto">
            <a:xfrm>
              <a:off x="1884" y="3055"/>
              <a:ext cx="228" cy="71"/>
            </a:xfrm>
            <a:custGeom>
              <a:avLst/>
              <a:gdLst>
                <a:gd name="T0" fmla="*/ 0 w 198"/>
                <a:gd name="T1" fmla="*/ 71 h 63"/>
                <a:gd name="T2" fmla="*/ 228 w 198"/>
                <a:gd name="T3" fmla="*/ 0 h 6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98" h="63">
                  <a:moveTo>
                    <a:pt x="0" y="63"/>
                  </a:moveTo>
                  <a:lnTo>
                    <a:pt x="19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3" name="Freeform 81"/>
            <p:cNvSpPr>
              <a:spLocks/>
            </p:cNvSpPr>
            <p:nvPr/>
          </p:nvSpPr>
          <p:spPr bwMode="auto">
            <a:xfrm>
              <a:off x="1640" y="3048"/>
              <a:ext cx="272" cy="76"/>
            </a:xfrm>
            <a:custGeom>
              <a:avLst/>
              <a:gdLst>
                <a:gd name="T0" fmla="*/ 0 w 272"/>
                <a:gd name="T1" fmla="*/ 76 h 76"/>
                <a:gd name="T2" fmla="*/ 228 w 272"/>
                <a:gd name="T3" fmla="*/ 76 h 76"/>
                <a:gd name="T4" fmla="*/ 260 w 272"/>
                <a:gd name="T5" fmla="*/ 21 h 76"/>
                <a:gd name="T6" fmla="*/ 272 w 272"/>
                <a:gd name="T7" fmla="*/ 0 h 76"/>
                <a:gd name="T8" fmla="*/ 0 w 272"/>
                <a:gd name="T9" fmla="*/ 76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2" h="76">
                  <a:moveTo>
                    <a:pt x="0" y="76"/>
                  </a:moveTo>
                  <a:lnTo>
                    <a:pt x="228" y="76"/>
                  </a:lnTo>
                  <a:lnTo>
                    <a:pt x="260" y="21"/>
                  </a:lnTo>
                  <a:lnTo>
                    <a:pt x="272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4" name="Freeform 82"/>
            <p:cNvSpPr>
              <a:spLocks/>
            </p:cNvSpPr>
            <p:nvPr/>
          </p:nvSpPr>
          <p:spPr bwMode="auto">
            <a:xfrm>
              <a:off x="1868" y="2464"/>
              <a:ext cx="220" cy="664"/>
            </a:xfrm>
            <a:custGeom>
              <a:avLst/>
              <a:gdLst>
                <a:gd name="T0" fmla="*/ 4 w 212"/>
                <a:gd name="T1" fmla="*/ 664 h 664"/>
                <a:gd name="T2" fmla="*/ 220 w 212"/>
                <a:gd name="T3" fmla="*/ 596 h 664"/>
                <a:gd name="T4" fmla="*/ 220 w 212"/>
                <a:gd name="T5" fmla="*/ 0 h 664"/>
                <a:gd name="T6" fmla="*/ 166 w 212"/>
                <a:gd name="T7" fmla="*/ 16 h 664"/>
                <a:gd name="T8" fmla="*/ 116 w 212"/>
                <a:gd name="T9" fmla="*/ 88 h 664"/>
                <a:gd name="T10" fmla="*/ 71 w 212"/>
                <a:gd name="T11" fmla="*/ 172 h 664"/>
                <a:gd name="T12" fmla="*/ 37 w 212"/>
                <a:gd name="T13" fmla="*/ 296 h 664"/>
                <a:gd name="T14" fmla="*/ 21 w 212"/>
                <a:gd name="T15" fmla="*/ 376 h 664"/>
                <a:gd name="T16" fmla="*/ 8 w 212"/>
                <a:gd name="T17" fmla="*/ 472 h 664"/>
                <a:gd name="T18" fmla="*/ 0 w 212"/>
                <a:gd name="T19" fmla="*/ 552 h 664"/>
                <a:gd name="T20" fmla="*/ 4 w 212"/>
                <a:gd name="T21" fmla="*/ 664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2" h="664">
                  <a:moveTo>
                    <a:pt x="4" y="664"/>
                  </a:moveTo>
                  <a:lnTo>
                    <a:pt x="212" y="596"/>
                  </a:lnTo>
                  <a:lnTo>
                    <a:pt x="212" y="0"/>
                  </a:lnTo>
                  <a:lnTo>
                    <a:pt x="160" y="16"/>
                  </a:lnTo>
                  <a:lnTo>
                    <a:pt x="112" y="88"/>
                  </a:lnTo>
                  <a:lnTo>
                    <a:pt x="68" y="172"/>
                  </a:lnTo>
                  <a:lnTo>
                    <a:pt x="36" y="296"/>
                  </a:lnTo>
                  <a:lnTo>
                    <a:pt x="20" y="376"/>
                  </a:lnTo>
                  <a:lnTo>
                    <a:pt x="8" y="472"/>
                  </a:lnTo>
                  <a:lnTo>
                    <a:pt x="0" y="552"/>
                  </a:lnTo>
                  <a:lnTo>
                    <a:pt x="4" y="66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1867" y="2464"/>
              <a:ext cx="448" cy="128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2090" y="3036"/>
              <a:ext cx="106" cy="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" name="Line 85"/>
            <p:cNvSpPr>
              <a:spLocks noChangeShapeType="1"/>
            </p:cNvSpPr>
            <p:nvPr/>
          </p:nvSpPr>
          <p:spPr bwMode="auto">
            <a:xfrm flipH="1">
              <a:off x="2083" y="2448"/>
              <a:ext cx="0" cy="12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8" name="Line 86"/>
            <p:cNvSpPr>
              <a:spLocks noChangeShapeType="1"/>
            </p:cNvSpPr>
            <p:nvPr/>
          </p:nvSpPr>
          <p:spPr bwMode="auto">
            <a:xfrm flipV="1">
              <a:off x="1644" y="3060"/>
              <a:ext cx="228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88537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6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0" grpId="0" animBg="1"/>
      <p:bldP spid="41" grpId="0" animBg="1"/>
      <p:bldP spid="42" grpId="0" autoUpdateAnimBg="0"/>
      <p:bldP spid="46" grpId="0" autoUpdateAnimBg="0"/>
      <p:bldP spid="65" grpId="0" animBg="1"/>
      <p:bldP spid="6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Latitude &amp; longitude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19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428750"/>
            <a:ext cx="8094663" cy="52168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600" smtClean="0"/>
              <a:t>Lat &amp; long</a:t>
            </a:r>
            <a:r>
              <a:rPr lang="en-US" altLang="en-US" sz="1600" smtClean="0"/>
              <a:t> </a:t>
            </a:r>
            <a:r>
              <a:rPr lang="en-GB" altLang="en-US" sz="1600" smtClean="0"/>
              <a:t>angles </a:t>
            </a:r>
            <a:r>
              <a:rPr lang="en-US" altLang="en-US" sz="1600" smtClean="0"/>
              <a:t>measured in</a:t>
            </a:r>
          </a:p>
          <a:p>
            <a:pPr lvl="1"/>
            <a:r>
              <a:rPr lang="en-US" altLang="en-US" sz="1600" smtClean="0"/>
              <a:t>degree</a:t>
            </a:r>
            <a:r>
              <a:rPr lang="en-GB" altLang="en-US" sz="1600" smtClean="0"/>
              <a:t>s</a:t>
            </a:r>
            <a:r>
              <a:rPr lang="en-US" altLang="en-US" sz="1600" smtClean="0"/>
              <a:t>° minute</a:t>
            </a:r>
            <a:r>
              <a:rPr lang="en-GB" altLang="en-US" sz="1600" smtClean="0"/>
              <a:t>s</a:t>
            </a:r>
            <a:r>
              <a:rPr lang="en-US" altLang="en-US" sz="1600" smtClean="0"/>
              <a:t>.decimal´ (hemisphere)</a:t>
            </a:r>
            <a:endParaRPr lang="en-GB" altLang="en-US" sz="1600" smtClean="0"/>
          </a:p>
          <a:p>
            <a:pPr lvl="1"/>
            <a:r>
              <a:rPr lang="en-GB" altLang="en-US" sz="1600" smtClean="0"/>
              <a:t>hemisphere = N, S, E, W</a:t>
            </a:r>
          </a:p>
          <a:p>
            <a:r>
              <a:rPr lang="en-GB" altLang="en-US" sz="1600" smtClean="0"/>
              <a:t>A position</a:t>
            </a:r>
            <a:endParaRPr lang="en-US" altLang="en-US" sz="1600" smtClean="0"/>
          </a:p>
          <a:p>
            <a:pPr lvl="1"/>
            <a:r>
              <a:rPr lang="en-US" altLang="en-US" sz="1600" smtClean="0"/>
              <a:t>latitude =  51° 43.250´ N </a:t>
            </a:r>
          </a:p>
          <a:p>
            <a:pPr lvl="1"/>
            <a:r>
              <a:rPr lang="en-US" altLang="en-US" sz="1600" smtClean="0"/>
              <a:t>longitude = 002° 59.950´ W</a:t>
            </a:r>
          </a:p>
          <a:p>
            <a:r>
              <a:rPr lang="en-US" altLang="en-US" sz="1600" smtClean="0"/>
              <a:t>1</a:t>
            </a:r>
            <a:r>
              <a:rPr lang="en-GB" altLang="en-US" sz="1600" smtClean="0"/>
              <a:t> degree = 1</a:t>
            </a:r>
            <a:r>
              <a:rPr lang="en-US" altLang="en-US" sz="1600" smtClean="0"/>
              <a:t>° </a:t>
            </a:r>
            <a:r>
              <a:rPr lang="en-GB" altLang="en-US" sz="1600" smtClean="0"/>
              <a:t>= 60 minutes </a:t>
            </a:r>
            <a:r>
              <a:rPr lang="en-US" altLang="en-US" sz="1600" smtClean="0"/>
              <a:t>= 60</a:t>
            </a:r>
            <a:r>
              <a:rPr lang="en-GB" altLang="en-US" sz="1600" smtClean="0"/>
              <a:t>´ </a:t>
            </a:r>
          </a:p>
          <a:p>
            <a:r>
              <a:rPr lang="en-GB" altLang="en-US" sz="1600" smtClean="0"/>
              <a:t>Each minute can be subdivided with decimals to any precision required</a:t>
            </a:r>
          </a:p>
          <a:p>
            <a:pPr lvl="1"/>
            <a:r>
              <a:rPr lang="en-GB" altLang="en-US" sz="1600" smtClean="0"/>
              <a:t>50</a:t>
            </a:r>
            <a:r>
              <a:rPr lang="en-US" altLang="en-US" sz="1600" smtClean="0"/>
              <a:t>°30´N   </a:t>
            </a:r>
            <a:r>
              <a:rPr lang="en-GB" altLang="en-US" sz="1600" smtClean="0"/>
              <a:t>50</a:t>
            </a:r>
            <a:r>
              <a:rPr lang="en-US" altLang="en-US" sz="1600" smtClean="0"/>
              <a:t>°30.2´N   </a:t>
            </a:r>
            <a:r>
              <a:rPr lang="en-GB" altLang="en-US" sz="1600" smtClean="0"/>
              <a:t>50</a:t>
            </a:r>
            <a:r>
              <a:rPr lang="en-US" altLang="en-US" sz="1600" smtClean="0"/>
              <a:t>°30.21´N   </a:t>
            </a:r>
            <a:r>
              <a:rPr lang="en-GB" altLang="en-US" sz="1600" smtClean="0"/>
              <a:t>50</a:t>
            </a:r>
            <a:r>
              <a:rPr lang="en-US" altLang="en-US" sz="1600" smtClean="0"/>
              <a:t>°30.207´N   </a:t>
            </a:r>
            <a:r>
              <a:rPr lang="en-GB" altLang="en-US" sz="1600" smtClean="0"/>
              <a:t>50</a:t>
            </a:r>
            <a:r>
              <a:rPr lang="en-US" altLang="en-US" sz="1600" smtClean="0"/>
              <a:t>°30.20669´N</a:t>
            </a:r>
          </a:p>
          <a:p>
            <a:r>
              <a:rPr lang="en-US" altLang="en-US" sz="1600" smtClean="0"/>
              <a:t>Mapping programs sometimes use decimal degrees</a:t>
            </a:r>
          </a:p>
          <a:p>
            <a:pPr lvl="1"/>
            <a:r>
              <a:rPr lang="en-US" altLang="en-US" sz="1600" smtClean="0"/>
              <a:t> </a:t>
            </a:r>
            <a:r>
              <a:rPr lang="en-GB" altLang="en-US" sz="1600" smtClean="0"/>
              <a:t>50</a:t>
            </a:r>
            <a:r>
              <a:rPr lang="en-US" altLang="en-US" sz="1600" smtClean="0"/>
              <a:t>°30´N = 50.(30/60) = 50.5°</a:t>
            </a:r>
          </a:p>
          <a:p>
            <a:r>
              <a:rPr lang="en-US" altLang="en-US" sz="1600" smtClean="0"/>
              <a:t>Degrees/minutes/seconds becoming obsolete</a:t>
            </a:r>
          </a:p>
          <a:p>
            <a:pPr lvl="1"/>
            <a:r>
              <a:rPr lang="en-US" altLang="en-US" sz="1600" smtClean="0"/>
              <a:t>51° 43.250´ = 51° 43´ 15˝</a:t>
            </a:r>
            <a:endParaRPr lang="en-US" altLang="en-US" sz="1600" smtClean="0"/>
          </a:p>
        </p:txBody>
      </p:sp>
    </p:spTree>
    <p:extLst>
      <p:ext uri="{BB962C8B-B14F-4D97-AF65-F5344CB8AC3E}">
        <p14:creationId xmlns:p14="http://schemas.microsoft.com/office/powerpoint/2010/main" val="2923700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>
                <a:cs typeface="Times New Roman" pitchFamily="18" charset="0"/>
              </a:rPr>
              <a:t>Latitude &amp; longitude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20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432300" y="2874963"/>
            <a:ext cx="11922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3200">
                <a:cs typeface="Arial" charset="0"/>
              </a:rPr>
              <a:t>55°N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154488" y="2227263"/>
            <a:ext cx="5064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2000">
                <a:cs typeface="Arial" charset="0"/>
              </a:rPr>
              <a:t>1`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154488" y="2989263"/>
            <a:ext cx="5064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2000">
                <a:cs typeface="Arial" charset="0"/>
              </a:rPr>
              <a:t>0`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154488" y="3751263"/>
            <a:ext cx="6588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2000">
                <a:cs typeface="Arial" charset="0"/>
              </a:rPr>
              <a:t>59`</a:t>
            </a:r>
          </a:p>
        </p:txBody>
      </p:sp>
      <p:pic>
        <p:nvPicPr>
          <p:cNvPr id="8" name="Picture 1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00" y="1617663"/>
            <a:ext cx="2698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178300" y="1579563"/>
            <a:ext cx="506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2000">
                <a:cs typeface="Arial" charset="0"/>
              </a:rPr>
              <a:t>2`</a:t>
            </a: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1917700" y="5243513"/>
            <a:ext cx="1143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3200">
                <a:cs typeface="Arial" charset="0"/>
              </a:rPr>
              <a:t>4°W</a:t>
            </a: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1231900" y="4932363"/>
            <a:ext cx="506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2000">
                <a:cs typeface="Arial" charset="0"/>
              </a:rPr>
              <a:t>1`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2146300" y="4932363"/>
            <a:ext cx="506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2000">
                <a:cs typeface="Arial" charset="0"/>
              </a:rPr>
              <a:t>0`</a:t>
            </a: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2984500" y="4932363"/>
            <a:ext cx="65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2000">
                <a:cs typeface="Arial" charset="0"/>
              </a:rPr>
              <a:t>59`</a:t>
            </a:r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344488" y="4932363"/>
            <a:ext cx="5064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2000">
                <a:cs typeface="Arial" charset="0"/>
              </a:rPr>
              <a:t>2`</a:t>
            </a:r>
          </a:p>
        </p:txBody>
      </p:sp>
      <p:pic>
        <p:nvPicPr>
          <p:cNvPr id="16" name="Picture 2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4703763"/>
            <a:ext cx="3060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395288" y="3846513"/>
            <a:ext cx="60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003°</a:t>
            </a:r>
            <a:endParaRPr lang="en-US" altLang="en-US" sz="1600">
              <a:solidFill>
                <a:srgbClr val="0033CC"/>
              </a:solidFill>
              <a:latin typeface="MS Shell Dlg" charset="0"/>
              <a:cs typeface="Arial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endParaRPr lang="en-US" altLang="en-US" sz="1600">
              <a:solidFill>
                <a:srgbClr val="0033CC"/>
              </a:solidFill>
              <a:cs typeface="Arial" charset="0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689100" y="4075113"/>
            <a:ext cx="9144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Rectangle 26"/>
          <p:cNvSpPr>
            <a:spLocks noChangeArrowheads="1"/>
          </p:cNvSpPr>
          <p:nvPr/>
        </p:nvSpPr>
        <p:spPr bwMode="auto">
          <a:xfrm>
            <a:off x="3746500" y="4684713"/>
            <a:ext cx="506413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59</a:t>
            </a:r>
            <a:endParaRPr lang="en-US" altLang="en-US" sz="1600" baseline="30000">
              <a:solidFill>
                <a:srgbClr val="0033CC"/>
              </a:solidFill>
              <a:cs typeface="Arial" charset="0"/>
            </a:endParaRPr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auto">
          <a:xfrm flipH="1" flipV="1">
            <a:off x="3517900" y="3846513"/>
            <a:ext cx="406400" cy="950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Line 28"/>
          <p:cNvSpPr>
            <a:spLocks noChangeShapeType="1"/>
          </p:cNvSpPr>
          <p:nvPr/>
        </p:nvSpPr>
        <p:spPr bwMode="auto">
          <a:xfrm flipH="1">
            <a:off x="1841500" y="3770313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 flipV="1">
            <a:off x="2603500" y="3389313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Oval 30"/>
          <p:cNvSpPr>
            <a:spLocks noChangeArrowheads="1"/>
          </p:cNvSpPr>
          <p:nvPr/>
        </p:nvSpPr>
        <p:spPr bwMode="auto">
          <a:xfrm>
            <a:off x="2457450" y="3624263"/>
            <a:ext cx="292100" cy="292100"/>
          </a:xfrm>
          <a:prstGeom prst="ellipse">
            <a:avLst/>
          </a:prstGeom>
          <a:solidFill>
            <a:srgbClr val="0000FF">
              <a:alpha val="50195"/>
            </a:srgb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cs typeface="Arial" charset="0"/>
            </a:endParaRPr>
          </a:p>
        </p:txBody>
      </p:sp>
      <p:sp>
        <p:nvSpPr>
          <p:cNvPr id="24" name="Rectangle 31"/>
          <p:cNvSpPr>
            <a:spLocks noChangeArrowheads="1"/>
          </p:cNvSpPr>
          <p:nvPr/>
        </p:nvSpPr>
        <p:spPr bwMode="auto">
          <a:xfrm>
            <a:off x="927100" y="2328863"/>
            <a:ext cx="152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chemeClr val="accent2"/>
                </a:solidFill>
                <a:cs typeface="Arial" charset="0"/>
              </a:rPr>
              <a:t>   </a:t>
            </a: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54°</a:t>
            </a:r>
            <a:r>
              <a:rPr lang="en-US" altLang="en-US" sz="1600" baseline="30000">
                <a:solidFill>
                  <a:srgbClr val="0033CC"/>
                </a:solidFill>
                <a:cs typeface="Arial" charset="0"/>
              </a:rPr>
              <a:t> </a:t>
            </a: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59.26’N </a:t>
            </a:r>
          </a:p>
          <a:p>
            <a:pPr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 003°</a:t>
            </a:r>
            <a:r>
              <a:rPr lang="en-US" altLang="en-US" sz="1600" baseline="30000">
                <a:solidFill>
                  <a:srgbClr val="0033CC"/>
                </a:solidFill>
                <a:cs typeface="Arial" charset="0"/>
              </a:rPr>
              <a:t> </a:t>
            </a: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59.68’W</a:t>
            </a:r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>
            <a:off x="1993900" y="2855913"/>
            <a:ext cx="53340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6" name="Group 68"/>
          <p:cNvGrpSpPr>
            <a:grpSpLocks/>
          </p:cNvGrpSpPr>
          <p:nvPr/>
        </p:nvGrpSpPr>
        <p:grpSpPr bwMode="auto">
          <a:xfrm>
            <a:off x="5499100" y="4684713"/>
            <a:ext cx="3249613" cy="1143000"/>
            <a:chOff x="3360" y="3312"/>
            <a:chExt cx="2047" cy="720"/>
          </a:xfrm>
        </p:grpSpPr>
        <p:sp>
          <p:nvSpPr>
            <p:cNvPr id="27" name="Rectangle 41"/>
            <p:cNvSpPr>
              <a:spLocks noChangeArrowheads="1"/>
            </p:cNvSpPr>
            <p:nvPr/>
          </p:nvSpPr>
          <p:spPr bwMode="auto">
            <a:xfrm>
              <a:off x="5088" y="3456"/>
              <a:ext cx="31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138" tIns="41275" rIns="84138" bIns="41275"/>
            <a:lstStyle>
              <a:lvl1pPr marL="381000" indent="-381000" algn="l" defTabSz="846138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defTabSz="846138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 defTabSz="846138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ClrTx/>
                <a:buSzTx/>
              </a:pPr>
              <a:r>
                <a:rPr lang="en-US" altLang="en-US" sz="2000">
                  <a:cs typeface="Arial" charset="0"/>
                </a:rPr>
                <a:t>2`</a:t>
              </a:r>
            </a:p>
          </p:txBody>
        </p:sp>
        <p:sp>
          <p:nvSpPr>
            <p:cNvPr id="28" name="Rectangle 34"/>
            <p:cNvSpPr>
              <a:spLocks noChangeArrowheads="1"/>
            </p:cNvSpPr>
            <p:nvPr/>
          </p:nvSpPr>
          <p:spPr bwMode="auto">
            <a:xfrm>
              <a:off x="3840" y="3652"/>
              <a:ext cx="864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138" tIns="41275" rIns="84138" bIns="41275"/>
            <a:lstStyle>
              <a:lvl1pPr marL="381000" indent="-381000" algn="l" defTabSz="846138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defTabSz="846138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 defTabSz="846138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ClrTx/>
                <a:buSzTx/>
              </a:pPr>
              <a:r>
                <a:rPr lang="en-US" altLang="en-US" sz="3200">
                  <a:cs typeface="Arial" charset="0"/>
                </a:rPr>
                <a:t>1°E</a:t>
              </a:r>
            </a:p>
          </p:txBody>
        </p:sp>
        <p:sp>
          <p:nvSpPr>
            <p:cNvPr id="29" name="Rectangle 35"/>
            <p:cNvSpPr>
              <a:spLocks noChangeArrowheads="1"/>
            </p:cNvSpPr>
            <p:nvPr/>
          </p:nvSpPr>
          <p:spPr bwMode="auto">
            <a:xfrm>
              <a:off x="4512" y="3456"/>
              <a:ext cx="31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138" tIns="41275" rIns="84138" bIns="41275"/>
            <a:lstStyle>
              <a:lvl1pPr marL="381000" indent="-381000" algn="l" defTabSz="846138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defTabSz="846138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 defTabSz="846138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ClrTx/>
                <a:buSzTx/>
              </a:pPr>
              <a:r>
                <a:rPr lang="en-US" altLang="en-US" sz="2000">
                  <a:cs typeface="Arial" charset="0"/>
                </a:rPr>
                <a:t>1`</a:t>
              </a:r>
            </a:p>
          </p:txBody>
        </p:sp>
        <p:sp>
          <p:nvSpPr>
            <p:cNvPr id="30" name="Rectangle 36"/>
            <p:cNvSpPr>
              <a:spLocks noChangeArrowheads="1"/>
            </p:cNvSpPr>
            <p:nvPr/>
          </p:nvSpPr>
          <p:spPr bwMode="auto">
            <a:xfrm>
              <a:off x="3984" y="3456"/>
              <a:ext cx="31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138" tIns="41275" rIns="84138" bIns="41275"/>
            <a:lstStyle>
              <a:lvl1pPr marL="381000" indent="-381000" algn="l" defTabSz="846138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defTabSz="846138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 defTabSz="846138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ClrTx/>
                <a:buSzTx/>
              </a:pPr>
              <a:r>
                <a:rPr lang="en-US" altLang="en-US" sz="2000">
                  <a:cs typeface="Arial" charset="0"/>
                </a:rPr>
                <a:t>0`</a:t>
              </a:r>
            </a:p>
          </p:txBody>
        </p:sp>
        <p:sp>
          <p:nvSpPr>
            <p:cNvPr id="31" name="Rectangle 39"/>
            <p:cNvSpPr>
              <a:spLocks noChangeArrowheads="1"/>
            </p:cNvSpPr>
            <p:nvPr/>
          </p:nvSpPr>
          <p:spPr bwMode="auto">
            <a:xfrm>
              <a:off x="3360" y="3456"/>
              <a:ext cx="36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4138" tIns="41275" rIns="84138" bIns="41275"/>
            <a:lstStyle>
              <a:lvl1pPr marL="381000" indent="-381000" algn="l" defTabSz="846138"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defTabSz="846138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Font typeface="Arial" charset="0"/>
                <a:buChar char="●"/>
                <a:defRPr sz="2000" b="1">
                  <a:solidFill>
                    <a:srgbClr val="0033CC"/>
                  </a:solidFill>
                  <a:latin typeface="Arial" charset="0"/>
                </a:defRPr>
              </a:lvl2pPr>
              <a:lvl3pPr marL="11430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Arial" charset="0"/>
                <a:buChar char="○"/>
                <a:defRPr sz="2000" b="1">
                  <a:solidFill>
                    <a:srgbClr val="0033CC"/>
                  </a:solidFill>
                  <a:latin typeface="Arial" charset="0"/>
                </a:defRPr>
              </a:lvl3pPr>
              <a:lvl4pPr marL="1600200" indent="-228600" algn="l" defTabSz="846138">
                <a:lnSpc>
                  <a:spcPct val="90000"/>
                </a:lnSpc>
                <a:spcBef>
                  <a:spcPct val="10000"/>
                </a:spcBef>
                <a:buClr>
                  <a:srgbClr val="0033CC"/>
                </a:buClr>
                <a:buFont typeface="Symbol" pitchFamily="18" charset="2"/>
                <a:buChar char="*"/>
                <a:defRPr>
                  <a:solidFill>
                    <a:srgbClr val="0033CC"/>
                  </a:solidFill>
                  <a:latin typeface="Arial" charset="0"/>
                </a:defRPr>
              </a:lvl4pPr>
              <a:lvl5pPr marL="2057400" indent="-228600" algn="l" defTabSz="846138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46138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ClrTx/>
                <a:buSzTx/>
              </a:pPr>
              <a:r>
                <a:rPr lang="en-US" altLang="en-US" sz="2000">
                  <a:cs typeface="Arial" charset="0"/>
                </a:rPr>
                <a:t>59`</a:t>
              </a:r>
            </a:p>
          </p:txBody>
        </p:sp>
        <p:pic>
          <p:nvPicPr>
            <p:cNvPr id="32" name="Picture 4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3312"/>
              <a:ext cx="192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Oval 44"/>
          <p:cNvSpPr>
            <a:spLocks noChangeArrowheads="1"/>
          </p:cNvSpPr>
          <p:nvPr/>
        </p:nvSpPr>
        <p:spPr bwMode="auto">
          <a:xfrm>
            <a:off x="6267450" y="2405063"/>
            <a:ext cx="292100" cy="292100"/>
          </a:xfrm>
          <a:prstGeom prst="ellipse">
            <a:avLst/>
          </a:prstGeom>
          <a:solidFill>
            <a:srgbClr val="FF0000">
              <a:alpha val="50195"/>
            </a:srgb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en-US" b="0">
              <a:solidFill>
                <a:srgbClr val="FF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34" name="Rectangle 45"/>
          <p:cNvSpPr>
            <a:spLocks noChangeArrowheads="1"/>
          </p:cNvSpPr>
          <p:nvPr/>
        </p:nvSpPr>
        <p:spPr bwMode="auto">
          <a:xfrm>
            <a:off x="7235825" y="3541713"/>
            <a:ext cx="6350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000°</a:t>
            </a:r>
            <a:endParaRPr lang="en-US" altLang="en-US" sz="1600">
              <a:solidFill>
                <a:srgbClr val="FF0000"/>
              </a:solidFill>
              <a:latin typeface="MS Shell Dlg" charset="0"/>
              <a:cs typeface="Arial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endParaRPr lang="en-US" altLang="en-US" sz="16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5" name="Line 46"/>
          <p:cNvSpPr>
            <a:spLocks noChangeShapeType="1"/>
          </p:cNvSpPr>
          <p:nvPr/>
        </p:nvSpPr>
        <p:spPr bwMode="auto">
          <a:xfrm flipH="1" flipV="1">
            <a:off x="6413500" y="3541713"/>
            <a:ext cx="822325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" name="Line 47"/>
          <p:cNvSpPr>
            <a:spLocks noChangeShapeType="1"/>
          </p:cNvSpPr>
          <p:nvPr/>
        </p:nvSpPr>
        <p:spPr bwMode="auto">
          <a:xfrm flipV="1">
            <a:off x="6413500" y="2246313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" name="Rectangle 48"/>
          <p:cNvSpPr>
            <a:spLocks noChangeArrowheads="1"/>
          </p:cNvSpPr>
          <p:nvPr/>
        </p:nvSpPr>
        <p:spPr bwMode="auto">
          <a:xfrm>
            <a:off x="5397500" y="1484313"/>
            <a:ext cx="1397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chemeClr val="accent1"/>
                </a:solidFill>
                <a:cs typeface="Arial" charset="0"/>
              </a:rPr>
              <a:t>  </a:t>
            </a: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55°</a:t>
            </a:r>
            <a:r>
              <a:rPr lang="en-US" altLang="en-US" sz="1600" baseline="3000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00.92’N 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000°</a:t>
            </a:r>
            <a:r>
              <a:rPr lang="en-US" altLang="en-US" sz="1600" baseline="3000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59.79’E</a:t>
            </a:r>
          </a:p>
        </p:txBody>
      </p:sp>
      <p:sp>
        <p:nvSpPr>
          <p:cNvPr id="38" name="Line 49"/>
          <p:cNvSpPr>
            <a:spLocks noChangeShapeType="1"/>
          </p:cNvSpPr>
          <p:nvPr/>
        </p:nvSpPr>
        <p:spPr bwMode="auto">
          <a:xfrm flipH="1">
            <a:off x="3365500" y="2570163"/>
            <a:ext cx="495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Rectangle 50"/>
          <p:cNvSpPr>
            <a:spLocks noChangeArrowheads="1"/>
          </p:cNvSpPr>
          <p:nvPr/>
        </p:nvSpPr>
        <p:spPr bwMode="auto">
          <a:xfrm>
            <a:off x="7451725" y="1789113"/>
            <a:ext cx="5064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55°</a:t>
            </a:r>
            <a:endParaRPr lang="en-US" altLang="en-US" sz="1600">
              <a:solidFill>
                <a:srgbClr val="FF0000"/>
              </a:solidFill>
              <a:latin typeface="MS Shell Dlg" charset="0"/>
              <a:cs typeface="Arial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endParaRPr lang="en-US" altLang="en-US" sz="16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40" name="Line 51"/>
          <p:cNvSpPr>
            <a:spLocks noChangeShapeType="1"/>
          </p:cNvSpPr>
          <p:nvPr/>
        </p:nvSpPr>
        <p:spPr bwMode="auto">
          <a:xfrm rot="16836503" flipH="1" flipV="1">
            <a:off x="7404100" y="2170113"/>
            <a:ext cx="457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Line 52"/>
          <p:cNvSpPr>
            <a:spLocks noChangeShapeType="1"/>
          </p:cNvSpPr>
          <p:nvPr/>
        </p:nvSpPr>
        <p:spPr bwMode="auto">
          <a:xfrm>
            <a:off x="6108700" y="2093913"/>
            <a:ext cx="2286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Rectangle 59"/>
          <p:cNvSpPr>
            <a:spLocks noChangeArrowheads="1"/>
          </p:cNvSpPr>
          <p:nvPr/>
        </p:nvSpPr>
        <p:spPr bwMode="auto">
          <a:xfrm>
            <a:off x="3975100" y="4691063"/>
            <a:ext cx="6858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.26’N</a:t>
            </a:r>
          </a:p>
        </p:txBody>
      </p:sp>
      <p:sp>
        <p:nvSpPr>
          <p:cNvPr id="43" name="Rectangle 60"/>
          <p:cNvSpPr>
            <a:spLocks noChangeArrowheads="1"/>
          </p:cNvSpPr>
          <p:nvPr/>
        </p:nvSpPr>
        <p:spPr bwMode="auto">
          <a:xfrm>
            <a:off x="3419475" y="4684713"/>
            <a:ext cx="5334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54°</a:t>
            </a:r>
            <a:endParaRPr lang="en-US" altLang="en-US" sz="1600">
              <a:solidFill>
                <a:srgbClr val="0033CC"/>
              </a:solidFill>
              <a:latin typeface="MS Shell Dlg" charset="0"/>
              <a:cs typeface="Arial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endParaRPr lang="en-US" altLang="en-US" sz="1600">
              <a:solidFill>
                <a:srgbClr val="0033CC"/>
              </a:solidFill>
              <a:cs typeface="Arial" charset="0"/>
            </a:endParaRPr>
          </a:p>
        </p:txBody>
      </p:sp>
      <p:sp>
        <p:nvSpPr>
          <p:cNvPr id="44" name="Rectangle 61"/>
          <p:cNvSpPr>
            <a:spLocks noChangeArrowheads="1"/>
          </p:cNvSpPr>
          <p:nvPr/>
        </p:nvSpPr>
        <p:spPr bwMode="auto">
          <a:xfrm>
            <a:off x="877888" y="3846513"/>
            <a:ext cx="50641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59</a:t>
            </a:r>
          </a:p>
        </p:txBody>
      </p:sp>
      <p:sp>
        <p:nvSpPr>
          <p:cNvPr id="45" name="Rectangle 62"/>
          <p:cNvSpPr>
            <a:spLocks noChangeArrowheads="1"/>
          </p:cNvSpPr>
          <p:nvPr/>
        </p:nvSpPr>
        <p:spPr bwMode="auto">
          <a:xfrm>
            <a:off x="1106488" y="3846513"/>
            <a:ext cx="7794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0033CC"/>
                </a:solidFill>
                <a:cs typeface="Arial" charset="0"/>
              </a:rPr>
              <a:t>.68’W</a:t>
            </a:r>
          </a:p>
        </p:txBody>
      </p:sp>
      <p:sp>
        <p:nvSpPr>
          <p:cNvPr id="46" name="Rectangle 70"/>
          <p:cNvSpPr>
            <a:spLocks noChangeArrowheads="1"/>
          </p:cNvSpPr>
          <p:nvPr/>
        </p:nvSpPr>
        <p:spPr bwMode="auto">
          <a:xfrm>
            <a:off x="7708900" y="3541713"/>
            <a:ext cx="9064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59</a:t>
            </a:r>
          </a:p>
        </p:txBody>
      </p:sp>
      <p:sp>
        <p:nvSpPr>
          <p:cNvPr id="47" name="Rectangle 71"/>
          <p:cNvSpPr>
            <a:spLocks noChangeArrowheads="1"/>
          </p:cNvSpPr>
          <p:nvPr/>
        </p:nvSpPr>
        <p:spPr bwMode="auto">
          <a:xfrm>
            <a:off x="7937500" y="3541713"/>
            <a:ext cx="7493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.79’E</a:t>
            </a:r>
          </a:p>
        </p:txBody>
      </p:sp>
      <p:sp>
        <p:nvSpPr>
          <p:cNvPr id="48" name="Rectangle 72"/>
          <p:cNvSpPr>
            <a:spLocks noChangeArrowheads="1"/>
          </p:cNvSpPr>
          <p:nvPr/>
        </p:nvSpPr>
        <p:spPr bwMode="auto">
          <a:xfrm>
            <a:off x="7785100" y="1795463"/>
            <a:ext cx="4572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00</a:t>
            </a:r>
          </a:p>
        </p:txBody>
      </p:sp>
      <p:sp>
        <p:nvSpPr>
          <p:cNvPr id="49" name="Rectangle 73"/>
          <p:cNvSpPr>
            <a:spLocks noChangeArrowheads="1"/>
          </p:cNvSpPr>
          <p:nvPr/>
        </p:nvSpPr>
        <p:spPr bwMode="auto">
          <a:xfrm>
            <a:off x="8027988" y="1795463"/>
            <a:ext cx="77787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38" tIns="41275" rIns="84138" bIns="41275"/>
          <a:lstStyle>
            <a:lvl1pPr marL="381000" indent="-381000" algn="l" defTabSz="846138">
              <a:lnSpc>
                <a:spcPct val="90000"/>
              </a:lnSpc>
              <a:spcBef>
                <a:spcPct val="35000"/>
              </a:spcBef>
              <a:buClr>
                <a:schemeClr val="accent2"/>
              </a:buClr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846138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●"/>
              <a:defRPr sz="2000" b="1">
                <a:solidFill>
                  <a:srgbClr val="0033CC"/>
                </a:solidFill>
                <a:latin typeface="Arial" charset="0"/>
              </a:defRPr>
            </a:lvl2pPr>
            <a:lvl3pPr marL="11430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Arial" charset="0"/>
              <a:buChar char="○"/>
              <a:defRPr sz="2000" b="1">
                <a:solidFill>
                  <a:srgbClr val="0033CC"/>
                </a:solidFill>
                <a:latin typeface="Arial" charset="0"/>
              </a:defRPr>
            </a:lvl3pPr>
            <a:lvl4pPr marL="1600200" indent="-228600" algn="l" defTabSz="846138">
              <a:lnSpc>
                <a:spcPct val="90000"/>
              </a:lnSpc>
              <a:spcBef>
                <a:spcPct val="10000"/>
              </a:spcBef>
              <a:buClr>
                <a:srgbClr val="0033CC"/>
              </a:buClr>
              <a:buFont typeface="Symbol" pitchFamily="18" charset="2"/>
              <a:buChar char="*"/>
              <a:defRPr>
                <a:solidFill>
                  <a:srgbClr val="0033CC"/>
                </a:solidFill>
                <a:latin typeface="Arial" charset="0"/>
              </a:defRPr>
            </a:lvl4pPr>
            <a:lvl5pPr marL="2057400" indent="-228600" algn="l" defTabSz="846138">
              <a:spcBef>
                <a:spcPct val="10000"/>
              </a:spcBef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46138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Tx/>
              <a:buSzTx/>
            </a:pPr>
            <a:r>
              <a:rPr lang="en-US" altLang="en-US" sz="1600">
                <a:solidFill>
                  <a:srgbClr val="FF0000"/>
                </a:solidFill>
                <a:cs typeface="Arial" charset="0"/>
              </a:rPr>
              <a:t>.92’N</a:t>
            </a:r>
          </a:p>
        </p:txBody>
      </p:sp>
      <p:sp>
        <p:nvSpPr>
          <p:cNvPr id="50" name="Line 74"/>
          <p:cNvSpPr>
            <a:spLocks noChangeShapeType="1"/>
          </p:cNvSpPr>
          <p:nvPr/>
        </p:nvSpPr>
        <p:spPr bwMode="auto">
          <a:xfrm flipV="1">
            <a:off x="5580063" y="2781300"/>
            <a:ext cx="0" cy="9366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" name="Line 75"/>
          <p:cNvSpPr>
            <a:spLocks noChangeShapeType="1"/>
          </p:cNvSpPr>
          <p:nvPr/>
        </p:nvSpPr>
        <p:spPr bwMode="auto">
          <a:xfrm flipH="1">
            <a:off x="1763713" y="5949950"/>
            <a:ext cx="10795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76"/>
          <p:cNvSpPr>
            <a:spLocks noChangeShapeType="1"/>
          </p:cNvSpPr>
          <p:nvPr/>
        </p:nvSpPr>
        <p:spPr bwMode="auto">
          <a:xfrm>
            <a:off x="6227763" y="5949950"/>
            <a:ext cx="10080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3666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17" grpId="0" autoUpdateAnimBg="0"/>
      <p:bldP spid="18" grpId="0" animBg="1"/>
      <p:bldP spid="19" grpId="0" build="p" bldLvl="5" autoUpdateAnimBg="0"/>
      <p:bldP spid="20" grpId="0" animBg="1"/>
      <p:bldP spid="21" grpId="0" animBg="1"/>
      <p:bldP spid="22" grpId="0" animBg="1"/>
      <p:bldP spid="23" grpId="0" animBg="1"/>
      <p:bldP spid="24" grpId="0" build="p" bldLvl="5" autoUpdateAnimBg="0" advAuto="0"/>
      <p:bldP spid="25" grpId="0" animBg="1"/>
      <p:bldP spid="33" grpId="0" animBg="1"/>
      <p:bldP spid="34" grpId="0" build="p" bldLvl="5" autoUpdateAnimBg="0"/>
      <p:bldP spid="35" grpId="0" animBg="1"/>
      <p:bldP spid="36" grpId="0" animBg="1"/>
      <p:bldP spid="37" grpId="0" build="p" bldLvl="5" autoUpdateAnimBg="0" advAuto="0"/>
      <p:bldP spid="38" grpId="0" animBg="1"/>
      <p:bldP spid="39" grpId="0" build="p" bldLvl="5" autoUpdateAnimBg="0"/>
      <p:bldP spid="40" grpId="0" animBg="1"/>
      <p:bldP spid="41" grpId="0" animBg="1"/>
      <p:bldP spid="42" grpId="0" build="p" bldLvl="5" autoUpdateAnimBg="0"/>
      <p:bldP spid="43" grpId="0" build="p" bldLvl="5" autoUpdateAnimBg="0"/>
      <p:bldP spid="44" grpId="0" autoUpdateAnimBg="0"/>
      <p:bldP spid="45" grpId="0" autoUpdateAnimBg="0"/>
      <p:bldP spid="46" grpId="0" build="p" bldLvl="5" autoUpdateAnimBg="0"/>
      <p:bldP spid="47" grpId="0" build="p" bldLvl="5" autoUpdateAnimBg="0"/>
      <p:bldP spid="48" grpId="0" build="p" bldLvl="5" autoUpdateAnimBg="0"/>
      <p:bldP spid="49" grpId="0" build="p" bldLvl="5" autoUpdateAnimBg="0"/>
      <p:bldP spid="50" grpId="0" animBg="1"/>
      <p:bldP spid="51" grpId="0" animBg="1"/>
      <p:bldP spid="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21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7066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Availability</a:t>
            </a:r>
          </a:p>
          <a:p>
            <a:r>
              <a:rPr lang="en-GB" altLang="en-US" dirty="0" smtClean="0"/>
              <a:t>Scale</a:t>
            </a:r>
          </a:p>
          <a:p>
            <a:r>
              <a:rPr lang="en-GB" altLang="en-US" dirty="0" smtClean="0"/>
              <a:t>Chart layout </a:t>
            </a:r>
          </a:p>
          <a:p>
            <a:r>
              <a:rPr lang="en-GB" altLang="en-US" dirty="0" smtClean="0"/>
              <a:t>Symbols and abbreviations</a:t>
            </a:r>
          </a:p>
          <a:p>
            <a:r>
              <a:rPr lang="en-GB" altLang="en-US" dirty="0" smtClean="0"/>
              <a:t>Latitude &amp; longitude </a:t>
            </a:r>
          </a:p>
          <a:p>
            <a:endParaRPr lang="en-GB" alt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1636713"/>
            <a:ext cx="3295650" cy="2043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13" y="4000500"/>
            <a:ext cx="3143250" cy="16906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031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4" grpId="0" uiExpand="1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1699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Chart basics exercises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23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8099425" cy="493827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GB" altLang="en-US" sz="1600" smtClean="0"/>
              <a:t>What is the least depth likely to be found at 50°36.70´N  001°55.00´W ?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GB" altLang="en-US" sz="1600" smtClean="0"/>
              <a:t>What type of seabed are we likely to find at 50°38.23´ N 001°54.54´ W ?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GB" altLang="en-US" sz="1600" smtClean="0"/>
              <a:t>What type of foreshore is likely to be found at CD in position 50°40.30´N 001°59.00´W?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GB" altLang="en-US" sz="1600" smtClean="0"/>
              <a:t>What is at the following 2 positions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pt-BR" altLang="en-US" sz="1400" smtClean="0"/>
              <a:t>50</a:t>
            </a:r>
            <a:r>
              <a:rPr lang="en-GB" altLang="en-US" sz="1400" smtClean="0"/>
              <a:t>°</a:t>
            </a:r>
            <a:r>
              <a:rPr lang="pt-BR" altLang="en-US" sz="1400" smtClean="0"/>
              <a:t>38.53</a:t>
            </a:r>
            <a:r>
              <a:rPr lang="en-GB" altLang="en-US" sz="1400" smtClean="0"/>
              <a:t>´</a:t>
            </a:r>
            <a:r>
              <a:rPr lang="pt-BR" altLang="en-US" sz="1400" smtClean="0"/>
              <a:t>N 001</a:t>
            </a:r>
            <a:r>
              <a:rPr lang="en-GB" altLang="en-US" sz="1400" smtClean="0"/>
              <a:t>°</a:t>
            </a:r>
            <a:r>
              <a:rPr lang="pt-BR" altLang="en-US" sz="1400" smtClean="0"/>
              <a:t>54.60</a:t>
            </a:r>
            <a:r>
              <a:rPr lang="en-GB" altLang="en-US" sz="1400" smtClean="0"/>
              <a:t>´</a:t>
            </a:r>
            <a:r>
              <a:rPr lang="pt-BR" altLang="en-US" sz="1400" smtClean="0"/>
              <a:t>W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pt-BR" altLang="en-US" sz="1400" smtClean="0"/>
              <a:t>50</a:t>
            </a:r>
            <a:r>
              <a:rPr lang="en-GB" altLang="en-US" sz="1400" smtClean="0"/>
              <a:t>°</a:t>
            </a:r>
            <a:r>
              <a:rPr lang="pt-BR" altLang="en-US" sz="1400" smtClean="0"/>
              <a:t>39.24</a:t>
            </a:r>
            <a:r>
              <a:rPr lang="en-GB" altLang="en-US" sz="1400" smtClean="0"/>
              <a:t>´</a:t>
            </a:r>
            <a:r>
              <a:rPr lang="pt-BR" altLang="en-US" sz="1400" smtClean="0"/>
              <a:t>N 001</a:t>
            </a:r>
            <a:r>
              <a:rPr lang="en-GB" altLang="en-US" sz="1400" smtClean="0"/>
              <a:t>°</a:t>
            </a:r>
            <a:r>
              <a:rPr lang="pt-BR" altLang="en-US" sz="1400" smtClean="0"/>
              <a:t>54.97</a:t>
            </a:r>
            <a:r>
              <a:rPr lang="en-GB" altLang="en-US" sz="1400" smtClean="0"/>
              <a:t>´</a:t>
            </a:r>
            <a:r>
              <a:rPr lang="pt-BR" altLang="en-US" sz="1400" smtClean="0"/>
              <a:t>W ?</a:t>
            </a:r>
            <a:endParaRPr lang="en-GB" altLang="en-US" sz="1400" smtClean="0"/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GB" altLang="en-US" sz="1600" smtClean="0"/>
              <a:t>What is the lat/long of 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smtClean="0">
                <a:solidFill>
                  <a:srgbClr val="FF0000"/>
                </a:solidFill>
              </a:rPr>
              <a:t>The end of Swanage slipway</a:t>
            </a:r>
            <a:endParaRPr lang="en-GB" altLang="en-US" sz="1400" i="1" smtClean="0">
              <a:solidFill>
                <a:srgbClr val="FF0000"/>
              </a:solidFill>
            </a:endParaRP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smtClean="0"/>
              <a:t>‘</a:t>
            </a:r>
            <a:r>
              <a:rPr lang="en-GB" altLang="en-US" sz="1400" i="1" smtClean="0"/>
              <a:t>Bell Buoy’</a:t>
            </a:r>
            <a:r>
              <a:rPr lang="en-GB" altLang="en-US" sz="1400" smtClean="0"/>
              <a:t> - cardinal buoy East of Brownsea Island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smtClean="0"/>
              <a:t>the Flag Staff at Brownsea Castle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smtClean="0"/>
              <a:t>the Red Lateral buoy off Peveril Ledge?</a:t>
            </a:r>
          </a:p>
          <a:p>
            <a:pPr marL="4572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GB" altLang="en-US" sz="1600" smtClean="0"/>
              <a:t>The wreck at: 50°37.47´N 001°56.15´W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smtClean="0"/>
              <a:t>how deep is it at Chart Datum?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smtClean="0"/>
              <a:t>how was the depth of the wreck originally determined </a:t>
            </a:r>
            <a:endParaRPr lang="en-GB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1310442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Chart basics exercise answers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24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34963" y="1400175"/>
            <a:ext cx="8691562" cy="5373779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80000"/>
              </a:lnSpc>
            </a:pPr>
            <a:r>
              <a:rPr lang="en-GB" altLang="en-US" sz="1600" dirty="0" smtClean="0"/>
              <a:t>What is the least depth likely to be found at 50°36.70´N  001°55.00´W ? </a:t>
            </a:r>
            <a:r>
              <a:rPr lang="en-GB" altLang="en-US" sz="1600" b="0" i="1" dirty="0" smtClean="0">
                <a:solidFill>
                  <a:schemeClr val="accent4">
                    <a:lumMod val="75000"/>
                  </a:schemeClr>
                </a:solidFill>
              </a:rPr>
              <a:t>21.5m (CD)</a:t>
            </a:r>
            <a:endParaRPr lang="en-GB" altLang="en-US" sz="1600" b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80000"/>
              </a:lnSpc>
            </a:pPr>
            <a:r>
              <a:rPr lang="en-GB" altLang="en-US" sz="1600" dirty="0" smtClean="0"/>
              <a:t>What type of seabed are we likely to find at 50°38.23´ N 001°54.54´ W ? </a:t>
            </a:r>
            <a:r>
              <a:rPr lang="en-GB" altLang="en-US" sz="1600" b="0" i="1" dirty="0">
                <a:solidFill>
                  <a:schemeClr val="accent4">
                    <a:lumMod val="75000"/>
                  </a:schemeClr>
                </a:solidFill>
              </a:rPr>
              <a:t>coarse sand/coral/broken shells/pebbles</a:t>
            </a:r>
          </a:p>
          <a:p>
            <a:pPr marL="457200" indent="-457200">
              <a:lnSpc>
                <a:spcPct val="80000"/>
              </a:lnSpc>
            </a:pPr>
            <a:r>
              <a:rPr lang="en-GB" altLang="en-US" sz="1600" dirty="0" smtClean="0"/>
              <a:t>What type of foreshore is likely to be found at CD in position 50°40.30´N 001°59.00´W? </a:t>
            </a:r>
            <a:r>
              <a:rPr lang="en-GB" altLang="en-US" sz="1600" b="0" i="1" dirty="0">
                <a:solidFill>
                  <a:schemeClr val="accent4">
                    <a:lumMod val="75000"/>
                  </a:schemeClr>
                </a:solidFill>
              </a:rPr>
              <a:t>marsh, swamp, saltmarsh</a:t>
            </a:r>
          </a:p>
          <a:p>
            <a:pPr marL="457200" indent="-457200">
              <a:lnSpc>
                <a:spcPct val="80000"/>
              </a:lnSpc>
            </a:pPr>
            <a:r>
              <a:rPr lang="en-GB" altLang="en-US" sz="1600" dirty="0" smtClean="0"/>
              <a:t>What is at the following 2 positions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pt-BR" altLang="en-US" sz="1400" dirty="0" smtClean="0"/>
              <a:t>50</a:t>
            </a:r>
            <a:r>
              <a:rPr lang="en-GB" altLang="en-US" sz="1400" dirty="0" smtClean="0"/>
              <a:t>°</a:t>
            </a:r>
            <a:r>
              <a:rPr lang="pt-BR" altLang="en-US" sz="1400" dirty="0" smtClean="0"/>
              <a:t>38.53</a:t>
            </a:r>
            <a:r>
              <a:rPr lang="en-GB" altLang="en-US" sz="1400" dirty="0" smtClean="0"/>
              <a:t>´</a:t>
            </a:r>
            <a:r>
              <a:rPr lang="pt-BR" altLang="en-US" sz="1400" dirty="0" smtClean="0"/>
              <a:t>N 001</a:t>
            </a:r>
            <a:r>
              <a:rPr lang="en-GB" altLang="en-US" sz="1400" dirty="0" smtClean="0"/>
              <a:t>°</a:t>
            </a:r>
            <a:r>
              <a:rPr lang="pt-BR" altLang="en-US" sz="1400" dirty="0" smtClean="0"/>
              <a:t>54.60</a:t>
            </a:r>
            <a:r>
              <a:rPr lang="en-GB" altLang="en-US" sz="1400" dirty="0" smtClean="0"/>
              <a:t>´</a:t>
            </a:r>
            <a:r>
              <a:rPr lang="pt-BR" altLang="en-US" sz="1400" dirty="0" smtClean="0"/>
              <a:t>W </a:t>
            </a: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race on ebb stream</a:t>
            </a:r>
            <a:endParaRPr lang="pt-BR" altLang="en-US" sz="1600" i="1" dirty="0">
              <a:solidFill>
                <a:schemeClr val="accent4">
                  <a:lumMod val="75000"/>
                </a:schemeClr>
              </a:solidFill>
            </a:endParaRP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pt-BR" altLang="en-US" sz="1400" dirty="0" smtClean="0"/>
              <a:t>50</a:t>
            </a:r>
            <a:r>
              <a:rPr lang="en-GB" altLang="en-US" sz="1400" dirty="0" smtClean="0"/>
              <a:t>°</a:t>
            </a:r>
            <a:r>
              <a:rPr lang="pt-BR" altLang="en-US" sz="1400" dirty="0" smtClean="0"/>
              <a:t>39.24</a:t>
            </a:r>
            <a:r>
              <a:rPr lang="en-GB" altLang="en-US" sz="1400" dirty="0" smtClean="0"/>
              <a:t>´</a:t>
            </a:r>
            <a:r>
              <a:rPr lang="pt-BR" altLang="en-US" sz="1400" dirty="0" smtClean="0"/>
              <a:t>N 001</a:t>
            </a:r>
            <a:r>
              <a:rPr lang="en-GB" altLang="en-US" sz="1400" dirty="0" smtClean="0"/>
              <a:t>°</a:t>
            </a:r>
            <a:r>
              <a:rPr lang="pt-BR" altLang="en-US" sz="1400" dirty="0" smtClean="0"/>
              <a:t>54.97</a:t>
            </a:r>
            <a:r>
              <a:rPr lang="en-GB" altLang="en-US" sz="1400" dirty="0" smtClean="0"/>
              <a:t>´</a:t>
            </a:r>
            <a:r>
              <a:rPr lang="pt-BR" altLang="en-US" sz="1400" dirty="0" smtClean="0"/>
              <a:t>W ? </a:t>
            </a: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Tidal Diamond ‘A’</a:t>
            </a:r>
          </a:p>
          <a:p>
            <a:pPr marL="457200" indent="-457200">
              <a:lnSpc>
                <a:spcPct val="80000"/>
              </a:lnSpc>
            </a:pPr>
            <a:r>
              <a:rPr lang="en-GB" altLang="en-US" sz="1600" dirty="0" smtClean="0"/>
              <a:t>What is the </a:t>
            </a:r>
            <a:r>
              <a:rPr lang="en-GB" altLang="en-US" sz="1600" dirty="0" err="1" smtClean="0"/>
              <a:t>lat</a:t>
            </a:r>
            <a:r>
              <a:rPr lang="en-GB" altLang="en-US" sz="1600" dirty="0" smtClean="0"/>
              <a:t>/long of 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dirty="0" smtClean="0"/>
              <a:t>The end of Swanage slipway </a:t>
            </a: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50°36.47´N 001°56.78´W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i="1" dirty="0" smtClean="0"/>
              <a:t>‘Bell Buoy’</a:t>
            </a:r>
            <a:r>
              <a:rPr lang="en-GB" altLang="en-US" sz="1400" dirty="0" smtClean="0"/>
              <a:t> - cardinal buoy E of </a:t>
            </a:r>
            <a:r>
              <a:rPr lang="en-GB" altLang="en-US" sz="1400" dirty="0" err="1" smtClean="0"/>
              <a:t>Brownsea</a:t>
            </a:r>
            <a:r>
              <a:rPr lang="en-GB" altLang="en-US" sz="1400" dirty="0" smtClean="0"/>
              <a:t> Island </a:t>
            </a: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50°41.38´N 001° 57.10´W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dirty="0" smtClean="0"/>
              <a:t>the Flag Staff at </a:t>
            </a:r>
            <a:r>
              <a:rPr lang="en-GB" altLang="en-US" sz="1400" dirty="0" err="1" smtClean="0"/>
              <a:t>Brownsea</a:t>
            </a:r>
            <a:r>
              <a:rPr lang="en-GB" altLang="en-US" sz="1400" dirty="0" smtClean="0"/>
              <a:t> Castle </a:t>
            </a: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50°41.30´N 001°57.50´W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dirty="0" smtClean="0"/>
              <a:t>the red lateral buoy off </a:t>
            </a:r>
            <a:r>
              <a:rPr lang="en-GB" altLang="en-US" sz="1400" dirty="0" err="1" smtClean="0"/>
              <a:t>Peveril</a:t>
            </a:r>
            <a:r>
              <a:rPr lang="en-GB" altLang="en-US" sz="1400" dirty="0" smtClean="0"/>
              <a:t> Ledge? </a:t>
            </a: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50°36.42´N  001°56.10´W</a:t>
            </a:r>
          </a:p>
          <a:p>
            <a:pPr marL="457200" indent="-457200">
              <a:lnSpc>
                <a:spcPct val="80000"/>
              </a:lnSpc>
            </a:pPr>
            <a:r>
              <a:rPr lang="en-GB" altLang="en-US" sz="1600" dirty="0" smtClean="0"/>
              <a:t>The wreck at: 50°37.47´N 001°56.15´W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dirty="0" smtClean="0"/>
              <a:t>how deep is it at CD? </a:t>
            </a: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9.0m (CD)</a:t>
            </a:r>
          </a:p>
          <a:p>
            <a:pPr marL="571500" lvl="1" indent="-381000">
              <a:lnSpc>
                <a:spcPct val="80000"/>
              </a:lnSpc>
              <a:buFont typeface="Arial" charset="0"/>
              <a:buAutoNum type="alphaLcPeriod"/>
            </a:pPr>
            <a:r>
              <a:rPr lang="en-GB" altLang="en-US" sz="1400" dirty="0" smtClean="0"/>
              <a:t>how was the depth of the wreck originally determined? </a:t>
            </a:r>
          </a:p>
          <a:p>
            <a:pPr marL="190500" lvl="1" indent="0">
              <a:lnSpc>
                <a:spcPct val="80000"/>
              </a:lnSpc>
              <a:buNone/>
            </a:pP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en-GB" altLang="en-US" sz="1400" i="1" dirty="0" smtClean="0">
                <a:solidFill>
                  <a:schemeClr val="accent4">
                    <a:lumMod val="75000"/>
                  </a:schemeClr>
                </a:solidFill>
              </a:rPr>
              <a:t>								By </a:t>
            </a:r>
            <a:r>
              <a:rPr lang="en-GB" altLang="en-US" sz="1400" i="1" dirty="0">
                <a:solidFill>
                  <a:schemeClr val="accent4">
                    <a:lumMod val="75000"/>
                  </a:schemeClr>
                </a:solidFill>
              </a:rPr>
              <a:t>sounding but NOT by wire sweep</a:t>
            </a:r>
          </a:p>
        </p:txBody>
      </p:sp>
    </p:spTree>
    <p:extLst>
      <p:ext uri="{BB962C8B-B14F-4D97-AF65-F5344CB8AC3E}">
        <p14:creationId xmlns:p14="http://schemas.microsoft.com/office/powerpoint/2010/main" val="1082610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Voyage plan exercise</a:t>
            </a:r>
            <a:endParaRPr lang="en-GB" alt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25</a:t>
            </a:fld>
            <a:endParaRPr lang="en-GB" altLang="en-US" dirty="0"/>
          </a:p>
          <a:p>
            <a:r>
              <a:rPr lang="en-GB" altLang="en-US" dirty="0" smtClean="0"/>
              <a:t>CPF,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7904163" cy="153511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Make the answer to question 5A the start point for your voyage on your voyage plan. Fill in the description and lat/long under </a:t>
            </a:r>
            <a:r>
              <a:rPr lang="en-GB" altLang="en-US" i="1" smtClean="0"/>
              <a:t>Waypoint details</a:t>
            </a:r>
            <a:r>
              <a:rPr lang="en-GB" altLang="en-US" smtClean="0"/>
              <a:t>.</a:t>
            </a:r>
          </a:p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251726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3_AED">
  <a:themeElements>
    <a:clrScheme name="3_AED 7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3_A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600" b="0" i="0" u="none" strike="noStrike" cap="none" normalizeH="0" baseline="0" smtClean="0">
            <a:ln>
              <a:noFill/>
            </a:ln>
            <a:solidFill>
              <a:srgbClr val="00A859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600" b="0" i="0" u="none" strike="noStrike" cap="none" normalizeH="0" baseline="0" smtClean="0">
            <a:ln>
              <a:noFill/>
            </a:ln>
            <a:solidFill>
              <a:srgbClr val="00A859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A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689</TotalTime>
  <Words>1307</Words>
  <Application>Microsoft Office PowerPoint</Application>
  <PresentationFormat>On-screen Show (4:3)</PresentationFormat>
  <Paragraphs>355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BSAC VA template</vt:lpstr>
      <vt:lpstr>3_AED</vt:lpstr>
      <vt:lpstr>PowerPoint Presentation</vt:lpstr>
      <vt:lpstr>Outline</vt:lpstr>
      <vt:lpstr>Availability</vt:lpstr>
      <vt:lpstr>Scale</vt:lpstr>
      <vt:lpstr>Chart Layout</vt:lpstr>
      <vt:lpstr>Symbols and abbreviations</vt:lpstr>
      <vt:lpstr>Colours</vt:lpstr>
      <vt:lpstr>Depths</vt:lpstr>
      <vt:lpstr>Buoys</vt:lpstr>
      <vt:lpstr>Buoyage - lateral</vt:lpstr>
      <vt:lpstr>Buoyage - cardinal</vt:lpstr>
      <vt:lpstr>Wrecks</vt:lpstr>
      <vt:lpstr>Rocks</vt:lpstr>
      <vt:lpstr>Landmarks</vt:lpstr>
      <vt:lpstr>Nature of seabed</vt:lpstr>
      <vt:lpstr>Grid reference system</vt:lpstr>
      <vt:lpstr>Latitude</vt:lpstr>
      <vt:lpstr>Longitude</vt:lpstr>
      <vt:lpstr>Latitude &amp; longitude</vt:lpstr>
      <vt:lpstr>Latitude &amp; longitude</vt:lpstr>
      <vt:lpstr>Summary</vt:lpstr>
      <vt:lpstr>PowerPoint Presentation</vt:lpstr>
      <vt:lpstr>Chart basics exercises</vt:lpstr>
      <vt:lpstr>Chart basics exercise answers</vt:lpstr>
      <vt:lpstr>Voyage plan exercise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84</cp:revision>
  <cp:lastPrinted>2017-07-20T11:49:36Z</cp:lastPrinted>
  <dcterms:created xsi:type="dcterms:W3CDTF">2017-05-21T08:18:40Z</dcterms:created>
  <dcterms:modified xsi:type="dcterms:W3CDTF">2017-09-22T09:11:27Z</dcterms:modified>
</cp:coreProperties>
</file>