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1062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9/21/2017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9/21/2017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Boat Handling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209" y="-136478"/>
            <a:ext cx="10502002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19164" y="2089826"/>
            <a:ext cx="2149038" cy="3080330"/>
          </a:xfrm>
        </p:spPr>
        <p:txBody>
          <a:bodyPr/>
          <a:lstStyle/>
          <a:p>
            <a:r>
              <a:rPr lang="en-US" dirty="0" smtClean="0"/>
              <a:t>Boat Handling </a:t>
            </a:r>
            <a:r>
              <a:rPr lang="en-US" dirty="0" smtClean="0"/>
              <a:t>Course</a:t>
            </a:r>
          </a:p>
          <a:p>
            <a:r>
              <a:rPr lang="en-US" dirty="0" smtClean="0"/>
              <a:t>Boat Handling Basics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Lesson outline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5800" y="2090738"/>
            <a:ext cx="4089400" cy="27447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Operating a boat</a:t>
            </a:r>
          </a:p>
          <a:p>
            <a:r>
              <a:rPr lang="en-US" altLang="en-US" dirty="0" smtClean="0"/>
              <a:t>Launching and loading</a:t>
            </a:r>
          </a:p>
          <a:p>
            <a:r>
              <a:rPr lang="en-US" altLang="en-US" dirty="0" smtClean="0"/>
              <a:t>Handling the boat</a:t>
            </a:r>
          </a:p>
          <a:p>
            <a:r>
              <a:rPr lang="en-US" altLang="en-US" dirty="0" smtClean="0"/>
              <a:t>Recovery</a:t>
            </a:r>
            <a:endParaRPr lang="en-US" altLang="en-US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2090738"/>
            <a:ext cx="3963988" cy="29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7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Operating a boat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5800" y="1638300"/>
            <a:ext cx="4962525" cy="43815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mtClean="0"/>
              <a:t>Operating a dive boat requires teamwork</a:t>
            </a:r>
          </a:p>
          <a:p>
            <a:pPr>
              <a:lnSpc>
                <a:spcPct val="90000"/>
              </a:lnSpc>
            </a:pPr>
            <a:r>
              <a:rPr lang="en-GB" altLang="en-US" smtClean="0"/>
              <a:t>Designated Cox’n is responsible for boat and occupants</a:t>
            </a:r>
          </a:p>
          <a:p>
            <a:pPr>
              <a:lnSpc>
                <a:spcPct val="90000"/>
              </a:lnSpc>
            </a:pPr>
            <a:r>
              <a:rPr lang="en-GB" altLang="en-US" smtClean="0"/>
              <a:t>Cox’n needs assistance</a:t>
            </a:r>
          </a:p>
          <a:p>
            <a:pPr lvl="1"/>
            <a:r>
              <a:rPr lang="en-GB" altLang="en-US" smtClean="0"/>
              <a:t>Pre-launch checks</a:t>
            </a:r>
          </a:p>
          <a:p>
            <a:pPr lvl="1"/>
            <a:r>
              <a:rPr lang="en-GB" altLang="en-US" smtClean="0"/>
              <a:t>Launching</a:t>
            </a:r>
          </a:p>
          <a:p>
            <a:pPr lvl="1"/>
            <a:r>
              <a:rPr lang="en-GB" altLang="en-US" smtClean="0"/>
              <a:t>Lookout</a:t>
            </a:r>
          </a:p>
          <a:p>
            <a:pPr lvl="1"/>
            <a:r>
              <a:rPr lang="en-GB" altLang="en-US" smtClean="0"/>
              <a:t>Diving operations</a:t>
            </a:r>
          </a:p>
          <a:p>
            <a:pPr lvl="1"/>
            <a:r>
              <a:rPr lang="en-GB" altLang="en-US" smtClean="0"/>
              <a:t>Boat housekeeping</a:t>
            </a:r>
          </a:p>
          <a:p>
            <a:pPr lvl="1"/>
            <a:r>
              <a:rPr lang="en-GB" altLang="en-US" smtClean="0"/>
              <a:t>Recovery</a:t>
            </a:r>
            <a:endParaRPr lang="en-GB" alt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"/>
          <a:stretch>
            <a:fillRect/>
          </a:stretch>
        </p:blipFill>
        <p:spPr bwMode="auto">
          <a:xfrm>
            <a:off x="5232935" y="2320119"/>
            <a:ext cx="3644365" cy="2564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41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6" grpId="0" build="p" bldLvl="3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Pre-launch </a:t>
            </a:r>
            <a:r>
              <a:rPr lang="en-GB" altLang="en-US" dirty="0" smtClean="0"/>
              <a:t>checks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079"/>
          <p:cNvSpPr txBox="1">
            <a:spLocks noChangeArrowheads="1"/>
          </p:cNvSpPr>
          <p:nvPr/>
        </p:nvSpPr>
        <p:spPr>
          <a:xfrm>
            <a:off x="685800" y="1638300"/>
            <a:ext cx="4975225" cy="458787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mtClean="0"/>
              <a:t>Remove all covers and trailer fastenings</a:t>
            </a:r>
          </a:p>
          <a:p>
            <a:pPr>
              <a:lnSpc>
                <a:spcPct val="90000"/>
              </a:lnSpc>
            </a:pPr>
            <a:r>
              <a:rPr lang="en-GB" altLang="en-US" smtClean="0"/>
              <a:t>Check:</a:t>
            </a:r>
          </a:p>
          <a:p>
            <a:pPr lvl="1"/>
            <a:r>
              <a:rPr lang="en-GB" altLang="en-US" smtClean="0"/>
              <a:t>Engines secure</a:t>
            </a:r>
          </a:p>
          <a:p>
            <a:pPr lvl="1"/>
            <a:r>
              <a:rPr lang="en-GB" altLang="en-US" smtClean="0"/>
              <a:t>Adequate fuel / oil</a:t>
            </a:r>
          </a:p>
          <a:p>
            <a:pPr lvl="1"/>
            <a:r>
              <a:rPr lang="en-GB" altLang="en-US" smtClean="0"/>
              <a:t>Electrical equipment functioning</a:t>
            </a:r>
          </a:p>
          <a:p>
            <a:pPr lvl="1"/>
            <a:r>
              <a:rPr lang="en-GB" altLang="en-US" smtClean="0"/>
              <a:t>Anchor and line untangled and stowed accessibly</a:t>
            </a:r>
          </a:p>
          <a:p>
            <a:pPr lvl="1"/>
            <a:r>
              <a:rPr lang="en-GB" altLang="en-US" smtClean="0"/>
              <a:t>Boat and engine tools/spares present and secured</a:t>
            </a:r>
          </a:p>
          <a:p>
            <a:pPr lvl="1"/>
            <a:r>
              <a:rPr lang="en-GB" altLang="en-US" smtClean="0"/>
              <a:t>All safety equipment present, functional and secured</a:t>
            </a:r>
          </a:p>
          <a:p>
            <a:pPr lvl="1"/>
            <a:r>
              <a:rPr lang="en-GB" altLang="en-US" smtClean="0"/>
              <a:t>Spare fuel</a:t>
            </a:r>
            <a:endParaRPr lang="en-GB" altLang="en-US"/>
          </a:p>
        </p:txBody>
      </p:sp>
      <p:pic>
        <p:nvPicPr>
          <p:cNvPr id="5" name="Picture 3080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"/>
          <a:stretch>
            <a:fillRect/>
          </a:stretch>
        </p:blipFill>
        <p:spPr bwMode="auto">
          <a:xfrm>
            <a:off x="5454336" y="2292824"/>
            <a:ext cx="3426139" cy="2520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6375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Launching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581150"/>
            <a:ext cx="4729163" cy="49482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mtClean="0"/>
              <a:t>Sufficient depth of water!</a:t>
            </a:r>
          </a:p>
          <a:p>
            <a:pPr>
              <a:lnSpc>
                <a:spcPct val="90000"/>
              </a:lnSpc>
            </a:pPr>
            <a:r>
              <a:rPr lang="en-GB" altLang="en-US" smtClean="0"/>
              <a:t>Boat</a:t>
            </a:r>
          </a:p>
          <a:p>
            <a:pPr lvl="1"/>
            <a:r>
              <a:rPr lang="en-GB" altLang="en-US" smtClean="0"/>
              <a:t>Engine(s) tilted</a:t>
            </a:r>
          </a:p>
          <a:p>
            <a:pPr lvl="1"/>
            <a:r>
              <a:rPr lang="en-GB" altLang="en-US" smtClean="0"/>
              <a:t>Fully disconnected from trailer</a:t>
            </a:r>
          </a:p>
          <a:p>
            <a:pPr>
              <a:lnSpc>
                <a:spcPct val="90000"/>
              </a:lnSpc>
            </a:pPr>
            <a:r>
              <a:rPr lang="en-GB" altLang="en-US" smtClean="0"/>
              <a:t>Personnel</a:t>
            </a:r>
          </a:p>
          <a:p>
            <a:pPr lvl="1"/>
            <a:r>
              <a:rPr lang="en-GB" altLang="en-US" smtClean="0"/>
              <a:t>One person co-ordinating </a:t>
            </a:r>
          </a:p>
          <a:p>
            <a:pPr lvl="1"/>
            <a:r>
              <a:rPr lang="en-GB" altLang="en-US" smtClean="0"/>
              <a:t>No-one ‘downhill’ of boat/trailer</a:t>
            </a:r>
          </a:p>
          <a:p>
            <a:pPr lvl="1"/>
            <a:r>
              <a:rPr lang="en-GB" altLang="en-US" smtClean="0"/>
              <a:t>Clear of wheels</a:t>
            </a:r>
          </a:p>
          <a:p>
            <a:pPr>
              <a:lnSpc>
                <a:spcPct val="90000"/>
              </a:lnSpc>
            </a:pPr>
            <a:r>
              <a:rPr lang="en-GB" altLang="en-US" smtClean="0"/>
              <a:t>Float / slide boat slowly off trailer</a:t>
            </a:r>
          </a:p>
          <a:p>
            <a:pPr>
              <a:lnSpc>
                <a:spcPct val="90000"/>
              </a:lnSpc>
            </a:pPr>
            <a:r>
              <a:rPr lang="en-GB" altLang="en-US" smtClean="0"/>
              <a:t>Keep secure hold of boat / bow painter</a:t>
            </a:r>
            <a:endParaRPr lang="en-GB" alt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r="9375" b="21970"/>
          <a:stretch>
            <a:fillRect/>
          </a:stretch>
        </p:blipFill>
        <p:spPr bwMode="auto">
          <a:xfrm>
            <a:off x="4674009" y="1801505"/>
            <a:ext cx="4101691" cy="310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2302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Post </a:t>
            </a:r>
            <a:r>
              <a:rPr lang="en-GB" altLang="en-US" dirty="0" smtClean="0"/>
              <a:t>launch </a:t>
            </a:r>
            <a:r>
              <a:rPr lang="en-GB" altLang="en-US" dirty="0"/>
              <a:t>and </a:t>
            </a:r>
            <a:r>
              <a:rPr lang="en-GB" altLang="en-US" dirty="0" smtClean="0"/>
              <a:t>loading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566863"/>
            <a:ext cx="4960938" cy="48736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Post launch</a:t>
            </a:r>
          </a:p>
          <a:p>
            <a:pPr lvl="1"/>
            <a:r>
              <a:rPr lang="en-GB" altLang="en-US" dirty="0" smtClean="0"/>
              <a:t>Check engine operation before loading</a:t>
            </a:r>
          </a:p>
          <a:p>
            <a:pPr lvl="1"/>
            <a:r>
              <a:rPr lang="en-GB" altLang="en-US" dirty="0" smtClean="0"/>
              <a:t>Start / coolant tell-tale / warm-up</a:t>
            </a:r>
          </a:p>
          <a:p>
            <a:r>
              <a:rPr lang="en-GB" altLang="en-US" dirty="0" smtClean="0"/>
              <a:t>Loading</a:t>
            </a:r>
          </a:p>
          <a:p>
            <a:pPr lvl="1"/>
            <a:r>
              <a:rPr lang="en-GB" altLang="en-US" dirty="0" smtClean="0"/>
              <a:t>Equipment loading order</a:t>
            </a:r>
          </a:p>
          <a:p>
            <a:pPr lvl="1"/>
            <a:r>
              <a:rPr lang="en-GB" altLang="en-US" dirty="0" smtClean="0"/>
              <a:t>Keep clear of</a:t>
            </a:r>
          </a:p>
          <a:p>
            <a:pPr lvl="2"/>
            <a:r>
              <a:rPr lang="en-GB" altLang="en-US" dirty="0" smtClean="0"/>
              <a:t>Anchor/line</a:t>
            </a:r>
          </a:p>
          <a:p>
            <a:pPr lvl="2"/>
            <a:r>
              <a:rPr lang="en-GB" altLang="en-US" dirty="0" smtClean="0"/>
              <a:t>Safety and emergency equipment</a:t>
            </a:r>
          </a:p>
          <a:p>
            <a:pPr lvl="1"/>
            <a:r>
              <a:rPr lang="en-GB" altLang="en-US" dirty="0" smtClean="0"/>
              <a:t>Lateral / fore and aft balance</a:t>
            </a:r>
          </a:p>
          <a:p>
            <a:pPr lvl="1"/>
            <a:r>
              <a:rPr lang="en-GB" altLang="en-US" dirty="0" smtClean="0"/>
              <a:t>Don’t overload! – keep within manufacturer’s guidance</a:t>
            </a:r>
          </a:p>
          <a:p>
            <a:pPr lvl="1"/>
            <a:endParaRPr lang="en-GB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81" y="2587625"/>
            <a:ext cx="3882219" cy="251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768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Balancing the </a:t>
            </a:r>
            <a:r>
              <a:rPr lang="en-GB" altLang="en-US" dirty="0" smtClean="0"/>
              <a:t>forces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4135438"/>
            <a:ext cx="7062788" cy="217011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High speed</a:t>
            </a:r>
          </a:p>
          <a:p>
            <a:pPr lvl="1"/>
            <a:r>
              <a:rPr lang="en-GB" altLang="en-US" sz="1800" dirty="0" smtClean="0"/>
              <a:t>Engine power dominates</a:t>
            </a:r>
          </a:p>
          <a:p>
            <a:r>
              <a:rPr lang="en-GB" altLang="en-US" dirty="0" smtClean="0"/>
              <a:t>Low speed</a:t>
            </a:r>
          </a:p>
          <a:p>
            <a:pPr lvl="1"/>
            <a:r>
              <a:rPr lang="en-GB" altLang="en-US" sz="1800" dirty="0" err="1" smtClean="0"/>
              <a:t>Windage</a:t>
            </a:r>
            <a:r>
              <a:rPr lang="en-GB" altLang="en-US" sz="1800" dirty="0" smtClean="0"/>
              <a:t> and tidal flow become more significant</a:t>
            </a:r>
          </a:p>
          <a:p>
            <a:pPr lvl="1"/>
            <a:r>
              <a:rPr lang="en-GB" altLang="en-US" sz="1800" dirty="0" smtClean="0"/>
              <a:t>Need more conscious balancing with engine power</a:t>
            </a:r>
            <a:endParaRPr lang="en-GB" altLang="en-US" sz="1800" dirty="0"/>
          </a:p>
        </p:txBody>
      </p:sp>
      <p:pic>
        <p:nvPicPr>
          <p:cNvPr id="5" name="Picture 4" descr="Planing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1585913"/>
            <a:ext cx="4335463" cy="230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457729" y="2740819"/>
            <a:ext cx="2190223" cy="1117000"/>
            <a:chOff x="451" y="1851"/>
            <a:chExt cx="1231" cy="591"/>
          </a:xfrm>
        </p:grpSpPr>
        <p:sp>
          <p:nvSpPr>
            <p:cNvPr id="7" name="AutoShape 8"/>
            <p:cNvSpPr>
              <a:spLocks/>
            </p:cNvSpPr>
            <p:nvPr/>
          </p:nvSpPr>
          <p:spPr bwMode="auto">
            <a:xfrm>
              <a:off x="1450" y="1883"/>
              <a:ext cx="232" cy="559"/>
            </a:xfrm>
            <a:prstGeom prst="leftBrace">
              <a:avLst>
                <a:gd name="adj1" fmla="val 20079"/>
                <a:gd name="adj2" fmla="val 50000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451" y="1851"/>
              <a:ext cx="1020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r>
                <a:rPr lang="en-GB" altLang="en-US" sz="20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Tidal flow on submerged hull</a:t>
              </a:r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457201" y="1965279"/>
            <a:ext cx="2190750" cy="1258936"/>
            <a:chOff x="346" y="1336"/>
            <a:chExt cx="1322" cy="695"/>
          </a:xfrm>
        </p:grpSpPr>
        <p:sp>
          <p:nvSpPr>
            <p:cNvPr id="11" name="AutoShape 11"/>
            <p:cNvSpPr>
              <a:spLocks/>
            </p:cNvSpPr>
            <p:nvPr/>
          </p:nvSpPr>
          <p:spPr bwMode="auto">
            <a:xfrm>
              <a:off x="1432" y="1336"/>
              <a:ext cx="236" cy="520"/>
            </a:xfrm>
            <a:prstGeom prst="leftBrace">
              <a:avLst>
                <a:gd name="adj1" fmla="val 18362"/>
                <a:gd name="adj2" fmla="val 50000"/>
              </a:avLst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346" y="1391"/>
              <a:ext cx="1072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ts val="900"/>
                </a:spcBef>
                <a:spcAft>
                  <a:spcPts val="800"/>
                </a:spcAft>
              </a:pPr>
              <a:r>
                <a:rPr lang="en-GB" altLang="en-US" sz="2000" b="1" dirty="0" err="1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Windage</a:t>
              </a:r>
              <a:r>
                <a:rPr lang="en-GB" altLang="en-US" sz="20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on exposed hull</a:t>
              </a:r>
            </a:p>
          </p:txBody>
        </p:sp>
      </p:grpSp>
      <p:sp>
        <p:nvSpPr>
          <p:cNvPr id="13" name="AutoShape 19"/>
          <p:cNvSpPr>
            <a:spLocks noChangeArrowheads="1"/>
          </p:cNvSpPr>
          <p:nvPr/>
        </p:nvSpPr>
        <p:spPr bwMode="auto">
          <a:xfrm flipH="1">
            <a:off x="6381750" y="3022600"/>
            <a:ext cx="927100" cy="3111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7296150" y="2878138"/>
            <a:ext cx="1600200" cy="1262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GB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 power –</a:t>
            </a:r>
          </a:p>
          <a:p>
            <a:r>
              <a:rPr lang="en-GB" altLang="en-US" sz="1400" dirty="0"/>
              <a:t>      </a:t>
            </a:r>
            <a:r>
              <a:rPr lang="en-GB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</a:t>
            </a:r>
          </a:p>
          <a:p>
            <a:r>
              <a:rPr lang="en-GB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direction</a:t>
            </a:r>
          </a:p>
        </p:txBody>
      </p:sp>
    </p:spTree>
    <p:extLst>
      <p:ext uri="{BB962C8B-B14F-4D97-AF65-F5344CB8AC3E}">
        <p14:creationId xmlns:p14="http://schemas.microsoft.com/office/powerpoint/2010/main" val="367945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3" autoUpdateAnimBg="0"/>
      <p:bldP spid="13" grpId="0" animBg="1"/>
      <p:bldP spid="1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Getting ‘on the </a:t>
            </a:r>
            <a:r>
              <a:rPr lang="en-GB" altLang="en-US" dirty="0" smtClean="0"/>
              <a:t>plane</a:t>
            </a:r>
            <a:r>
              <a:rPr lang="en-GB" altLang="en-US" dirty="0"/>
              <a:t>’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8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 rot="16200000">
            <a:off x="3200400" y="2967038"/>
            <a:ext cx="457200" cy="2286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" name="Picture 6" descr="Planing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243138"/>
            <a:ext cx="5400675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4533900" y="2700338"/>
            <a:ext cx="304800" cy="2362200"/>
            <a:chOff x="3216" y="1584"/>
            <a:chExt cx="192" cy="1488"/>
          </a:xfrm>
        </p:grpSpPr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 rot="5400000" flipV="1">
              <a:off x="3072" y="2736"/>
              <a:ext cx="480" cy="19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 rot="-5400000">
              <a:off x="3072" y="1728"/>
              <a:ext cx="480" cy="19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10" name="Picture 10" descr="Planing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243138"/>
            <a:ext cx="5400675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27"/>
          <p:cNvGrpSpPr>
            <a:grpSpLocks/>
          </p:cNvGrpSpPr>
          <p:nvPr/>
        </p:nvGrpSpPr>
        <p:grpSpPr bwMode="auto">
          <a:xfrm>
            <a:off x="3238500" y="2852738"/>
            <a:ext cx="1862138" cy="2209800"/>
            <a:chOff x="2040" y="1797"/>
            <a:chExt cx="1173" cy="1392"/>
          </a:xfrm>
        </p:grpSpPr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 rot="5400000" flipV="1">
              <a:off x="2760" y="2853"/>
              <a:ext cx="480" cy="19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 rot="-5400000">
              <a:off x="2935" y="1958"/>
              <a:ext cx="384" cy="17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 rot="-5400000">
              <a:off x="1968" y="1869"/>
              <a:ext cx="288" cy="144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15" name="Picture 15" descr="Planing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2243138"/>
            <a:ext cx="5400675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26"/>
          <p:cNvGrpSpPr>
            <a:grpSpLocks/>
          </p:cNvGrpSpPr>
          <p:nvPr/>
        </p:nvGrpSpPr>
        <p:grpSpPr bwMode="auto">
          <a:xfrm>
            <a:off x="4457700" y="2624138"/>
            <a:ext cx="793750" cy="2362200"/>
            <a:chOff x="2808" y="1653"/>
            <a:chExt cx="500" cy="1488"/>
          </a:xfrm>
        </p:grpSpPr>
        <p:sp>
          <p:nvSpPr>
            <p:cNvPr id="17" name="AutoShape 17"/>
            <p:cNvSpPr>
              <a:spLocks noChangeArrowheads="1"/>
            </p:cNvSpPr>
            <p:nvPr/>
          </p:nvSpPr>
          <p:spPr bwMode="auto">
            <a:xfrm rot="5400000" flipV="1">
              <a:off x="2760" y="2805"/>
              <a:ext cx="480" cy="19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AutoShape 18"/>
            <p:cNvSpPr>
              <a:spLocks noChangeArrowheads="1"/>
            </p:cNvSpPr>
            <p:nvPr/>
          </p:nvSpPr>
          <p:spPr bwMode="auto">
            <a:xfrm rot="-5400000">
              <a:off x="3134" y="1863"/>
              <a:ext cx="240" cy="108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 rot="-5400000">
              <a:off x="2712" y="1749"/>
              <a:ext cx="384" cy="19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20" name="Picture 20" descr="Planing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2243138"/>
            <a:ext cx="5400675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5"/>
          <p:cNvGrpSpPr>
            <a:grpSpLocks/>
          </p:cNvGrpSpPr>
          <p:nvPr/>
        </p:nvGrpSpPr>
        <p:grpSpPr bwMode="auto">
          <a:xfrm>
            <a:off x="4486275" y="2500313"/>
            <a:ext cx="928688" cy="2514600"/>
            <a:chOff x="2826" y="1575"/>
            <a:chExt cx="585" cy="1584"/>
          </a:xfrm>
        </p:grpSpPr>
        <p:sp>
          <p:nvSpPr>
            <p:cNvPr id="22" name="AutoShape 22"/>
            <p:cNvSpPr>
              <a:spLocks noChangeArrowheads="1"/>
            </p:cNvSpPr>
            <p:nvPr/>
          </p:nvSpPr>
          <p:spPr bwMode="auto">
            <a:xfrm rot="5400000" flipV="1">
              <a:off x="2760" y="2823"/>
              <a:ext cx="480" cy="19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" name="AutoShape 23"/>
            <p:cNvSpPr>
              <a:spLocks noChangeArrowheads="1"/>
            </p:cNvSpPr>
            <p:nvPr/>
          </p:nvSpPr>
          <p:spPr bwMode="auto">
            <a:xfrm rot="-5400000">
              <a:off x="3291" y="1935"/>
              <a:ext cx="144" cy="9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" name="AutoShape 24"/>
            <p:cNvSpPr>
              <a:spLocks noChangeArrowheads="1"/>
            </p:cNvSpPr>
            <p:nvPr/>
          </p:nvSpPr>
          <p:spPr bwMode="auto">
            <a:xfrm rot="-5400000">
              <a:off x="2706" y="1695"/>
              <a:ext cx="480" cy="24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9901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42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42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6" presetClass="entr" presetSubtype="42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Turning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9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Line 11"/>
          <p:cNvSpPr>
            <a:spLocks noChangeShapeType="1"/>
          </p:cNvSpPr>
          <p:nvPr/>
        </p:nvSpPr>
        <p:spPr bwMode="auto">
          <a:xfrm>
            <a:off x="6715125" y="1938338"/>
            <a:ext cx="0" cy="4379912"/>
          </a:xfrm>
          <a:prstGeom prst="line">
            <a:avLst/>
          </a:prstGeom>
          <a:noFill/>
          <a:ln w="9525">
            <a:solidFill>
              <a:schemeClr val="accent2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endParaRPr lang="en-GB"/>
          </a:p>
        </p:txBody>
      </p:sp>
      <p:pic>
        <p:nvPicPr>
          <p:cNvPr id="5" name="Picture 6" descr="Turning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3073400"/>
            <a:ext cx="909637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Turning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3071813"/>
            <a:ext cx="909637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5800" y="1706563"/>
            <a:ext cx="5302250" cy="43688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>
                <a:solidFill>
                  <a:srgbClr val="FF0033"/>
                </a:solidFill>
              </a:rPr>
              <a:t>The stern moves first and in the ‘wrong’ direction!</a:t>
            </a:r>
          </a:p>
          <a:p>
            <a:r>
              <a:rPr lang="en-GB" altLang="en-US" smtClean="0"/>
              <a:t>High speed</a:t>
            </a:r>
          </a:p>
          <a:p>
            <a:pPr lvl="1"/>
            <a:r>
              <a:rPr lang="en-GB" altLang="en-US" smtClean="0"/>
              <a:t>Effect small</a:t>
            </a:r>
          </a:p>
          <a:p>
            <a:pPr lvl="1"/>
            <a:r>
              <a:rPr lang="en-GB" altLang="en-US" smtClean="0"/>
              <a:t>High side forces can be generated</a:t>
            </a:r>
          </a:p>
          <a:p>
            <a:pPr lvl="1"/>
            <a:r>
              <a:rPr lang="en-GB" altLang="en-US" smtClean="0"/>
              <a:t>Warn crew before anything other than </a:t>
            </a:r>
            <a:r>
              <a:rPr lang="en-GB" altLang="en-US" i="1" smtClean="0"/>
              <a:t>very</a:t>
            </a:r>
            <a:r>
              <a:rPr lang="en-GB" altLang="en-US" smtClean="0"/>
              <a:t> gentle turns</a:t>
            </a:r>
          </a:p>
          <a:p>
            <a:r>
              <a:rPr lang="en-GB" altLang="en-US" smtClean="0"/>
              <a:t>Slow speed</a:t>
            </a:r>
          </a:p>
          <a:p>
            <a:pPr lvl="1"/>
            <a:r>
              <a:rPr lang="en-GB" altLang="en-US" smtClean="0"/>
              <a:t>Effect much more pronounced</a:t>
            </a:r>
          </a:p>
          <a:p>
            <a:pPr lvl="1"/>
            <a:r>
              <a:rPr lang="en-GB" altLang="en-US" smtClean="0"/>
              <a:t>Requires more vigorous steering</a:t>
            </a:r>
          </a:p>
          <a:p>
            <a:pPr lvl="1"/>
            <a:r>
              <a:rPr lang="en-GB" altLang="en-US" smtClean="0"/>
              <a:t>Compounded by effect of wind or tidal flow?</a:t>
            </a:r>
            <a:endParaRPr lang="en-GB" altLang="en-US"/>
          </a:p>
        </p:txBody>
      </p:sp>
      <p:pic>
        <p:nvPicPr>
          <p:cNvPr id="8" name="Picture 8" descr="Turning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3097213"/>
            <a:ext cx="1287462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 descr="Turning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2981325"/>
            <a:ext cx="1695450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5090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animBg="1"/>
      <p:bldP spid="7" grpId="0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Surface </a:t>
            </a:r>
            <a:r>
              <a:rPr lang="en-GB" altLang="en-US" dirty="0" smtClean="0"/>
              <a:t>conditions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10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481138"/>
            <a:ext cx="4945063" cy="522091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dirty="0" smtClean="0"/>
              <a:t>Downwind - generally smoothest ride</a:t>
            </a:r>
          </a:p>
          <a:p>
            <a:pPr>
              <a:lnSpc>
                <a:spcPct val="90000"/>
              </a:lnSpc>
            </a:pPr>
            <a:r>
              <a:rPr lang="en-GB" altLang="en-US" sz="1800" dirty="0" smtClean="0"/>
              <a:t>Constant adjustment of power</a:t>
            </a:r>
          </a:p>
          <a:p>
            <a:pPr lvl="1"/>
            <a:r>
              <a:rPr lang="en-GB" altLang="en-US" sz="1800" dirty="0" smtClean="0"/>
              <a:t>Head sea – reduce power approaching wave crest</a:t>
            </a:r>
          </a:p>
          <a:p>
            <a:pPr lvl="1"/>
            <a:r>
              <a:rPr lang="en-GB" altLang="en-US" sz="1800" dirty="0" smtClean="0"/>
              <a:t>Overtaking (following) sea – power up in trough</a:t>
            </a:r>
          </a:p>
          <a:p>
            <a:pPr>
              <a:lnSpc>
                <a:spcPct val="90000"/>
              </a:lnSpc>
            </a:pPr>
            <a:r>
              <a:rPr lang="en-GB" altLang="en-US" sz="1800" dirty="0" smtClean="0"/>
              <a:t>Cross sea</a:t>
            </a:r>
          </a:p>
          <a:p>
            <a:pPr lvl="1"/>
            <a:r>
              <a:rPr lang="en-GB" altLang="en-US" sz="1800" dirty="0" smtClean="0"/>
              <a:t>Turn bows into large waves</a:t>
            </a:r>
          </a:p>
          <a:p>
            <a:pPr lvl="1"/>
            <a:r>
              <a:rPr lang="en-GB" altLang="en-US" sz="1800" dirty="0" smtClean="0"/>
              <a:t>‘Zig-zag’ into / downwind</a:t>
            </a:r>
          </a:p>
          <a:p>
            <a:pPr lvl="1"/>
            <a:r>
              <a:rPr lang="en-GB" altLang="en-US" sz="1800" dirty="0" smtClean="0"/>
              <a:t>Time turns for trough</a:t>
            </a:r>
          </a:p>
          <a:p>
            <a:pPr>
              <a:lnSpc>
                <a:spcPct val="90000"/>
              </a:lnSpc>
            </a:pPr>
            <a:r>
              <a:rPr lang="en-GB" altLang="en-US" sz="1800" dirty="0" smtClean="0"/>
              <a:t>Watch the sea</a:t>
            </a:r>
          </a:p>
          <a:p>
            <a:pPr lvl="1"/>
            <a:r>
              <a:rPr lang="en-GB" altLang="en-US" sz="1800" dirty="0" smtClean="0">
                <a:solidFill>
                  <a:srgbClr val="FF0000"/>
                </a:solidFill>
              </a:rPr>
              <a:t>At all times</a:t>
            </a:r>
          </a:p>
          <a:p>
            <a:pPr lvl="1"/>
            <a:r>
              <a:rPr lang="en-GB" altLang="en-US" sz="1800" dirty="0" smtClean="0">
                <a:solidFill>
                  <a:srgbClr val="FF0000"/>
                </a:solidFill>
              </a:rPr>
              <a:t>All around you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pic>
        <p:nvPicPr>
          <p:cNvPr id="5" name="Picture 5" descr="Wav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275" y="3917950"/>
            <a:ext cx="29718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6754813" y="1836738"/>
            <a:ext cx="976312" cy="520700"/>
            <a:chOff x="4057" y="1157"/>
            <a:chExt cx="615" cy="328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4057" y="1360"/>
              <a:ext cx="615" cy="125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4094" y="1157"/>
              <a:ext cx="4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GB" altLang="en-US" sz="1800">
                  <a:solidFill>
                    <a:srgbClr val="808080"/>
                  </a:solidFill>
                </a:rPr>
                <a:t>Wind</a:t>
              </a:r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754813" y="3171825"/>
            <a:ext cx="976312" cy="723900"/>
            <a:chOff x="4057" y="1998"/>
            <a:chExt cx="615" cy="456"/>
          </a:xfrm>
        </p:grpSpPr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4057" y="2166"/>
              <a:ext cx="615" cy="288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4086" y="1998"/>
              <a:ext cx="4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GB" altLang="en-US" sz="1800">
                  <a:solidFill>
                    <a:srgbClr val="808080"/>
                  </a:solidFill>
                </a:rPr>
                <a:t>Wind</a:t>
              </a:r>
            </a:p>
          </p:txBody>
        </p:sp>
      </p:grp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6754813" y="3316288"/>
            <a:ext cx="976312" cy="519112"/>
            <a:chOff x="4057" y="2989"/>
            <a:chExt cx="615" cy="327"/>
          </a:xfrm>
        </p:grpSpPr>
        <p:sp>
          <p:nvSpPr>
            <p:cNvPr id="14" name="AutoShape 9"/>
            <p:cNvSpPr>
              <a:spLocks noChangeArrowheads="1"/>
            </p:cNvSpPr>
            <p:nvPr/>
          </p:nvSpPr>
          <p:spPr bwMode="auto">
            <a:xfrm>
              <a:off x="4057" y="3191"/>
              <a:ext cx="615" cy="125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4098" y="2989"/>
              <a:ext cx="4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GB" altLang="en-US" sz="1800">
                  <a:solidFill>
                    <a:srgbClr val="808080"/>
                  </a:solidFill>
                </a:rPr>
                <a:t>Wind</a:t>
              </a:r>
            </a:p>
          </p:txBody>
        </p:sp>
      </p:grp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6754813" y="4702175"/>
            <a:ext cx="976312" cy="517525"/>
            <a:chOff x="4057" y="3484"/>
            <a:chExt cx="615" cy="326"/>
          </a:xfrm>
        </p:grpSpPr>
        <p:sp>
          <p:nvSpPr>
            <p:cNvPr id="17" name="AutoShape 8"/>
            <p:cNvSpPr>
              <a:spLocks noChangeArrowheads="1"/>
            </p:cNvSpPr>
            <p:nvPr/>
          </p:nvSpPr>
          <p:spPr bwMode="auto">
            <a:xfrm flipH="1">
              <a:off x="4057" y="3484"/>
              <a:ext cx="615" cy="125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4192" y="3579"/>
              <a:ext cx="4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GB" altLang="en-US" sz="1800"/>
                <a:t>Tide</a:t>
              </a:r>
            </a:p>
          </p:txBody>
        </p:sp>
      </p:grpSp>
      <p:pic>
        <p:nvPicPr>
          <p:cNvPr id="19" name="Picture 19" descr="Wav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13" y="2425700"/>
            <a:ext cx="2878137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209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3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Recovery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11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38300"/>
            <a:ext cx="5221288" cy="491929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dirty="0" smtClean="0"/>
              <a:t>Sufficient depth of water!</a:t>
            </a:r>
          </a:p>
          <a:p>
            <a:pPr>
              <a:lnSpc>
                <a:spcPct val="90000"/>
              </a:lnSpc>
            </a:pPr>
            <a:r>
              <a:rPr lang="en-GB" altLang="en-US" dirty="0" smtClean="0"/>
              <a:t>Remove heavy diving kit</a:t>
            </a:r>
          </a:p>
          <a:p>
            <a:pPr>
              <a:lnSpc>
                <a:spcPct val="90000"/>
              </a:lnSpc>
            </a:pPr>
            <a:r>
              <a:rPr lang="en-GB" altLang="en-US" dirty="0" smtClean="0"/>
              <a:t>Engine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Turn off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Disconnect kill cord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Tilt</a:t>
            </a:r>
          </a:p>
          <a:p>
            <a:pPr>
              <a:lnSpc>
                <a:spcPct val="90000"/>
              </a:lnSpc>
            </a:pPr>
            <a:r>
              <a:rPr lang="en-GB" altLang="en-US" dirty="0" smtClean="0"/>
              <a:t>Align boat to trailer</a:t>
            </a:r>
          </a:p>
          <a:p>
            <a:pPr>
              <a:lnSpc>
                <a:spcPct val="90000"/>
              </a:lnSpc>
            </a:pPr>
            <a:r>
              <a:rPr lang="en-GB" altLang="en-US" dirty="0" smtClean="0"/>
              <a:t>Winch / guide boat onto trailer</a:t>
            </a:r>
          </a:p>
          <a:p>
            <a:pPr>
              <a:lnSpc>
                <a:spcPct val="90000"/>
              </a:lnSpc>
            </a:pPr>
            <a:r>
              <a:rPr lang="en-GB" altLang="en-US" i="1" dirty="0"/>
              <a:t>Keep clear of winch strop / cable!</a:t>
            </a:r>
          </a:p>
          <a:p>
            <a:pPr>
              <a:lnSpc>
                <a:spcPct val="90000"/>
              </a:lnSpc>
            </a:pPr>
            <a:r>
              <a:rPr lang="en-GB" altLang="en-US" i="1" dirty="0"/>
              <a:t>Keep clear of trailer wheels</a:t>
            </a:r>
          </a:p>
          <a:p>
            <a:pPr>
              <a:lnSpc>
                <a:spcPct val="90000"/>
              </a:lnSpc>
            </a:pPr>
            <a:r>
              <a:rPr lang="en-GB" altLang="en-US" i="1" dirty="0"/>
              <a:t>Don’t stand downhill of the trailer</a:t>
            </a:r>
            <a:endParaRPr lang="en-GB" altLang="en-US" i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r="9375" b="21970"/>
          <a:stretch>
            <a:fillRect/>
          </a:stretch>
        </p:blipFill>
        <p:spPr bwMode="auto">
          <a:xfrm>
            <a:off x="4722125" y="1825080"/>
            <a:ext cx="4167875" cy="315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51950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3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Summary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12</a:t>
            </a:fld>
            <a:endParaRPr lang="en-GB" altLang="en-US" dirty="0"/>
          </a:p>
          <a:p>
            <a:r>
              <a:rPr lang="en-GB" altLang="en-US" dirty="0" smtClean="0"/>
              <a:t>BH, 1/05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2205158"/>
            <a:ext cx="4167188" cy="274478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Operating a boat</a:t>
            </a:r>
          </a:p>
          <a:p>
            <a:r>
              <a:rPr lang="en-US" altLang="en-US" dirty="0" smtClean="0"/>
              <a:t>Launching and loading</a:t>
            </a:r>
          </a:p>
          <a:p>
            <a:r>
              <a:rPr lang="en-US" altLang="en-US" dirty="0" smtClean="0"/>
              <a:t>Handling the boat</a:t>
            </a:r>
          </a:p>
          <a:p>
            <a:r>
              <a:rPr lang="en-US" altLang="en-US" dirty="0" smtClean="0"/>
              <a:t>Recovery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919" y="1645751"/>
            <a:ext cx="4633131" cy="3422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9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3" autoUpdateAnimBg="0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654</TotalTime>
  <Words>476</Words>
  <Application>Microsoft Office PowerPoint</Application>
  <PresentationFormat>On-screen Show (4:3)</PresentationFormat>
  <Paragraphs>137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BSAC VA template</vt:lpstr>
      <vt:lpstr>PowerPoint Presentation</vt:lpstr>
      <vt:lpstr>Lesson outline</vt:lpstr>
      <vt:lpstr>Operating a boat</vt:lpstr>
      <vt:lpstr>Pre-launch checks</vt:lpstr>
      <vt:lpstr>Launching</vt:lpstr>
      <vt:lpstr>Post launch and loading</vt:lpstr>
      <vt:lpstr>Balancing the forces</vt:lpstr>
      <vt:lpstr>Getting ‘on the plane’</vt:lpstr>
      <vt:lpstr>Turning</vt:lpstr>
      <vt:lpstr>Surface conditions</vt:lpstr>
      <vt:lpstr>Recovery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82</cp:revision>
  <cp:lastPrinted>2017-07-20T11:49:36Z</cp:lastPrinted>
  <dcterms:created xsi:type="dcterms:W3CDTF">2017-05-21T08:18:40Z</dcterms:created>
  <dcterms:modified xsi:type="dcterms:W3CDTF">2017-09-21T11:23:50Z</dcterms:modified>
</cp:coreProperties>
</file>