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5"/>
  </p:notesMasterIdLst>
  <p:handoutMasterIdLst>
    <p:handoutMasterId r:id="rId6"/>
  </p:handoutMasterIdLst>
  <p:sldIdLst>
    <p:sldId id="256" r:id="rId2"/>
    <p:sldId id="288" r:id="rId3"/>
    <p:sldId id="289" r:id="rId4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70" d="100"/>
          <a:sy n="70" d="100"/>
        </p:scale>
        <p:origin x="-1110" y="-73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Boat Handling</a:t>
            </a:r>
            <a:endParaRPr lang="en-GB" sz="1250" b="0" i="0" u="none" strike="noStrike" kern="1200" baseline="0" dirty="0" smtClean="0">
              <a:solidFill>
                <a:schemeClr val="accent2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209" y="-136478"/>
            <a:ext cx="10502002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19164" y="3643952"/>
            <a:ext cx="2149038" cy="1526204"/>
          </a:xfrm>
        </p:spPr>
        <p:txBody>
          <a:bodyPr/>
          <a:lstStyle/>
          <a:p>
            <a:r>
              <a:rPr lang="en-US" dirty="0" smtClean="0"/>
              <a:t>Boat Handling Course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Course </a:t>
            </a:r>
            <a:r>
              <a:rPr lang="en-GB" altLang="en-US" dirty="0" smtClean="0"/>
              <a:t>objectives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BH</a:t>
            </a:r>
            <a:r>
              <a:rPr lang="en-GB" altLang="en-US" dirty="0" smtClean="0"/>
              <a:t>, </a:t>
            </a:r>
            <a:r>
              <a:rPr lang="en-GB" altLang="en-US" dirty="0" smtClean="0"/>
              <a:t>1</a:t>
            </a:r>
            <a:r>
              <a:rPr lang="en-GB" altLang="en-US" dirty="0" smtClean="0"/>
              <a:t>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85800" y="1517650"/>
            <a:ext cx="5310188" cy="49228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At the end of this course you should:</a:t>
            </a:r>
          </a:p>
          <a:p>
            <a:pPr lvl="1"/>
            <a:r>
              <a:rPr lang="en-US" altLang="en-US" smtClean="0"/>
              <a:t>Be familiar with the boat and its equipment</a:t>
            </a:r>
          </a:p>
          <a:p>
            <a:pPr lvl="1"/>
            <a:r>
              <a:rPr lang="en-US" altLang="en-US" smtClean="0"/>
              <a:t>Understand the factors affecting boat handling</a:t>
            </a:r>
          </a:p>
          <a:p>
            <a:pPr lvl="2"/>
            <a:r>
              <a:rPr lang="en-US" altLang="en-US" smtClean="0"/>
              <a:t>Boat configuration</a:t>
            </a:r>
          </a:p>
          <a:p>
            <a:pPr lvl="2"/>
            <a:r>
              <a:rPr lang="en-US" altLang="en-US" smtClean="0"/>
              <a:t>Weather and water conditions</a:t>
            </a:r>
          </a:p>
          <a:p>
            <a:pPr lvl="1"/>
            <a:r>
              <a:rPr lang="en-US" altLang="en-US" smtClean="0"/>
              <a:t>Understand pre-launch and passage planning</a:t>
            </a:r>
          </a:p>
          <a:p>
            <a:pPr lvl="1"/>
            <a:r>
              <a:rPr lang="en-US" altLang="en-US" smtClean="0"/>
              <a:t>Understand the responsibilities of the boat handler and owner</a:t>
            </a:r>
          </a:p>
          <a:p>
            <a:pPr lvl="1"/>
            <a:r>
              <a:rPr lang="en-US" altLang="en-US" smtClean="0"/>
              <a:t>Have gained at least two hours of hands-on boat handling experience</a:t>
            </a:r>
            <a:endParaRPr lang="en-US" altLang="en-US"/>
          </a:p>
        </p:txBody>
      </p:sp>
      <p:pic>
        <p:nvPicPr>
          <p:cNvPr id="10" name="Picture 5" descr="RIB underw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988" y="2178050"/>
            <a:ext cx="2886075" cy="304165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9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Course </a:t>
            </a:r>
            <a:r>
              <a:rPr lang="en-GB" altLang="en-US" dirty="0" smtClean="0"/>
              <a:t>outline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 smtClean="0"/>
              <a:t>BH</a:t>
            </a:r>
            <a:r>
              <a:rPr lang="en-GB" altLang="en-US" dirty="0" smtClean="0"/>
              <a:t>, </a:t>
            </a:r>
            <a:r>
              <a:rPr lang="en-GB" altLang="en-US" dirty="0" smtClean="0"/>
              <a:t>1</a:t>
            </a:r>
            <a:r>
              <a:rPr lang="en-GB" altLang="en-US" dirty="0" smtClean="0"/>
              <a:t>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685800" y="1473200"/>
            <a:ext cx="3882788" cy="520296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dirty="0" smtClean="0"/>
              <a:t>Saturday</a:t>
            </a:r>
          </a:p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GB" altLang="en-US" sz="1800" dirty="0" smtClean="0"/>
              <a:t>0900	Course Introduction</a:t>
            </a:r>
          </a:p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GB" altLang="en-US" sz="1800" dirty="0" smtClean="0"/>
              <a:t>0915	The boat and its 			 		equipment</a:t>
            </a:r>
          </a:p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GB" altLang="en-US" sz="1800" dirty="0" smtClean="0"/>
              <a:t>1030	Boat familiarisation ‘walk 		round’</a:t>
            </a:r>
          </a:p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GB" altLang="en-US" sz="1800" dirty="0" smtClean="0"/>
              <a:t>1100	Owner and driver 				responsibilities</a:t>
            </a:r>
          </a:p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GB" altLang="en-US" sz="1800" dirty="0" smtClean="0"/>
              <a:t>1200	Boat handling basics</a:t>
            </a:r>
          </a:p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GB" altLang="en-US" sz="1800" dirty="0" smtClean="0"/>
              <a:t>1245	Pre-launch and voyage 			planning</a:t>
            </a:r>
          </a:p>
          <a:p>
            <a:pPr>
              <a:lnSpc>
                <a:spcPct val="90000"/>
              </a:lnSpc>
            </a:pPr>
            <a:r>
              <a:rPr lang="en-GB" altLang="en-US" sz="1800" dirty="0" smtClean="0"/>
              <a:t>1330	Lunch</a:t>
            </a:r>
          </a:p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GB" altLang="en-US" sz="1800" dirty="0" smtClean="0"/>
              <a:t>1400	Sheltered water handling</a:t>
            </a:r>
          </a:p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GB" altLang="en-US" sz="1800" dirty="0" smtClean="0"/>
              <a:t>1700	Finish </a:t>
            </a:r>
            <a:endParaRPr lang="en-GB" altLang="en-US" sz="1800" dirty="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568588" y="1469149"/>
            <a:ext cx="4118212" cy="272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>
              <a:lnSpc>
                <a:spcPct val="90000"/>
              </a:lnSpc>
              <a:spcBef>
                <a:spcPct val="25000"/>
              </a:spcBef>
              <a:spcAft>
                <a:spcPts val="800"/>
              </a:spcAft>
              <a:buClr>
                <a:schemeClr val="accent2"/>
              </a:buClr>
              <a:buSzPct val="100000"/>
            </a:pPr>
            <a:r>
              <a:rPr lang="en-GB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Sunday</a:t>
            </a:r>
          </a:p>
          <a:p>
            <a:pPr>
              <a:lnSpc>
                <a:spcPct val="90000"/>
              </a:lnSpc>
              <a:spcBef>
                <a:spcPct val="25000"/>
              </a:spcBef>
              <a:spcAft>
                <a:spcPts val="800"/>
              </a:spcAft>
              <a:buClr>
                <a:schemeClr val="accent2"/>
              </a:buClr>
              <a:buSzPct val="100000"/>
            </a:pPr>
            <a:r>
              <a:rPr lang="en-GB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0900	Pre-launch and voyage </a:t>
            </a:r>
            <a:r>
              <a:rPr lang="en-GB" altLang="en-US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planning</a:t>
            </a:r>
            <a:endParaRPr lang="en-GB" altLang="en-US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5000"/>
              </a:spcBef>
              <a:spcAft>
                <a:spcPts val="800"/>
              </a:spcAft>
              <a:buClr>
                <a:schemeClr val="accent2"/>
              </a:buClr>
              <a:buSzPct val="100000"/>
            </a:pPr>
            <a:r>
              <a:rPr lang="en-GB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0930	Open water handling</a:t>
            </a:r>
          </a:p>
          <a:p>
            <a:pPr>
              <a:lnSpc>
                <a:spcPct val="90000"/>
              </a:lnSpc>
              <a:spcBef>
                <a:spcPct val="25000"/>
              </a:spcBef>
              <a:spcAft>
                <a:spcPts val="800"/>
              </a:spcAft>
              <a:buClr>
                <a:schemeClr val="accent2"/>
              </a:buClr>
              <a:buSzPct val="100000"/>
            </a:pPr>
            <a:r>
              <a:rPr lang="en-GB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1230	Lunch</a:t>
            </a:r>
          </a:p>
          <a:p>
            <a:pPr>
              <a:lnSpc>
                <a:spcPct val="90000"/>
              </a:lnSpc>
              <a:spcBef>
                <a:spcPct val="25000"/>
              </a:spcBef>
              <a:spcAft>
                <a:spcPts val="800"/>
              </a:spcAft>
              <a:buClr>
                <a:schemeClr val="accent2"/>
              </a:buClr>
              <a:buSzPct val="100000"/>
            </a:pPr>
            <a:r>
              <a:rPr lang="en-GB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1330	Anchoring and diving</a:t>
            </a:r>
          </a:p>
          <a:p>
            <a:pPr>
              <a:lnSpc>
                <a:spcPct val="90000"/>
              </a:lnSpc>
              <a:spcBef>
                <a:spcPct val="25000"/>
              </a:spcBef>
              <a:spcAft>
                <a:spcPts val="800"/>
              </a:spcAft>
              <a:buClr>
                <a:schemeClr val="accent2"/>
              </a:buClr>
              <a:buSzPct val="100000"/>
            </a:pPr>
            <a:r>
              <a:rPr lang="en-GB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1630	Debrief</a:t>
            </a:r>
          </a:p>
        </p:txBody>
      </p:sp>
    </p:spTree>
    <p:extLst>
      <p:ext uri="{BB962C8B-B14F-4D97-AF65-F5344CB8AC3E}">
        <p14:creationId xmlns:p14="http://schemas.microsoft.com/office/powerpoint/2010/main" val="2756141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10" grpId="0" autoUpdateAnimBg="0"/>
      <p:bldP spid="11" grpId="0" autoUpdateAnimBg="0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627</TotalTime>
  <Words>81</Words>
  <Application>Microsoft Office PowerPoint</Application>
  <PresentationFormat>On-screen Show (4:3)</PresentationFormat>
  <Paragraphs>33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BSAC VA template</vt:lpstr>
      <vt:lpstr>PowerPoint Presentation</vt:lpstr>
      <vt:lpstr>Course objectives</vt:lpstr>
      <vt:lpstr>Course outline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Alberts Phil</cp:lastModifiedBy>
  <cp:revision>77</cp:revision>
  <cp:lastPrinted>2017-07-20T11:49:36Z</cp:lastPrinted>
  <dcterms:created xsi:type="dcterms:W3CDTF">2017-05-21T08:18:40Z</dcterms:created>
  <dcterms:modified xsi:type="dcterms:W3CDTF">2017-09-20T14:59:46Z</dcterms:modified>
</cp:coreProperties>
</file>